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0" r:id="rId2"/>
    <p:sldMasterId id="2147483688" r:id="rId3"/>
    <p:sldMasterId id="2147483703" r:id="rId4"/>
    <p:sldMasterId id="2147483692" r:id="rId5"/>
    <p:sldMasterId id="2147483729" r:id="rId6"/>
    <p:sldMasterId id="2147483727" r:id="rId7"/>
    <p:sldMasterId id="2147484251" r:id="rId8"/>
    <p:sldMasterId id="2147483863" r:id="rId9"/>
    <p:sldMasterId id="2147484280" r:id="rId10"/>
    <p:sldMasterId id="2147484235" r:id="rId11"/>
    <p:sldMasterId id="2147484333" r:id="rId12"/>
    <p:sldMasterId id="2147483678" r:id="rId13"/>
    <p:sldMasterId id="2147484334" r:id="rId14"/>
    <p:sldMasterId id="2147484337" r:id="rId15"/>
    <p:sldMasterId id="2147484445" r:id="rId16"/>
  </p:sldMasterIdLst>
  <p:notesMasterIdLst>
    <p:notesMasterId r:id="rId52"/>
  </p:notesMasterIdLst>
  <p:sldIdLst>
    <p:sldId id="5158" r:id="rId17"/>
    <p:sldId id="2349" r:id="rId18"/>
    <p:sldId id="330" r:id="rId19"/>
    <p:sldId id="2322" r:id="rId20"/>
    <p:sldId id="266" r:id="rId21"/>
    <p:sldId id="314" r:id="rId22"/>
    <p:sldId id="2324" r:id="rId23"/>
    <p:sldId id="267" r:id="rId24"/>
    <p:sldId id="302" r:id="rId25"/>
    <p:sldId id="268" r:id="rId26"/>
    <p:sldId id="5284" r:id="rId27"/>
    <p:sldId id="5285" r:id="rId28"/>
    <p:sldId id="5286" r:id="rId29"/>
    <p:sldId id="5287" r:id="rId30"/>
    <p:sldId id="2312" r:id="rId31"/>
    <p:sldId id="2313" r:id="rId32"/>
    <p:sldId id="352" r:id="rId33"/>
    <p:sldId id="2325" r:id="rId34"/>
    <p:sldId id="2318" r:id="rId35"/>
    <p:sldId id="275" r:id="rId36"/>
    <p:sldId id="258" r:id="rId37"/>
    <p:sldId id="2307" r:id="rId38"/>
    <p:sldId id="263" r:id="rId39"/>
    <p:sldId id="264" r:id="rId40"/>
    <p:sldId id="265" r:id="rId41"/>
    <p:sldId id="2315" r:id="rId42"/>
    <p:sldId id="2326" r:id="rId43"/>
    <p:sldId id="2319" r:id="rId44"/>
    <p:sldId id="2323" r:id="rId45"/>
    <p:sldId id="2310" r:id="rId46"/>
    <p:sldId id="295" r:id="rId47"/>
    <p:sldId id="2316" r:id="rId48"/>
    <p:sldId id="2328" r:id="rId49"/>
    <p:sldId id="2329" r:id="rId50"/>
    <p:sldId id="230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2" autoAdjust="0"/>
    <p:restoredTop sz="94660"/>
  </p:normalViewPr>
  <p:slideViewPr>
    <p:cSldViewPr snapToGrid="0">
      <p:cViewPr varScale="1">
        <p:scale>
          <a:sx n="32" d="100"/>
          <a:sy n="32" d="100"/>
        </p:scale>
        <p:origin x="40" y="1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9B4E1-4352-4AF2-BB9B-8400B464C4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85122-12F4-40A3-B7F6-BE462B8D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1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1650" y="703263"/>
            <a:ext cx="6257925" cy="3519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61004" indent="-292694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70775" indent="-23415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39085" indent="-23415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107395" indent="-23415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75705" indent="-234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044015" indent="-234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512325" indent="-234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980635" indent="-234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BEBA201-F9EB-4354-AD96-691D6AD8363E}" type="slidenum">
              <a:rPr lang="en-US" altLang="en-US">
                <a:cs typeface="Arial" panose="020B0604020202020204" pitchFamily="34" charset="0"/>
              </a:rPr>
              <a:pPr/>
              <a:t>1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3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57:notes"/>
          <p:cNvSpPr txBox="1">
            <a:spLocks noGrp="1"/>
          </p:cNvSpPr>
          <p:nvPr>
            <p:ph type="body" idx="1"/>
          </p:nvPr>
        </p:nvSpPr>
        <p:spPr>
          <a:xfrm>
            <a:off x="685800" y="4447154"/>
            <a:ext cx="5486400" cy="3638580"/>
          </a:xfrm>
          <a:prstGeom prst="rect">
            <a:avLst/>
          </a:prstGeom>
        </p:spPr>
        <p:txBody>
          <a:bodyPr spcFirstLastPara="1" wrap="square" lIns="92500" tIns="46250" rIns="92500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45:notes"/>
          <p:cNvSpPr txBox="1">
            <a:spLocks noGrp="1"/>
          </p:cNvSpPr>
          <p:nvPr>
            <p:ph type="body" idx="1"/>
          </p:nvPr>
        </p:nvSpPr>
        <p:spPr>
          <a:xfrm>
            <a:off x="685800" y="4447154"/>
            <a:ext cx="5486400" cy="3638580"/>
          </a:xfrm>
          <a:prstGeom prst="rect">
            <a:avLst/>
          </a:prstGeom>
        </p:spPr>
        <p:txBody>
          <a:bodyPr spcFirstLastPara="1" wrap="square" lIns="92500" tIns="46250" rIns="92500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1:notes"/>
          <p:cNvSpPr txBox="1">
            <a:spLocks noGrp="1"/>
          </p:cNvSpPr>
          <p:nvPr>
            <p:ph type="body" idx="1"/>
          </p:nvPr>
        </p:nvSpPr>
        <p:spPr>
          <a:xfrm>
            <a:off x="685800" y="4447154"/>
            <a:ext cx="5486400" cy="3638580"/>
          </a:xfrm>
          <a:prstGeom prst="rect">
            <a:avLst/>
          </a:prstGeom>
        </p:spPr>
        <p:txBody>
          <a:bodyPr spcFirstLastPara="1" wrap="square" lIns="92500" tIns="46250" rIns="92500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3:notes"/>
          <p:cNvSpPr txBox="1">
            <a:spLocks noGrp="1"/>
          </p:cNvSpPr>
          <p:nvPr>
            <p:ph type="body" idx="1"/>
          </p:nvPr>
        </p:nvSpPr>
        <p:spPr>
          <a:xfrm>
            <a:off x="685800" y="4447154"/>
            <a:ext cx="5486400" cy="3638580"/>
          </a:xfrm>
          <a:prstGeom prst="rect">
            <a:avLst/>
          </a:prstGeom>
        </p:spPr>
        <p:txBody>
          <a:bodyPr spcFirstLastPara="1" wrap="square" lIns="92500" tIns="46250" rIns="92500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2:notes"/>
          <p:cNvSpPr txBox="1">
            <a:spLocks noGrp="1"/>
          </p:cNvSpPr>
          <p:nvPr>
            <p:ph type="body" idx="1"/>
          </p:nvPr>
        </p:nvSpPr>
        <p:spPr>
          <a:xfrm>
            <a:off x="685800" y="4447154"/>
            <a:ext cx="5486400" cy="3638580"/>
          </a:xfrm>
          <a:prstGeom prst="rect">
            <a:avLst/>
          </a:prstGeom>
        </p:spPr>
        <p:txBody>
          <a:bodyPr spcFirstLastPara="1" wrap="square" lIns="92500" tIns="46250" rIns="92500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F6850-783C-4573-AB1B-FBDF3E4449C8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0838" y="693738"/>
            <a:ext cx="6156325" cy="3463925"/>
          </a:xfrm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89402"/>
            <a:ext cx="5029200" cy="4156774"/>
          </a:xfrm>
          <a:noFill/>
          <a:ln/>
        </p:spPr>
        <p:txBody>
          <a:bodyPr lIns="92961" tIns="46479" rIns="92961" bIns="46479"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F257D-A4FE-4809-B836-D03E4DFE3B03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3BF9-0C5F-B048-90B2-6786BF301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5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CD8B532-7B7B-42F8-BF01-7DD069DBA3A2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4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637D-2402-413B-A0E7-C41F67105031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0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974"/>
            <a:ext cx="12188825" cy="6856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1789469"/>
            <a:ext cx="11375923" cy="4434349"/>
          </a:xfrm>
        </p:spPr>
        <p:txBody>
          <a:bodyPr anchor="t"/>
          <a:lstStyle>
            <a:lvl1pPr>
              <a:defRPr sz="36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FF0000"/>
                </a:solidFill>
              </a:defRPr>
            </a:lvl2pPr>
            <a:lvl3pPr>
              <a:defRPr sz="2000"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5471" y="224913"/>
            <a:ext cx="11375923" cy="1456267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78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2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15FC-258E-3346-AC6C-F11A1B8FA23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1487-E6A5-B048-AADB-88ADADFF8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55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9DD7-6CA4-4E09-BD94-22DC588EC68C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E6A-D825-49DC-B38B-EFF41C136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05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02E2-14CF-4C97-8A1D-CC4BF63DF4E1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C118-7AA1-4433-A413-94BAFBA24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7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B5627-FF2C-4F52-AA1C-8A858351B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D6E6-9401-4111-AF0D-29079FD79D2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B8DF8-0674-4D0A-B42B-332590FF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1B38C-F817-4240-9AB1-3C8C0002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8ADB-A1A1-482B-A887-F185A1F5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38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D1F3-62BC-4D1A-BF40-750BA719F70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01E1-EB13-4466-B85D-63B9E863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8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18D9-318B-4195-419F-0DD7A85F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EC8F6-BEA6-6E13-5603-3FCEF133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510E-F96D-C646-B7FD-D39DEE7D59D1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DA003-CB52-962C-82EB-DC008D4A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D1077-277B-2E23-D48E-F7F963B7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B744-6C08-0843-BCB5-52ED7C1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2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59BA3E5-946C-4DA7-AF8E-F96A648E4365}" type="datetime1">
              <a:rPr lang="en-US" smtClean="0"/>
              <a:t>11/7/2024</a:t>
            </a:fld>
            <a:endParaRPr/>
          </a:p>
        </p:txBody>
      </p:sp>
      <p:sp>
        <p:nvSpPr>
          <p:cNvPr id="46" name="Google Shape;46;p9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401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9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974"/>
            <a:ext cx="12188825" cy="6856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1789469"/>
            <a:ext cx="11375923" cy="4434349"/>
          </a:xfrm>
        </p:spPr>
        <p:txBody>
          <a:bodyPr anchor="t"/>
          <a:lstStyle>
            <a:lvl1pPr>
              <a:defRPr sz="36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FF0000"/>
                </a:solidFill>
              </a:defRPr>
            </a:lvl2pPr>
            <a:lvl3pPr>
              <a:defRPr sz="2000"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5471" y="224913"/>
            <a:ext cx="11375923" cy="1456267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78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D74C025-5D6C-414D-A31D-BF993252D023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90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9410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1147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7289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1175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488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4434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2446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974"/>
            <a:ext cx="12188825" cy="6856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1789469"/>
            <a:ext cx="11375923" cy="4434349"/>
          </a:xfrm>
        </p:spPr>
        <p:txBody>
          <a:bodyPr anchor="t"/>
          <a:lstStyle>
            <a:lvl1pPr>
              <a:defRPr sz="36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FF0000"/>
                </a:solidFill>
              </a:defRPr>
            </a:lvl2pPr>
            <a:lvl3pPr>
              <a:defRPr sz="2000"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5471" y="224913"/>
            <a:ext cx="11375923" cy="1456267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725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239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1914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7590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334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8592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8846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2405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4434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B45-7687-4D05-9CA5-12C0E387F72B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76474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0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578E-DCE1-4C3D-975D-7D91D3AB2D24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59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1"/>
          <p:cNvSpPr txBox="1">
            <a:spLocks noGrp="1"/>
          </p:cNvSpPr>
          <p:nvPr>
            <p:ph type="body" idx="1"/>
          </p:nvPr>
        </p:nvSpPr>
        <p:spPr>
          <a:xfrm>
            <a:off x="265471" y="1789469"/>
            <a:ext cx="11375923" cy="443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>
                <a:solidFill>
                  <a:srgbClr val="002060"/>
                </a:solidFill>
              </a:defRPr>
            </a:lvl1pPr>
            <a:lvl2pPr marL="914400" lvl="1" indent="-406400" algn="l"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>
                <a:solidFill>
                  <a:srgbClr val="FF0000"/>
                </a:solidFill>
              </a:defRPr>
            </a:lvl2pPr>
            <a:lvl3pPr marL="1371600" lvl="2" indent="-355600" algn="l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FF0000"/>
                </a:solidFill>
              </a:defRPr>
            </a:lvl3pPr>
            <a:lvl4pPr marL="1828800" lvl="3" indent="-3048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3048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91"/>
          <p:cNvSpPr txBox="1">
            <a:spLocks noGrp="1"/>
          </p:cNvSpPr>
          <p:nvPr>
            <p:ph type="title"/>
          </p:nvPr>
        </p:nvSpPr>
        <p:spPr>
          <a:xfrm>
            <a:off x="265471" y="224913"/>
            <a:ext cx="11375923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  <a:defRPr b="1">
                <a:solidFill>
                  <a:srgbClr val="00206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68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10E2F37-ED9B-4B8B-B1DF-BF27CF9A3A07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43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C2B1F-21D3-4E02-8B1D-30656673A026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9CD2303-E605-4311-AE85-C74BA2621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97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974"/>
            <a:ext cx="12188825" cy="6856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1789469"/>
            <a:ext cx="11375923" cy="4434349"/>
          </a:xfrm>
        </p:spPr>
        <p:txBody>
          <a:bodyPr anchor="t"/>
          <a:lstStyle>
            <a:lvl1pPr>
              <a:defRPr sz="36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FF0000"/>
                </a:solidFill>
              </a:defRPr>
            </a:lvl2pPr>
            <a:lvl3pPr>
              <a:defRPr sz="2000"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5471" y="224913"/>
            <a:ext cx="11375923" cy="1456267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78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E5A-9778-483D-9E80-AA248DCD6B13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FB63-E104-6F48-85E7-8BDD8D170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6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A5BAF-9096-4626-A6DC-0A5887A1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25A9-FE56-4FD2-9596-520D13CC4B54}" type="datetime1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5D9600-8AC6-41EC-A1BE-9C4C082D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F4EB6-8F0E-4165-9479-5B88C65A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6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fld id="{2146D647-EAA9-4FF8-84EF-2A4358296490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64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4" r:id="rId2"/>
    <p:sldLayoutId id="21474843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rgbClr val="7030A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C64F-0A5E-47A1-8E3C-49A2C6DECE35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7C118-7AA1-4433-A413-94BAFBA24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9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80C4D-2CC1-44AD-90E6-155B9C2E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AF213-67BC-4BAB-8ABA-0272AAF15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76F3-2CA9-4DA0-AFD1-EF940D502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DD6E6-9401-4111-AF0D-29079FD79D2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B899-7819-4611-969C-81F547765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F7C6F-C68B-4618-9A85-1439095D2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8ADB-A1A1-482B-A887-F185A1F5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4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FFC000">
                <a:alpha val="32000"/>
              </a:srgbClr>
            </a:gs>
            <a:gs pos="100000">
              <a:srgbClr val="9CB86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D1F3-62BC-4D1A-BF40-750BA719F70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01E1-EB13-4466-B85D-63B9E863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1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FFC000">
                <a:alpha val="32000"/>
              </a:srgbClr>
            </a:gs>
            <a:gs pos="100000">
              <a:srgbClr val="9CB86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D1F3-62BC-4D1A-BF40-750BA719F70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01E1-EB13-4466-B85D-63B9E863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2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47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6" r:id="rId1"/>
    <p:sldLayoutId id="214748433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rgbClr val="7030A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146D647-EAA9-4FF8-84EF-2A4358296490}" type="datetime1">
              <a:rPr lang="en-US" smtClean="0"/>
              <a:t>11/7/2024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  <p:sldLayoutId id="2147484352" r:id="rId15"/>
    <p:sldLayoutId id="2147484353" r:id="rId16"/>
    <p:sldLayoutId id="214748435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6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4446" r:id="rId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fld id="{E8F155D9-2E97-4BC5-9AD9-FEC7DD333FE4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47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76" r:id="rId3"/>
    <p:sldLayoutId id="2147483673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rgbClr val="7030A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1C75-DB1A-405B-8155-5240E13B6767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9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5E23A-8843-400F-BE35-BE55747B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957A8-D24F-42ED-9DCB-3D06392FB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9A821-3269-4FDC-8B1E-D1AF8D0A1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8C1F-6F5A-48B4-AD8C-C78884814431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3B63F-3B4B-41CD-AB6D-98D815FF9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12D8-FC1B-42DD-B03C-982D16AC4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fld id="{4F6EA5C4-D8EC-41BC-97FD-59ECB3C17182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7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9pPr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7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rgbClr val="7030A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fld id="{2B09646D-983C-4D17-81A3-A839D8F36BC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0000"/>
                </a:solidFill>
                <a:effectLst/>
                <a:latin typeface="+mn-lt"/>
              </a:defRPr>
            </a:lvl1pPr>
          </a:lstStyle>
          <a:p>
            <a:fld id="{27E7DDC9-92C4-4C31-8C30-F968724A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64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rgbClr val="7030A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rgbClr val="FF0000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E15FC-258E-3346-AC6C-F11A1B8FA23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D1487-E6A5-B048-AADB-88ADADFF8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3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9DD7-6CA4-4E09-BD94-22DC588EC68C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AE6A-D825-49DC-B38B-EFF41C136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9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facpub.stjohns.edu/~ortizs/CLI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503-blue-standing-photography-question-mark-royaltyfree-stock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7FE9B8-53F7-5B4B-56E2-C59E995EDB49}"/>
              </a:ext>
            </a:extLst>
          </p:cNvPr>
          <p:cNvSpPr txBox="1"/>
          <p:nvPr/>
        </p:nvSpPr>
        <p:spPr>
          <a:xfrm>
            <a:off x="8021665" y="4873754"/>
            <a:ext cx="3017123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handout contains key slides from presentation.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presentation slides will be made available</a:t>
            </a:r>
          </a:p>
        </p:txBody>
      </p:sp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5414" y="395211"/>
            <a:ext cx="12192000" cy="2648967"/>
          </a:xfrm>
          <a:effectLst>
            <a:outerShdw blurRad="63500" dist="38100" dir="5400000" rotWithShape="0">
              <a:srgbClr val="000000">
                <a:alpha val="65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ngenial Light" panose="020F0502020204030204" pitchFamily="2" charset="0"/>
              </a:rPr>
              <a:t>CULTURALLY COMPETENT COLLABORATIVE XBA EVALUATIONS</a:t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  <a:latin typeface="Congenial Light" panose="020F0502020204030204" pitchFamily="2" charset="0"/>
              </a:rPr>
            </a:b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ngenial Light" panose="020F0502020204030204" pitchFamily="2" charset="0"/>
              </a:rPr>
              <a:t>&amp; THE SCIENCE OF READING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6244" y="3419886"/>
            <a:ext cx="9156102" cy="1344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Andrew </a:t>
            </a:r>
            <a:r>
              <a:rPr lang="en-US" sz="4000" b="1" dirty="0" err="1">
                <a:solidFill>
                  <a:schemeClr val="tx1"/>
                </a:solidFill>
              </a:rPr>
              <a:t>Shanock,</a:t>
            </a:r>
            <a:r>
              <a:rPr lang="en-US" sz="4000" b="1" dirty="0">
                <a:solidFill>
                  <a:schemeClr val="tx1"/>
                </a:solidFill>
              </a:rPr>
              <a:t> Ph.D., NCSP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ashanock@yahoo.com</a:t>
            </a:r>
          </a:p>
        </p:txBody>
      </p:sp>
      <p:sp>
        <p:nvSpPr>
          <p:cNvPr id="2" name="AutoShape 4" descr="Wachusett Regional High School | Holden MA"/>
          <p:cNvSpPr>
            <a:spLocks noChangeAspect="1" noChangeArrowheads="1"/>
          </p:cNvSpPr>
          <p:nvPr/>
        </p:nvSpPr>
        <p:spPr bwMode="auto">
          <a:xfrm>
            <a:off x="155575" y="-144463"/>
            <a:ext cx="1747116" cy="174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 person in a white shirt and green tie&#10;&#10;Description automatically generated">
            <a:extLst>
              <a:ext uri="{FF2B5EF4-FFF2-40B4-BE49-F238E27FC236}">
                <a16:creationId xmlns:a16="http://schemas.microsoft.com/office/drawing/2014/main" id="{2A34AE89-B9E8-ECB2-B0A2-29E2B28E9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5" y="3990753"/>
            <a:ext cx="2689804" cy="2469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A black and white x logo&#10;&#10;Description automatically generated">
            <a:extLst>
              <a:ext uri="{FF2B5EF4-FFF2-40B4-BE49-F238E27FC236}">
                <a16:creationId xmlns:a16="http://schemas.microsoft.com/office/drawing/2014/main" id="{0E9B6856-A923-4226-1474-D83A869AD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99" y="4749830"/>
            <a:ext cx="379518" cy="379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C913C7-A72B-40CE-DB67-BC2DC2089576}"/>
              </a:ext>
            </a:extLst>
          </p:cNvPr>
          <p:cNvSpPr txBox="1"/>
          <p:nvPr/>
        </p:nvSpPr>
        <p:spPr>
          <a:xfrm>
            <a:off x="5245462" y="4762157"/>
            <a:ext cx="148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@ashanock</a:t>
            </a:r>
          </a:p>
        </p:txBody>
      </p:sp>
      <p:pic>
        <p:nvPicPr>
          <p:cNvPr id="11" name="Picture 10" descr="A blue square with a letter f in it&#10;&#10;Description automatically generated">
            <a:extLst>
              <a:ext uri="{FF2B5EF4-FFF2-40B4-BE49-F238E27FC236}">
                <a16:creationId xmlns:a16="http://schemas.microsoft.com/office/drawing/2014/main" id="{4ECCB7AA-A3F6-28CC-F40C-310DC9FDB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58" y="4580416"/>
            <a:ext cx="732814" cy="732814"/>
          </a:xfrm>
          <a:prstGeom prst="rect">
            <a:avLst/>
          </a:prstGeom>
        </p:spPr>
      </p:pic>
      <p:pic>
        <p:nvPicPr>
          <p:cNvPr id="13" name="Picture 12" descr="A logo of a camera&#10;&#10;Description automatically generated">
            <a:extLst>
              <a:ext uri="{FF2B5EF4-FFF2-40B4-BE49-F238E27FC236}">
                <a16:creationId xmlns:a16="http://schemas.microsoft.com/office/drawing/2014/main" id="{C7874232-32EC-E679-40B6-3AE8D17E28C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3831" y="5262021"/>
            <a:ext cx="517881" cy="5138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439801-7796-4606-46D1-A4F1988D6266}"/>
              </a:ext>
            </a:extLst>
          </p:cNvPr>
          <p:cNvSpPr txBox="1"/>
          <p:nvPr/>
        </p:nvSpPr>
        <p:spPr>
          <a:xfrm>
            <a:off x="5368462" y="5219435"/>
            <a:ext cx="205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andrewshanock</a:t>
            </a:r>
            <a:endParaRPr lang="en-US" dirty="0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2022D0A-AF24-8398-A22D-84DF26951B89}"/>
              </a:ext>
            </a:extLst>
          </p:cNvPr>
          <p:cNvSpPr/>
          <p:nvPr/>
        </p:nvSpPr>
        <p:spPr>
          <a:xfrm>
            <a:off x="10817556" y="5346210"/>
            <a:ext cx="517881" cy="51383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blue and green symbol with leaves&#10;&#10;Description automatically generated">
            <a:extLst>
              <a:ext uri="{FF2B5EF4-FFF2-40B4-BE49-F238E27FC236}">
                <a16:creationId xmlns:a16="http://schemas.microsoft.com/office/drawing/2014/main" id="{AE0377C2-7E8B-5A84-F9DC-D979AADE3A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0" y="3543926"/>
            <a:ext cx="716281" cy="716281"/>
          </a:xfrm>
          <a:prstGeom prst="rect">
            <a:avLst/>
          </a:prstGeom>
        </p:spPr>
      </p:pic>
      <p:pic>
        <p:nvPicPr>
          <p:cNvPr id="8" name="Picture 7" descr="A cartoon with a backpack&#10;&#10;Description automatically generated">
            <a:extLst>
              <a:ext uri="{FF2B5EF4-FFF2-40B4-BE49-F238E27FC236}">
                <a16:creationId xmlns:a16="http://schemas.microsoft.com/office/drawing/2014/main" id="{9D8E7898-9EA7-E908-B49A-C5395F277C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5" b="26375"/>
          <a:stretch/>
        </p:blipFill>
        <p:spPr>
          <a:xfrm>
            <a:off x="10004933" y="19503"/>
            <a:ext cx="2143125" cy="1004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B81304BA-3839-FA54-A095-3917089E4D2E}"/>
              </a:ext>
            </a:extLst>
          </p:cNvPr>
          <p:cNvSpPr/>
          <p:nvPr/>
        </p:nvSpPr>
        <p:spPr>
          <a:xfrm>
            <a:off x="7725016" y="5308197"/>
            <a:ext cx="517881" cy="51383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a map and text&#10;&#10;Description automatically generated">
            <a:extLst>
              <a:ext uri="{FF2B5EF4-FFF2-40B4-BE49-F238E27FC236}">
                <a16:creationId xmlns:a16="http://schemas.microsoft.com/office/drawing/2014/main" id="{8E7C49B2-CE96-94A9-DE8F-0B1F6E4E110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58" y="5668803"/>
            <a:ext cx="2285976" cy="7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7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16AC97-200B-56AA-8E19-33C091A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60" y="4944451"/>
            <a:ext cx="859140" cy="377825"/>
          </a:xfrm>
        </p:spPr>
        <p:txBody>
          <a:bodyPr/>
          <a:lstStyle/>
          <a:p>
            <a:pPr>
              <a:defRPr/>
            </a:pPr>
            <a:fld id="{818E3BF9-0C5F-B048-90B2-6786BF30170E}" type="slidenum">
              <a:rPr lang="en-US" sz="3600" smtClean="0"/>
              <a:pPr>
                <a:defRPr/>
              </a:pPr>
              <a:t>10</a:t>
            </a:fld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8616F-7DB8-21AF-4330-5E07E0945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3" t="12863" r="13302" b="4131"/>
          <a:stretch/>
        </p:blipFill>
        <p:spPr>
          <a:xfrm>
            <a:off x="0" y="540911"/>
            <a:ext cx="11983792" cy="6317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8FDF2D-D4B1-9E7B-3999-EA51AF94BF27}"/>
              </a:ext>
            </a:extLst>
          </p:cNvPr>
          <p:cNvSpPr txBox="1"/>
          <p:nvPr/>
        </p:nvSpPr>
        <p:spPr>
          <a:xfrm>
            <a:off x="1781577" y="0"/>
            <a:ext cx="8628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https://readinguniverse.org/taxonomy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6ECA910-978C-685F-AAA0-9AD4457E7A0A}"/>
              </a:ext>
            </a:extLst>
          </p:cNvPr>
          <p:cNvSpPr txBox="1">
            <a:spLocks/>
          </p:cNvSpPr>
          <p:nvPr/>
        </p:nvSpPr>
        <p:spPr>
          <a:xfrm>
            <a:off x="11049002" y="6342990"/>
            <a:ext cx="87019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18E3BF9-0C5F-B048-90B2-6786BF30170E}" type="slidenum">
              <a:rPr lang="en-US" sz="3200" smtClean="0"/>
              <a:pPr>
                <a:defRPr/>
              </a:pPr>
              <a:t>10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997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2" y="141401"/>
            <a:ext cx="12078877" cy="6645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FBF099-103E-48EF-B698-049ED4CF7098}"/>
              </a:ext>
            </a:extLst>
          </p:cNvPr>
          <p:cNvSpPr txBox="1"/>
          <p:nvPr/>
        </p:nvSpPr>
        <p:spPr>
          <a:xfrm>
            <a:off x="323850" y="803791"/>
            <a:ext cx="149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Ortiz, 2010</a:t>
            </a:r>
          </a:p>
        </p:txBody>
      </p:sp>
    </p:spTree>
    <p:extLst>
      <p:ext uri="{BB962C8B-B14F-4D97-AF65-F5344CB8AC3E}">
        <p14:creationId xmlns:p14="http://schemas.microsoft.com/office/powerpoint/2010/main" val="344010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1"/>
          <p:cNvSpPr txBox="1">
            <a:spLocks noGrp="1"/>
          </p:cNvSpPr>
          <p:nvPr>
            <p:ph type="title"/>
          </p:nvPr>
        </p:nvSpPr>
        <p:spPr>
          <a:xfrm>
            <a:off x="265471" y="224913"/>
            <a:ext cx="11375923" cy="122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/>
              <a:t>LANGUAGE DIFFERENCES VS</a:t>
            </a:r>
            <a:br>
              <a:rPr lang="en-US" sz="4400"/>
            </a:br>
            <a:r>
              <a:rPr lang="en-US" sz="4400"/>
              <a:t>LANGUAGE DISABILITIES</a:t>
            </a:r>
            <a:endParaRPr/>
          </a:p>
        </p:txBody>
      </p:sp>
      <p:graphicFrame>
        <p:nvGraphicFramePr>
          <p:cNvPr id="660" name="Google Shape;660;p21"/>
          <p:cNvGraphicFramePr/>
          <p:nvPr/>
        </p:nvGraphicFramePr>
        <p:xfrm>
          <a:off x="152400" y="1526540"/>
          <a:ext cx="12039600" cy="51610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7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4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Language Area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DIFFERENCE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Possible Disability/ Concerns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strike="noStrike" cap="none" dirty="0"/>
                        <a:t>SYNTAX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70C0"/>
                          </a:solidFill>
                        </a:rPr>
                        <a:t>Rules governing the order, grammar, and form of phrases or sentences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Grammatical errors due to native language influences.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i="1" u="none" strike="noStrike" cap="none" dirty="0">
                          <a:solidFill>
                            <a:srgbClr val="0070C0"/>
                          </a:solidFill>
                        </a:rPr>
                        <a:t>Student omits initial verb in question “You like cake?” omitting the word ‘Do’. 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Word order in L1 may differ from that of English (subject-verb-object).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i="1" u="none" strike="noStrike" cap="none" dirty="0">
                          <a:solidFill>
                            <a:srgbClr val="0070C0"/>
                          </a:solidFill>
                        </a:rPr>
                        <a:t>Arabic – verb-subject-object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i="1" u="none" strike="noStrike" cap="none" dirty="0">
                          <a:solidFill>
                            <a:srgbClr val="0070C0"/>
                          </a:solidFill>
                        </a:rPr>
                        <a:t>Urdu – subject-object-verb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i="1" u="none" strike="noStrike" cap="none" dirty="0"/>
                        <a:t>  </a:t>
                      </a:r>
                      <a:r>
                        <a:rPr lang="en-US" sz="2400" i="0" u="none" strike="noStrike" cap="none" dirty="0"/>
                        <a:t>Grammatical structure continue to be inappropriate in both languages even after extensive instruction. 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i="1" u="none" strike="noStrike" cap="none" dirty="0">
                          <a:solidFill>
                            <a:srgbClr val="0070C0"/>
                          </a:solidFill>
                        </a:rPr>
                        <a:t>Student cannot produce past tense in L1 or L2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14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3"/>
          <p:cNvSpPr txBox="1">
            <a:spLocks noGrp="1"/>
          </p:cNvSpPr>
          <p:nvPr>
            <p:ph type="title"/>
          </p:nvPr>
        </p:nvSpPr>
        <p:spPr>
          <a:xfrm>
            <a:off x="265471" y="224913"/>
            <a:ext cx="11375923" cy="122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/>
              <a:t>LANGUAGE DIFFERENCES VS</a:t>
            </a:r>
            <a:br>
              <a:rPr lang="en-US" sz="4400"/>
            </a:br>
            <a:r>
              <a:rPr lang="en-US" sz="4400"/>
              <a:t>LANGUAGE DISABILITIES</a:t>
            </a:r>
            <a:endParaRPr/>
          </a:p>
        </p:txBody>
      </p:sp>
      <p:graphicFrame>
        <p:nvGraphicFramePr>
          <p:cNvPr id="672" name="Google Shape;672;p23"/>
          <p:cNvGraphicFramePr/>
          <p:nvPr/>
        </p:nvGraphicFramePr>
        <p:xfrm>
          <a:off x="152400" y="1526540"/>
          <a:ext cx="12039600" cy="51610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4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Language Area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DIFFERENCE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Possible Disability/ Concerns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/>
                        <a:t>SEMANTICS</a:t>
                      </a:r>
                      <a:endParaRPr sz="36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70C0"/>
                          </a:solidFill>
                        </a:rPr>
                        <a:t>Rules pertaining to both the underlying and the surface meaning of phrases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Student may use words from L1 in productions in L2 because of unfamiliarity with L2 vocabulary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i="1" u="none" strike="noStrike" cap="none" dirty="0">
                          <a:solidFill>
                            <a:srgbClr val="0070C0"/>
                          </a:solidFill>
                        </a:rPr>
                        <a:t>The car is </a:t>
                      </a:r>
                      <a:r>
                        <a:rPr lang="en-US" sz="2400" i="1" u="none" strike="noStrike" cap="none" dirty="0" err="1">
                          <a:solidFill>
                            <a:srgbClr val="0070C0"/>
                          </a:solidFill>
                        </a:rPr>
                        <a:t>muy</a:t>
                      </a:r>
                      <a:r>
                        <a:rPr lang="en-US" sz="2400" i="1" u="none" strike="noStrike" cap="none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i="1" u="none" strike="noStrike" cap="none" dirty="0" err="1">
                          <a:solidFill>
                            <a:srgbClr val="0070C0"/>
                          </a:solidFill>
                        </a:rPr>
                        <a:t>rapido</a:t>
                      </a:r>
                      <a:r>
                        <a:rPr lang="en-US" sz="2400" i="1" u="none" strike="noStrike" cap="none" dirty="0">
                          <a:solidFill>
                            <a:srgbClr val="0070C0"/>
                          </a:solidFill>
                        </a:rPr>
                        <a:t>. 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i="1" u="none" strike="noStrike" cap="none" dirty="0"/>
                        <a:t>Student knows the concept as well as the needed structure but cannot remember the vocabulary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 dirty="0"/>
                    </a:p>
                  </a:txBody>
                  <a:tcPr marL="91450" marR="91450" marT="45725" marB="457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i="1" u="none" strike="noStrike" cap="none" dirty="0"/>
                        <a:t>  </a:t>
                      </a:r>
                      <a:r>
                        <a:rPr lang="en-US" sz="2400" i="0" u="none" strike="noStrike" cap="none" dirty="0"/>
                        <a:t>Student has limited phrasing and vocabulary in both languages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i="0" u="none" strike="noStrike" cap="none" dirty="0"/>
                        <a:t>Limited or no use of adjectives and adverbs in both languages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endParaRPr sz="2400" i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3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2"/>
          <p:cNvSpPr txBox="1">
            <a:spLocks noGrp="1"/>
          </p:cNvSpPr>
          <p:nvPr>
            <p:ph type="title" idx="4294967295"/>
          </p:nvPr>
        </p:nvSpPr>
        <p:spPr>
          <a:xfrm>
            <a:off x="0" y="225425"/>
            <a:ext cx="11376025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dirty="0"/>
              <a:t>LANGUAGE DIFFERENCES VS</a:t>
            </a:r>
            <a:br>
              <a:rPr lang="en-US" sz="4400" dirty="0"/>
            </a:br>
            <a:r>
              <a:rPr lang="en-US" sz="4400" dirty="0"/>
              <a:t>LANGUAGE DISABILITIES</a:t>
            </a:r>
            <a:endParaRPr dirty="0"/>
          </a:p>
        </p:txBody>
      </p:sp>
      <p:graphicFrame>
        <p:nvGraphicFramePr>
          <p:cNvPr id="666" name="Google Shape;666;p22"/>
          <p:cNvGraphicFramePr/>
          <p:nvPr/>
        </p:nvGraphicFramePr>
        <p:xfrm>
          <a:off x="152400" y="1526540"/>
          <a:ext cx="12039600" cy="51816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3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5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4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Language Area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DIFFERENCE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Possible Disability/ Concerns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/>
                        <a:t>PHONOLOGY</a:t>
                      </a:r>
                      <a:endParaRPr sz="36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70C0"/>
                          </a:solidFill>
                        </a:rPr>
                        <a:t>Rules for combination of sounds in language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Omits specific sound combinations or have difficulty producing certain sounds in the L2 that do not exist in L1.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i="1" u="none" strike="noStrike" cap="none" dirty="0">
                          <a:solidFill>
                            <a:srgbClr val="0070C0"/>
                          </a:solidFill>
                        </a:rPr>
                        <a:t>Trouble producing /r/ /l/ /</a:t>
                      </a:r>
                      <a:r>
                        <a:rPr lang="en-US" sz="2400" i="1" u="none" strike="noStrike" cap="none" dirty="0" err="1">
                          <a:solidFill>
                            <a:srgbClr val="0070C0"/>
                          </a:solidFill>
                        </a:rPr>
                        <a:t>ch</a:t>
                      </a:r>
                      <a:r>
                        <a:rPr lang="en-US" sz="2400" i="1" u="none" strike="noStrike" cap="none" dirty="0">
                          <a:solidFill>
                            <a:srgbClr val="0070C0"/>
                          </a:solidFill>
                        </a:rPr>
                        <a:t>/ /</a:t>
                      </a:r>
                      <a:r>
                        <a:rPr lang="en-US" sz="2400" i="1" u="none" strike="noStrike" cap="none" dirty="0" err="1">
                          <a:solidFill>
                            <a:srgbClr val="0070C0"/>
                          </a:solidFill>
                        </a:rPr>
                        <a:t>th</a:t>
                      </a:r>
                      <a:r>
                        <a:rPr lang="en-US" sz="2400" i="1" u="none" strike="noStrike" cap="none" dirty="0">
                          <a:solidFill>
                            <a:srgbClr val="0070C0"/>
                          </a:solidFill>
                        </a:rPr>
                        <a:t>/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Substituting or adding sounds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i="1" u="none" strike="noStrike" cap="none" dirty="0">
                          <a:solidFill>
                            <a:srgbClr val="0070C0"/>
                          </a:solidFill>
                        </a:rPr>
                        <a:t>Tagalog speaker might say ‘past’ instead of ‘fast’ or add a vowel before words “I go to </a:t>
                      </a:r>
                      <a:r>
                        <a:rPr lang="en-US" sz="2400" i="1" u="none" strike="noStrike" cap="none" dirty="0" err="1">
                          <a:solidFill>
                            <a:srgbClr val="0070C0"/>
                          </a:solidFill>
                        </a:rPr>
                        <a:t>eschool</a:t>
                      </a:r>
                      <a:r>
                        <a:rPr lang="en-US" sz="2400" i="1" u="none" strike="noStrike" cap="none" dirty="0">
                          <a:solidFill>
                            <a:srgbClr val="0070C0"/>
                          </a:solidFill>
                        </a:rPr>
                        <a:t>”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i="1" u="none" strike="noStrike" cap="none" dirty="0"/>
                        <a:t>  </a:t>
                      </a:r>
                      <a:r>
                        <a:rPr lang="en-US" sz="2400" i="0" u="none" strike="noStrike" cap="none" dirty="0"/>
                        <a:t>Demonstrates a delay in the development of sounds in both languages. 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i="1" u="none" strike="noStrike" cap="none" dirty="0">
                          <a:solidFill>
                            <a:srgbClr val="0070C0"/>
                          </a:solidFill>
                        </a:rPr>
                        <a:t>Student consistently has trouble producing vowels in both languages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32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24066F-7506-4FF0-8CA7-28F66FF22DB6}"/>
              </a:ext>
            </a:extLst>
          </p:cNvPr>
          <p:cNvSpPr txBox="1"/>
          <p:nvPr/>
        </p:nvSpPr>
        <p:spPr>
          <a:xfrm>
            <a:off x="8753473" y="339516"/>
            <a:ext cx="333374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Rich Oral Language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F3042-068D-4CE5-8E14-5D855BB3B371}"/>
              </a:ext>
            </a:extLst>
          </p:cNvPr>
          <p:cNvSpPr txBox="1"/>
          <p:nvPr/>
        </p:nvSpPr>
        <p:spPr>
          <a:xfrm>
            <a:off x="8753473" y="1304403"/>
            <a:ext cx="333374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Structured Synthetic Phonics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3E081-65B5-4CBA-8792-51B20126EABA}"/>
              </a:ext>
            </a:extLst>
          </p:cNvPr>
          <p:cNvSpPr txBox="1"/>
          <p:nvPr/>
        </p:nvSpPr>
        <p:spPr>
          <a:xfrm>
            <a:off x="8753473" y="2273901"/>
            <a:ext cx="333374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Emphasis on Phonological &amp; Phonemic Awareness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34E36-525E-4A90-9FC5-92BCF234EB30}"/>
              </a:ext>
            </a:extLst>
          </p:cNvPr>
          <p:cNvSpPr txBox="1"/>
          <p:nvPr/>
        </p:nvSpPr>
        <p:spPr>
          <a:xfrm>
            <a:off x="8753473" y="3429000"/>
            <a:ext cx="333374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Decodable Reading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Books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392D1-4D05-457F-838A-0F192C5D21D1}"/>
              </a:ext>
            </a:extLst>
          </p:cNvPr>
          <p:cNvSpPr txBox="1"/>
          <p:nvPr/>
        </p:nvSpPr>
        <p:spPr>
          <a:xfrm>
            <a:off x="8753473" y="4446537"/>
            <a:ext cx="333374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Emphasize Blending to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7B451-B6E6-48A6-9CA0-5F532226FB27}"/>
              </a:ext>
            </a:extLst>
          </p:cNvPr>
          <p:cNvSpPr txBox="1"/>
          <p:nvPr/>
        </p:nvSpPr>
        <p:spPr>
          <a:xfrm>
            <a:off x="8753472" y="5319489"/>
            <a:ext cx="333374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</a:rPr>
              <a:t>Emphasize segmenting to spell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A6A6A5-4FAB-DBDE-7C91-37D05A6E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41"/>
            <a:ext cx="8733034" cy="6772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491C84-D626-4E7D-B260-29F13FA73EFF}"/>
              </a:ext>
            </a:extLst>
          </p:cNvPr>
          <p:cNvSpPr txBox="1"/>
          <p:nvPr/>
        </p:nvSpPr>
        <p:spPr>
          <a:xfrm>
            <a:off x="8753472" y="6192442"/>
            <a:ext cx="343852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highlight>
                  <a:srgbClr val="FFFF00"/>
                </a:highlight>
                <a:latin typeface="Cooper Black" panose="0208090404030B020404" pitchFamily="18" charset="0"/>
              </a:rPr>
              <a:t>https://fivefromfive.com.au/phonics-and-at-risk-learners/#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523418-CA4D-5418-CD7D-F808F059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7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8BF7A3-246E-4352-A792-A592741A8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95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D19628-0740-44EF-8887-BEE734823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059C6-DB28-3715-F23E-52C8E641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5878" y="6408739"/>
            <a:ext cx="752556" cy="365125"/>
          </a:xfrm>
        </p:spPr>
        <p:txBody>
          <a:bodyPr/>
          <a:lstStyle/>
          <a:p>
            <a:fld id="{D57F1E4F-1CFF-5643-939E-217C01CDF565}" type="slidenum">
              <a:rPr lang="en-US" sz="2400" smtClean="0">
                <a:solidFill>
                  <a:srgbClr val="FF0000"/>
                </a:solidFill>
              </a:rPr>
              <a:pPr/>
              <a:t>16</a:t>
            </a:fld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0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BD1404-106D-122C-B30E-4E99AA82D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9" y="0"/>
            <a:ext cx="10541357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C9E57-815F-6F6E-8448-FDF42512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1246002" cy="377825"/>
          </a:xfrm>
        </p:spPr>
        <p:txBody>
          <a:bodyPr/>
          <a:lstStyle/>
          <a:p>
            <a:fld id="{D57F1E4F-1CFF-5643-939E-217C01CDF565}" type="slidenum">
              <a:rPr lang="en-US" sz="3200" smtClean="0"/>
              <a:pPr/>
              <a:t>17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3232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063E16-F29F-3445-8035-41F76A86DA26}"/>
              </a:ext>
            </a:extLst>
          </p:cNvPr>
          <p:cNvSpPr/>
          <p:nvPr/>
        </p:nvSpPr>
        <p:spPr>
          <a:xfrm>
            <a:off x="3874524" y="3429993"/>
            <a:ext cx="1481328" cy="8681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Addition with 2-Digit Numbers without regrouping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ECD73F-204D-D444-8174-2CED8D486875}"/>
              </a:ext>
            </a:extLst>
          </p:cNvPr>
          <p:cNvSpPr/>
          <p:nvPr/>
        </p:nvSpPr>
        <p:spPr>
          <a:xfrm>
            <a:off x="4175393" y="4335722"/>
            <a:ext cx="1596902" cy="166791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Fluency-Building Intervention: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Addition 2-Digit Numbers with and without regrouping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70CD84-F5C9-5846-9895-C487C71D3A5C}"/>
              </a:ext>
            </a:extLst>
          </p:cNvPr>
          <p:cNvSpPr/>
          <p:nvPr/>
        </p:nvSpPr>
        <p:spPr>
          <a:xfrm>
            <a:off x="6663722" y="4734919"/>
            <a:ext cx="1721505" cy="146053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Acquisition Intervention: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Addition 2-Digit Numbers with and without regrouping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9CBA7C-B293-4B4B-9B9C-22B793780969}"/>
              </a:ext>
            </a:extLst>
          </p:cNvPr>
          <p:cNvSpPr/>
          <p:nvPr/>
        </p:nvSpPr>
        <p:spPr>
          <a:xfrm>
            <a:off x="6542945" y="3179480"/>
            <a:ext cx="1818844" cy="146053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Fluency-Building Intervention: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Addition with 2-Digit Numbers without regrouping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CFCEC3-F2FA-9841-BE91-B69D991BF941}"/>
              </a:ext>
            </a:extLst>
          </p:cNvPr>
          <p:cNvSpPr/>
          <p:nvPr/>
        </p:nvSpPr>
        <p:spPr>
          <a:xfrm>
            <a:off x="6321616" y="2187104"/>
            <a:ext cx="1481328" cy="8681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Sums to 20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0938F0-F343-7243-942B-F4C0FF3C3485}"/>
              </a:ext>
            </a:extLst>
          </p:cNvPr>
          <p:cNvSpPr/>
          <p:nvPr/>
        </p:nvSpPr>
        <p:spPr>
          <a:xfrm>
            <a:off x="8954252" y="3257027"/>
            <a:ext cx="1635168" cy="145164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Acquisition Intervention: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Addition 2-Digit Numbers without regrouping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8C6B19-1607-7343-AB1A-C4C05B12E741}"/>
              </a:ext>
            </a:extLst>
          </p:cNvPr>
          <p:cNvSpPr/>
          <p:nvPr/>
        </p:nvSpPr>
        <p:spPr>
          <a:xfrm>
            <a:off x="8974130" y="1975726"/>
            <a:ext cx="1635168" cy="116652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Fluency-Building Intervention: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Sums to 18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683354-8596-E847-8A20-F368577EF5AA}"/>
              </a:ext>
            </a:extLst>
          </p:cNvPr>
          <p:cNvSpPr/>
          <p:nvPr/>
        </p:nvSpPr>
        <p:spPr>
          <a:xfrm>
            <a:off x="8826177" y="1000050"/>
            <a:ext cx="1481328" cy="8681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Sums to 9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C426F9-0E37-DC44-AC70-363B134F5762}"/>
              </a:ext>
            </a:extLst>
          </p:cNvPr>
          <p:cNvGrpSpPr/>
          <p:nvPr/>
        </p:nvGrpSpPr>
        <p:grpSpPr>
          <a:xfrm>
            <a:off x="3117801" y="4298094"/>
            <a:ext cx="1184927" cy="787747"/>
            <a:chOff x="3117801" y="4298094"/>
            <a:chExt cx="1184927" cy="78774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A60C1C2-C408-824C-8840-6A65A5D9F4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1060" y="4298094"/>
              <a:ext cx="763484" cy="7877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F96DBE-B14C-1D44-95D1-02FAF8C4B732}"/>
                </a:ext>
              </a:extLst>
            </p:cNvPr>
            <p:cNvSpPr txBox="1"/>
            <p:nvPr/>
          </p:nvSpPr>
          <p:spPr>
            <a:xfrm>
              <a:off x="3117801" y="4486151"/>
              <a:ext cx="11849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Frustrational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72B18F-AA0F-1544-BB71-296220DAC9B6}"/>
              </a:ext>
            </a:extLst>
          </p:cNvPr>
          <p:cNvGrpSpPr/>
          <p:nvPr/>
        </p:nvGrpSpPr>
        <p:grpSpPr>
          <a:xfrm>
            <a:off x="3101440" y="4839164"/>
            <a:ext cx="1112787" cy="276999"/>
            <a:chOff x="3101440" y="4839164"/>
            <a:chExt cx="1112787" cy="27699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40FD87-2BAD-534F-987A-15BC5DD793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1060" y="5085839"/>
              <a:ext cx="99122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5E5D56-55B8-F046-9E24-610F8D8FE82A}"/>
                </a:ext>
              </a:extLst>
            </p:cNvPr>
            <p:cNvSpPr txBox="1"/>
            <p:nvPr/>
          </p:nvSpPr>
          <p:spPr>
            <a:xfrm>
              <a:off x="3101440" y="4839164"/>
              <a:ext cx="1112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Instructional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CD7BDA-916C-524D-97CC-38A0A5CB2C68}"/>
              </a:ext>
            </a:extLst>
          </p:cNvPr>
          <p:cNvGrpSpPr/>
          <p:nvPr/>
        </p:nvGrpSpPr>
        <p:grpSpPr>
          <a:xfrm>
            <a:off x="3121060" y="5085838"/>
            <a:ext cx="1234539" cy="786384"/>
            <a:chOff x="3121060" y="5085838"/>
            <a:chExt cx="1234539" cy="78638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DBAAB23-C4BC-1B46-BAD3-8EC7AA0672E3}"/>
                </a:ext>
              </a:extLst>
            </p:cNvPr>
            <p:cNvCxnSpPr>
              <a:cxnSpLocks/>
            </p:cNvCxnSpPr>
            <p:nvPr/>
          </p:nvCxnSpPr>
          <p:spPr>
            <a:xfrm>
              <a:off x="3121060" y="5085838"/>
              <a:ext cx="763484" cy="7863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79C18F6-CD07-2F42-B807-390194D836AD}"/>
                </a:ext>
              </a:extLst>
            </p:cNvPr>
            <p:cNvSpPr txBox="1"/>
            <p:nvPr/>
          </p:nvSpPr>
          <p:spPr>
            <a:xfrm>
              <a:off x="3242812" y="5378873"/>
              <a:ext cx="1112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Mastery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FA6590D-323E-5B43-B028-7E1CD961CD88}"/>
              </a:ext>
            </a:extLst>
          </p:cNvPr>
          <p:cNvGrpSpPr/>
          <p:nvPr/>
        </p:nvGrpSpPr>
        <p:grpSpPr>
          <a:xfrm>
            <a:off x="3814593" y="5815596"/>
            <a:ext cx="613565" cy="496767"/>
            <a:chOff x="3814593" y="5815596"/>
            <a:chExt cx="613565" cy="496767"/>
          </a:xfrm>
        </p:grpSpPr>
        <p:sp>
          <p:nvSpPr>
            <p:cNvPr id="21" name="Octagon 20">
              <a:extLst>
                <a:ext uri="{FF2B5EF4-FFF2-40B4-BE49-F238E27FC236}">
                  <a16:creationId xmlns:a16="http://schemas.microsoft.com/office/drawing/2014/main" id="{AF98341A-E2AE-694D-927F-A98963F42B1B}"/>
                </a:ext>
              </a:extLst>
            </p:cNvPr>
            <p:cNvSpPr/>
            <p:nvPr/>
          </p:nvSpPr>
          <p:spPr>
            <a:xfrm>
              <a:off x="3865000" y="5815596"/>
              <a:ext cx="490599" cy="496767"/>
            </a:xfrm>
            <a:prstGeom prst="octagon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488FC83-27C8-7343-B266-62B61038CECD}"/>
                </a:ext>
              </a:extLst>
            </p:cNvPr>
            <p:cNvSpPr txBox="1"/>
            <p:nvPr/>
          </p:nvSpPr>
          <p:spPr>
            <a:xfrm>
              <a:off x="3814593" y="5872222"/>
              <a:ext cx="613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43174F-5993-3540-BCC6-6F7C321798C7}"/>
              </a:ext>
            </a:extLst>
          </p:cNvPr>
          <p:cNvGrpSpPr/>
          <p:nvPr/>
        </p:nvGrpSpPr>
        <p:grpSpPr>
          <a:xfrm>
            <a:off x="5334242" y="3060768"/>
            <a:ext cx="1254145" cy="797698"/>
            <a:chOff x="5334242" y="3060768"/>
            <a:chExt cx="1254145" cy="797698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C0018F4-1427-BC4A-953D-85AF6FFA9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4242" y="3060768"/>
              <a:ext cx="972045" cy="7976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9923AD9-AE6D-8244-9987-1AA4A541AC28}"/>
                </a:ext>
              </a:extLst>
            </p:cNvPr>
            <p:cNvSpPr txBox="1"/>
            <p:nvPr/>
          </p:nvSpPr>
          <p:spPr>
            <a:xfrm>
              <a:off x="5403460" y="3232654"/>
              <a:ext cx="11849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Frustrational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B13F8D-C43F-D54E-8C41-AB11D8B84ED3}"/>
              </a:ext>
            </a:extLst>
          </p:cNvPr>
          <p:cNvGrpSpPr/>
          <p:nvPr/>
        </p:nvGrpSpPr>
        <p:grpSpPr>
          <a:xfrm>
            <a:off x="5334241" y="3619095"/>
            <a:ext cx="1178707" cy="276999"/>
            <a:chOff x="5334241" y="3619095"/>
            <a:chExt cx="1178707" cy="276999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1C93440-73EB-B14C-9BF2-26B82DA406BC}"/>
                </a:ext>
              </a:extLst>
            </p:cNvPr>
            <p:cNvCxnSpPr>
              <a:cxnSpLocks/>
            </p:cNvCxnSpPr>
            <p:nvPr/>
          </p:nvCxnSpPr>
          <p:spPr>
            <a:xfrm>
              <a:off x="5334241" y="3858464"/>
              <a:ext cx="11762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8545966-581D-3442-8867-C3A109E6B0CD}"/>
                </a:ext>
              </a:extLst>
            </p:cNvPr>
            <p:cNvSpPr/>
            <p:nvPr/>
          </p:nvSpPr>
          <p:spPr>
            <a:xfrm>
              <a:off x="5403349" y="3619095"/>
              <a:ext cx="11095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Instructional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07C9F8-DB20-0347-89BE-8A2A4B00FD3B}"/>
              </a:ext>
            </a:extLst>
          </p:cNvPr>
          <p:cNvGrpSpPr/>
          <p:nvPr/>
        </p:nvGrpSpPr>
        <p:grpSpPr>
          <a:xfrm>
            <a:off x="5334242" y="3858463"/>
            <a:ext cx="1387209" cy="1149336"/>
            <a:chOff x="5334242" y="3858463"/>
            <a:chExt cx="1387209" cy="114933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3CA53A7-D3DD-9D49-967F-86A8FF6C62C1}"/>
                </a:ext>
              </a:extLst>
            </p:cNvPr>
            <p:cNvCxnSpPr>
              <a:cxnSpLocks/>
            </p:cNvCxnSpPr>
            <p:nvPr/>
          </p:nvCxnSpPr>
          <p:spPr>
            <a:xfrm>
              <a:off x="5334242" y="3858463"/>
              <a:ext cx="1387209" cy="11493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DEF1C3A-C518-414D-98EB-642DAD4CA4FD}"/>
                </a:ext>
              </a:extLst>
            </p:cNvPr>
            <p:cNvSpPr txBox="1"/>
            <p:nvPr/>
          </p:nvSpPr>
          <p:spPr>
            <a:xfrm>
              <a:off x="5539607" y="4155956"/>
              <a:ext cx="1112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Mastery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755FBF-C364-8847-875F-1137F77D1C7F}"/>
              </a:ext>
            </a:extLst>
          </p:cNvPr>
          <p:cNvGrpSpPr/>
          <p:nvPr/>
        </p:nvGrpSpPr>
        <p:grpSpPr>
          <a:xfrm>
            <a:off x="7769326" y="1868151"/>
            <a:ext cx="1184927" cy="774469"/>
            <a:chOff x="7769326" y="1868151"/>
            <a:chExt cx="1184927" cy="774469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E73A408-F8FA-4B47-A08B-E034E81062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8275" y="1868151"/>
              <a:ext cx="1007903" cy="774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853F919-C4AF-154E-8CAE-FCA24812FD3C}"/>
                </a:ext>
              </a:extLst>
            </p:cNvPr>
            <p:cNvSpPr txBox="1"/>
            <p:nvPr/>
          </p:nvSpPr>
          <p:spPr>
            <a:xfrm>
              <a:off x="7769326" y="1986688"/>
              <a:ext cx="11849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Frustrational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FA97F9-6C17-AE46-BFD1-22157609D2C5}"/>
              </a:ext>
            </a:extLst>
          </p:cNvPr>
          <p:cNvGrpSpPr/>
          <p:nvPr/>
        </p:nvGrpSpPr>
        <p:grpSpPr>
          <a:xfrm>
            <a:off x="7855524" y="2413072"/>
            <a:ext cx="1109599" cy="276999"/>
            <a:chOff x="7855524" y="2413072"/>
            <a:chExt cx="1109599" cy="27699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CAC474C-EC85-EB45-8E17-ADB3714703A6}"/>
                </a:ext>
              </a:extLst>
            </p:cNvPr>
            <p:cNvCxnSpPr>
              <a:cxnSpLocks/>
            </p:cNvCxnSpPr>
            <p:nvPr/>
          </p:nvCxnSpPr>
          <p:spPr>
            <a:xfrm>
              <a:off x="7873526" y="2652336"/>
              <a:ext cx="1080726" cy="140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295ECB4-F22F-C84E-A197-D291F35B38FA}"/>
                </a:ext>
              </a:extLst>
            </p:cNvPr>
            <p:cNvSpPr/>
            <p:nvPr/>
          </p:nvSpPr>
          <p:spPr>
            <a:xfrm>
              <a:off x="7855524" y="2413072"/>
              <a:ext cx="11095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Instructional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4D6A82-1F06-CC4F-AF6A-F9299819FD5F}"/>
              </a:ext>
            </a:extLst>
          </p:cNvPr>
          <p:cNvGrpSpPr/>
          <p:nvPr/>
        </p:nvGrpSpPr>
        <p:grpSpPr>
          <a:xfrm>
            <a:off x="7818274" y="2642616"/>
            <a:ext cx="1214559" cy="976478"/>
            <a:chOff x="7818274" y="2642616"/>
            <a:chExt cx="1214559" cy="97647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80D7D72-282C-564C-9201-8AC8F3F9DF25}"/>
                </a:ext>
              </a:extLst>
            </p:cNvPr>
            <p:cNvCxnSpPr>
              <a:cxnSpLocks/>
            </p:cNvCxnSpPr>
            <p:nvPr/>
          </p:nvCxnSpPr>
          <p:spPr>
            <a:xfrm>
              <a:off x="7818274" y="2642616"/>
              <a:ext cx="1214558" cy="9764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74C5CB2-3FC5-F24C-9AA7-70CEEEDCDE73}"/>
                </a:ext>
              </a:extLst>
            </p:cNvPr>
            <p:cNvSpPr txBox="1"/>
            <p:nvPr/>
          </p:nvSpPr>
          <p:spPr>
            <a:xfrm>
              <a:off x="7920046" y="2883048"/>
              <a:ext cx="1112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Mastery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C12662-553E-8C4A-924F-5B781A83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35" y="136250"/>
            <a:ext cx="752358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Use the Instructional Hierarchy to Power Your Intervention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274328-C36F-6143-BD18-D92934967302}"/>
              </a:ext>
            </a:extLst>
          </p:cNvPr>
          <p:cNvGrpSpPr/>
          <p:nvPr/>
        </p:nvGrpSpPr>
        <p:grpSpPr>
          <a:xfrm>
            <a:off x="1636472" y="3429000"/>
            <a:ext cx="1481328" cy="2099996"/>
            <a:chOff x="1636472" y="3429000"/>
            <a:chExt cx="1481328" cy="20999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1F79DE-092E-AF41-9C5A-2550E3829186}"/>
                </a:ext>
              </a:extLst>
            </p:cNvPr>
            <p:cNvSpPr/>
            <p:nvPr/>
          </p:nvSpPr>
          <p:spPr>
            <a:xfrm>
              <a:off x="1636472" y="4486605"/>
              <a:ext cx="1481328" cy="10423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Arial"/>
                </a:rPr>
                <a:t>Addition 2-Digit Numbers,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Arial"/>
                </a:rPr>
                <a:t>with and without regrouping 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725829C-DA09-EC46-8833-0B4AF54C1FE9}"/>
                </a:ext>
              </a:extLst>
            </p:cNvPr>
            <p:cNvCxnSpPr/>
            <p:nvPr/>
          </p:nvCxnSpPr>
          <p:spPr>
            <a:xfrm>
              <a:off x="2245659" y="3429000"/>
              <a:ext cx="0" cy="10039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E08CFC-390D-B74A-8484-28E809B0D1E6}"/>
              </a:ext>
            </a:extLst>
          </p:cNvPr>
          <p:cNvSpPr txBox="1"/>
          <p:nvPr/>
        </p:nvSpPr>
        <p:spPr>
          <a:xfrm>
            <a:off x="1636472" y="2883048"/>
            <a:ext cx="121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 Skill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2EABF7-5B73-4142-882C-34C12E11E309}"/>
              </a:ext>
            </a:extLst>
          </p:cNvPr>
          <p:cNvSpPr txBox="1"/>
          <p:nvPr/>
        </p:nvSpPr>
        <p:spPr>
          <a:xfrm>
            <a:off x="9829800" y="647928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Retool Intensification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827A172-EF2B-2D2E-16A0-916B948B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5934538"/>
            <a:ext cx="870196" cy="377825"/>
          </a:xfrm>
        </p:spPr>
        <p:txBody>
          <a:bodyPr/>
          <a:lstStyle/>
          <a:p>
            <a:pPr>
              <a:defRPr/>
            </a:pPr>
            <a:fld id="{818E3BF9-0C5F-B048-90B2-6786BF30170E}" type="slidenum">
              <a:rPr lang="en-US" sz="3200" smtClean="0">
                <a:solidFill>
                  <a:srgbClr val="C00000"/>
                </a:solidFill>
              </a:rPr>
              <a:pPr>
                <a:defRPr/>
              </a:pPr>
              <a:t>18</a:t>
            </a:fld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5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F66AEA-06F2-4296-BD91-02C42CDFD85D}"/>
              </a:ext>
            </a:extLst>
          </p:cNvPr>
          <p:cNvGraphicFramePr>
            <a:graphicFrameLocks noGrp="1"/>
          </p:cNvGraphicFramePr>
          <p:nvPr/>
        </p:nvGraphicFramePr>
        <p:xfrm>
          <a:off x="612949" y="200968"/>
          <a:ext cx="11053187" cy="639075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466102">
                  <a:extLst>
                    <a:ext uri="{9D8B030D-6E8A-4147-A177-3AD203B41FA5}">
                      <a16:colId xmlns:a16="http://schemas.microsoft.com/office/drawing/2014/main" val="1265634823"/>
                    </a:ext>
                  </a:extLst>
                </a:gridCol>
                <a:gridCol w="3766182">
                  <a:extLst>
                    <a:ext uri="{9D8B030D-6E8A-4147-A177-3AD203B41FA5}">
                      <a16:colId xmlns:a16="http://schemas.microsoft.com/office/drawing/2014/main" val="2666104053"/>
                    </a:ext>
                  </a:extLst>
                </a:gridCol>
                <a:gridCol w="3820903">
                  <a:extLst>
                    <a:ext uri="{9D8B030D-6E8A-4147-A177-3AD203B41FA5}">
                      <a16:colId xmlns:a16="http://schemas.microsoft.com/office/drawing/2014/main" val="2413423286"/>
                    </a:ext>
                  </a:extLst>
                </a:gridCol>
              </a:tblGrid>
              <a:tr h="283879">
                <a:tc>
                  <a:txBody>
                    <a:bodyPr/>
                    <a:lstStyle/>
                    <a:p>
                      <a:pPr marL="0" marR="0" indent="-12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</a:rPr>
                        <a:t>AAD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RtI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</a:rPr>
                        <a:t>PSW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extLst>
                  <a:ext uri="{0D108BD9-81ED-4DB2-BD59-A6C34878D82A}">
                    <a16:rowId xmlns:a16="http://schemas.microsoft.com/office/drawing/2014/main" val="1649409837"/>
                  </a:ext>
                </a:extLst>
              </a:tr>
              <a:tr h="768552"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</a:rPr>
                        <a:t>Requires a </a:t>
                      </a: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discrepancy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</a:rPr>
                        <a:t>between ability and achievement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Requires </a:t>
                      </a: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discrepancies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 in rate and level of learning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Requires </a:t>
                      </a: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discrepancies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 between cognitive strengths and cognitive and academic weaknesses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extLst>
                  <a:ext uri="{0D108BD9-81ED-4DB2-BD59-A6C34878D82A}">
                    <a16:rowId xmlns:a16="http://schemas.microsoft.com/office/drawing/2014/main" val="4178614869"/>
                  </a:ext>
                </a:extLst>
              </a:tr>
              <a:tr h="1253224"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Does not clarify 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</a:rPr>
                        <a:t>the reason for academic failure despite a consideration of exclusionary factors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Does not clarify</a:t>
                      </a:r>
                      <a:r>
                        <a:rPr lang="en-US" sz="15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the reason for academic failure despite a consideration of exclusionary factors, most notably inadequate instruction and intellectual disability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Clarifies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 the reason for academic failure as part of a comprehensive evaluation that includes evaluation of exclusionary factors</a:t>
                      </a:r>
                    </a:p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extLst>
                  <a:ext uri="{0D108BD9-81ED-4DB2-BD59-A6C34878D82A}">
                    <a16:rowId xmlns:a16="http://schemas.microsoft.com/office/drawing/2014/main" val="1959161414"/>
                  </a:ext>
                </a:extLst>
              </a:tr>
              <a:tr h="768552"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</a:rPr>
                        <a:t>Unexpected underachievement </a:t>
                      </a: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relative to overall cognitive ability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 (e.g., FSIQ)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Unexpected underachievement </a:t>
                      </a: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relative to evidence-based instruction and intervention (e.g., Tiers 1 and 2)</a:t>
                      </a:r>
                      <a:endParaRPr lang="en-US" sz="15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Unexpected underachievement </a:t>
                      </a: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relative to the individual’s cognitive capabilities (strengths)</a:t>
                      </a:r>
                      <a:endParaRPr lang="en-US" sz="15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extLst>
                  <a:ext uri="{0D108BD9-81ED-4DB2-BD59-A6C34878D82A}">
                    <a16:rowId xmlns:a16="http://schemas.microsoft.com/office/drawing/2014/main" val="191994925"/>
                  </a:ext>
                </a:extLst>
              </a:tr>
              <a:tr h="768552"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</a:rPr>
                        <a:t>Weaknesses/deficits </a:t>
                      </a: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within the individual (primary)</a:t>
                      </a:r>
                      <a:endParaRPr lang="en-US" sz="15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Weaknesses/deficits </a:t>
                      </a: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within the environment (primary)</a:t>
                      </a:r>
                      <a:endParaRPr lang="en-US" sz="15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Weaknesses/deficits </a:t>
                      </a: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within the individual  (primary) and the environment (contributory)</a:t>
                      </a:r>
                      <a:endParaRPr lang="en-US" sz="15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extLst>
                  <a:ext uri="{0D108BD9-81ED-4DB2-BD59-A6C34878D82A}">
                    <a16:rowId xmlns:a16="http://schemas.microsoft.com/office/drawing/2014/main" val="178028050"/>
                  </a:ext>
                </a:extLst>
              </a:tr>
              <a:tr h="1253224"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</a:rPr>
                        <a:t>Link to intervention </a:t>
                      </a: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not apparent</a:t>
                      </a:r>
                      <a:endParaRPr lang="en-US" sz="15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Link to intervention</a:t>
                      </a:r>
                      <a:r>
                        <a:rPr lang="en-US" sz="15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based on academic skill deficits only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; Limited to no new data to inform intervention after failure to respond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Link to intervention </a:t>
                      </a: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based on academic skill deficits as well as knowledge of how cognitive deficits manifest for the individual in real-world settings</a:t>
                      </a:r>
                      <a:r>
                        <a:rPr lang="en-US" sz="15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(e.g., classroom)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extLst>
                  <a:ext uri="{0D108BD9-81ED-4DB2-BD59-A6C34878D82A}">
                    <a16:rowId xmlns:a16="http://schemas.microsoft.com/office/drawing/2014/main" val="1748708125"/>
                  </a:ext>
                </a:extLst>
              </a:tr>
              <a:tr h="768552"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Insufficient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</a:rPr>
                        <a:t>information to individualize instruction and intervention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Insufficient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 information to individualize instruction and intervention beyond Tier 2 and/or Tier 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Sufficient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 information to individualize instruction and intervention (particularly when combined with RtI/MTSS)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extLst>
                  <a:ext uri="{0D108BD9-81ED-4DB2-BD59-A6C34878D82A}">
                    <a16:rowId xmlns:a16="http://schemas.microsoft.com/office/drawing/2014/main" val="611951349"/>
                  </a:ext>
                </a:extLst>
              </a:tr>
              <a:tr h="526216"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Diagnostic  errors 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</a:rPr>
                        <a:t>(false positives and false negatives) are inevitable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Diagnostic  errors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(false positives and false negatives) are inevitable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Diagnostic  errors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(false positives and false negatives) are inevitable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44" marR="72444" marT="0" marB="0"/>
                </a:tc>
                <a:extLst>
                  <a:ext uri="{0D108BD9-81ED-4DB2-BD59-A6C34878D82A}">
                    <a16:rowId xmlns:a16="http://schemas.microsoft.com/office/drawing/2014/main" val="3598726484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DF09F-5CD8-48D5-8910-5CBDC51E1B17}"/>
              </a:ext>
            </a:extLst>
          </p:cNvPr>
          <p:cNvSpPr/>
          <p:nvPr/>
        </p:nvSpPr>
        <p:spPr>
          <a:xfrm>
            <a:off x="612949" y="478564"/>
            <a:ext cx="11053187" cy="7520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C27BCE-95C6-4820-BD51-98DC40DB1660}"/>
              </a:ext>
            </a:extLst>
          </p:cNvPr>
          <p:cNvSpPr/>
          <p:nvPr/>
        </p:nvSpPr>
        <p:spPr>
          <a:xfrm>
            <a:off x="610637" y="6058967"/>
            <a:ext cx="11053187" cy="5440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13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0BB376-1681-4917-6716-7AD00A6FC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10" b="7436"/>
          <a:stretch/>
        </p:blipFill>
        <p:spPr>
          <a:xfrm>
            <a:off x="155047" y="1028666"/>
            <a:ext cx="11206716" cy="5947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E3019C-7841-F98C-2C30-065B47B94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341" r="62985" b="6460"/>
          <a:stretch/>
        </p:blipFill>
        <p:spPr>
          <a:xfrm>
            <a:off x="6491826" y="2834608"/>
            <a:ext cx="4327452" cy="3374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4C1934-5A41-7697-DAD9-ECD21A2A00C3}"/>
              </a:ext>
            </a:extLst>
          </p:cNvPr>
          <p:cNvSpPr txBox="1"/>
          <p:nvPr/>
        </p:nvSpPr>
        <p:spPr>
          <a:xfrm>
            <a:off x="1151682" y="105336"/>
            <a:ext cx="9317620" cy="92333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will be going through some considerations that have to be made about culture and language when doing an assessment. For a deeper understanding, please go to Dr. Sam Ortiz’s website for more information about the CLIM and CLIMATE.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1FF07-E7D3-918F-31D0-A71808916DCA}"/>
              </a:ext>
            </a:extLst>
          </p:cNvPr>
          <p:cNvSpPr txBox="1"/>
          <p:nvPr/>
        </p:nvSpPr>
        <p:spPr>
          <a:xfrm>
            <a:off x="1496292" y="2126722"/>
            <a:ext cx="10462160" cy="70788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https://facpub.stjohns.edu/~ortizs/CLIM</a:t>
            </a:r>
            <a:r>
              <a:rPr lang="en-US" sz="4000" dirty="0">
                <a:solidFill>
                  <a:srgbClr val="C00000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4000" dirty="0">
                <a:solidFill>
                  <a:srgbClr val="C00000"/>
                </a:solidFill>
                <a:highlight>
                  <a:srgbClr val="FFFF00"/>
                </a:highlight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51B4F-00A3-361C-73D7-0F8DDD93FCF6}"/>
              </a:ext>
            </a:extLst>
          </p:cNvPr>
          <p:cNvSpPr txBox="1"/>
          <p:nvPr/>
        </p:nvSpPr>
        <p:spPr>
          <a:xfrm>
            <a:off x="9549636" y="5190767"/>
            <a:ext cx="20350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Page 4 - handout</a:t>
            </a:r>
          </a:p>
        </p:txBody>
      </p:sp>
    </p:spTree>
    <p:extLst>
      <p:ext uri="{BB962C8B-B14F-4D97-AF65-F5344CB8AC3E}">
        <p14:creationId xmlns:p14="http://schemas.microsoft.com/office/powerpoint/2010/main" val="355628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9EB65ED-A2AD-4F30-BD0C-72571CC18BB9}"/>
              </a:ext>
            </a:extLst>
          </p:cNvPr>
          <p:cNvSpPr txBox="1"/>
          <p:nvPr/>
        </p:nvSpPr>
        <p:spPr>
          <a:xfrm>
            <a:off x="12777613" y="5468599"/>
            <a:ext cx="781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Working Memory (</a:t>
            </a:r>
            <a:r>
              <a:rPr lang="en-US" sz="700" dirty="0" err="1"/>
              <a:t>Gwm</a:t>
            </a:r>
            <a:r>
              <a:rPr lang="en-US" sz="700" dirty="0"/>
              <a:t>)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5F0E36F-52B3-4A77-B392-BBCE9C1A00A7}"/>
              </a:ext>
            </a:extLst>
          </p:cNvPr>
          <p:cNvGrpSpPr/>
          <p:nvPr/>
        </p:nvGrpSpPr>
        <p:grpSpPr>
          <a:xfrm>
            <a:off x="145356" y="367274"/>
            <a:ext cx="11901287" cy="6123452"/>
            <a:chOff x="145356" y="265723"/>
            <a:chExt cx="11901287" cy="612345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268EF1B-BF08-4896-A160-B394175C3AEF}"/>
                </a:ext>
              </a:extLst>
            </p:cNvPr>
            <p:cNvGrpSpPr/>
            <p:nvPr/>
          </p:nvGrpSpPr>
          <p:grpSpPr>
            <a:xfrm>
              <a:off x="1110434" y="265723"/>
              <a:ext cx="10827977" cy="1111730"/>
              <a:chOff x="1775521" y="28332"/>
              <a:chExt cx="9288947" cy="94753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F0F927-26B1-4005-B493-98AE5F524DF4}"/>
                  </a:ext>
                </a:extLst>
              </p:cNvPr>
              <p:cNvSpPr txBox="1"/>
              <p:nvPr/>
            </p:nvSpPr>
            <p:spPr>
              <a:xfrm>
                <a:off x="5453024" y="28332"/>
                <a:ext cx="1159728" cy="44594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General Intelligence (g)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94BD27-5B03-42B2-97BD-5177C3DD4A57}"/>
                  </a:ext>
                </a:extLst>
              </p:cNvPr>
              <p:cNvSpPr txBox="1"/>
              <p:nvPr/>
            </p:nvSpPr>
            <p:spPr>
              <a:xfrm>
                <a:off x="5690331" y="638782"/>
                <a:ext cx="863349" cy="33026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Working Memory (</a:t>
                </a:r>
                <a:r>
                  <a:rPr lang="en-US" sz="1000" dirty="0" err="1"/>
                  <a:t>Gwm</a:t>
                </a:r>
                <a:r>
                  <a:rPr lang="en-US" sz="1000" dirty="0"/>
                  <a:t>)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66C6AD-A994-47C7-B5DC-7C5F71888E14}"/>
                  </a:ext>
                </a:extLst>
              </p:cNvPr>
              <p:cNvSpPr txBox="1"/>
              <p:nvPr/>
            </p:nvSpPr>
            <p:spPr>
              <a:xfrm>
                <a:off x="9381367" y="644085"/>
                <a:ext cx="781803" cy="33026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Retrieval Fluency (Gr)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023E61-BD48-4F69-A770-3473451721C0}"/>
                  </a:ext>
                </a:extLst>
              </p:cNvPr>
              <p:cNvSpPr txBox="1"/>
              <p:nvPr/>
            </p:nvSpPr>
            <p:spPr>
              <a:xfrm>
                <a:off x="3875025" y="634068"/>
                <a:ext cx="840875" cy="341015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/>
                  <a:t>Comprehen</a:t>
                </a:r>
                <a:r>
                  <a:rPr lang="en-US" sz="1000" dirty="0"/>
                  <a:t> Knowledge(Gc)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A39ACA-9BB5-4127-805B-6551F03086DC}"/>
                  </a:ext>
                </a:extLst>
              </p:cNvPr>
              <p:cNvSpPr txBox="1"/>
              <p:nvPr/>
            </p:nvSpPr>
            <p:spPr>
              <a:xfrm>
                <a:off x="7453626" y="636225"/>
                <a:ext cx="915358" cy="33026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Visual Spatial Processing (</a:t>
                </a:r>
                <a:r>
                  <a:rPr lang="en-US" sz="1000" dirty="0" err="1"/>
                  <a:t>Gv</a:t>
                </a:r>
                <a:r>
                  <a:rPr lang="en-US" sz="1000" dirty="0"/>
                  <a:t>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78A7E4-EF8D-403B-81FC-BBBE0A75E319}"/>
                  </a:ext>
                </a:extLst>
              </p:cNvPr>
              <p:cNvSpPr txBox="1"/>
              <p:nvPr/>
            </p:nvSpPr>
            <p:spPr>
              <a:xfrm>
                <a:off x="4797446" y="634069"/>
                <a:ext cx="840875" cy="33026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Fluid Reasoning (Gf))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BF191E-FC7C-4079-9147-50BAF046936E}"/>
                  </a:ext>
                </a:extLst>
              </p:cNvPr>
              <p:cNvSpPr txBox="1"/>
              <p:nvPr/>
            </p:nvSpPr>
            <p:spPr>
              <a:xfrm>
                <a:off x="6612752" y="636225"/>
                <a:ext cx="781803" cy="33026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Learning Efficiency (</a:t>
                </a:r>
                <a:r>
                  <a:rPr lang="en-US" sz="1000" dirty="0" err="1"/>
                  <a:t>Gl</a:t>
                </a:r>
                <a:r>
                  <a:rPr lang="en-US" sz="1000" dirty="0"/>
                  <a:t>)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62C53E-5354-4F19-A171-19D4DAE6115E}"/>
                  </a:ext>
                </a:extLst>
              </p:cNvPr>
              <p:cNvSpPr txBox="1"/>
              <p:nvPr/>
            </p:nvSpPr>
            <p:spPr>
              <a:xfrm>
                <a:off x="8428058" y="634847"/>
                <a:ext cx="880178" cy="3410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Auditory Processing (Ga)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916300-AB7F-4DEA-AD26-62C09A168C48}"/>
                  </a:ext>
                </a:extLst>
              </p:cNvPr>
              <p:cNvSpPr txBox="1"/>
              <p:nvPr/>
            </p:nvSpPr>
            <p:spPr>
              <a:xfrm>
                <a:off x="2779489" y="634068"/>
                <a:ext cx="984454" cy="330269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Reading &amp; Writing (</a:t>
                </a:r>
                <a:r>
                  <a:rPr lang="en-US" sz="1000" dirty="0" err="1"/>
                  <a:t>Grw</a:t>
                </a:r>
                <a:r>
                  <a:rPr lang="en-US" sz="1000" dirty="0"/>
                  <a:t>)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8350BB-8B55-40F5-9E7E-FD4E346C0DCB}"/>
                  </a:ext>
                </a:extLst>
              </p:cNvPr>
              <p:cNvSpPr txBox="1"/>
              <p:nvPr/>
            </p:nvSpPr>
            <p:spPr>
              <a:xfrm>
                <a:off x="1775521" y="634023"/>
                <a:ext cx="892886" cy="330269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Quantitative Knowledge (</a:t>
                </a:r>
                <a:r>
                  <a:rPr lang="en-US" sz="1000" dirty="0" err="1"/>
                  <a:t>Gq</a:t>
                </a:r>
                <a:r>
                  <a:rPr lang="en-US" sz="1000" dirty="0"/>
                  <a:t>)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993E31-BA72-49EB-9524-E532F27C6773}"/>
                  </a:ext>
                </a:extLst>
              </p:cNvPr>
              <p:cNvSpPr txBox="1"/>
              <p:nvPr/>
            </p:nvSpPr>
            <p:spPr>
              <a:xfrm>
                <a:off x="10282665" y="636007"/>
                <a:ext cx="781803" cy="33026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Processing Speed (Gs) </a:t>
                </a:r>
              </a:p>
            </p:txBody>
          </p:sp>
        </p:grpSp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9097C7A9-5D72-491F-BA7E-F4B518E51833}"/>
                </a:ext>
              </a:extLst>
            </p:cNvPr>
            <p:cNvSpPr/>
            <p:nvPr/>
          </p:nvSpPr>
          <p:spPr>
            <a:xfrm>
              <a:off x="876780" y="876197"/>
              <a:ext cx="11160131" cy="587741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977F8A-E0AB-4C2B-8A29-968D757C92C5}"/>
                </a:ext>
              </a:extLst>
            </p:cNvPr>
            <p:cNvSpPr txBox="1"/>
            <p:nvPr/>
          </p:nvSpPr>
          <p:spPr>
            <a:xfrm>
              <a:off x="145356" y="876197"/>
              <a:ext cx="792828" cy="325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Broad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2F17D8-E7F7-4DDF-A1C8-1C992267A535}"/>
                </a:ext>
              </a:extLst>
            </p:cNvPr>
            <p:cNvSpPr txBox="1"/>
            <p:nvPr/>
          </p:nvSpPr>
          <p:spPr>
            <a:xfrm>
              <a:off x="1175177" y="1626194"/>
              <a:ext cx="1046001" cy="3576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Mathematical Knowledge (KM)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5B166D-D116-45E1-B3F5-8A954510D8CD}"/>
                </a:ext>
              </a:extLst>
            </p:cNvPr>
            <p:cNvSpPr txBox="1"/>
            <p:nvPr/>
          </p:nvSpPr>
          <p:spPr>
            <a:xfrm>
              <a:off x="1191007" y="2179596"/>
              <a:ext cx="911335" cy="36933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Mathematical Achieve (A3)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A1DE758-44AD-4839-A3A9-D3B8D55D3188}"/>
                </a:ext>
              </a:extLst>
            </p:cNvPr>
            <p:cNvSpPr txBox="1"/>
            <p:nvPr/>
          </p:nvSpPr>
          <p:spPr>
            <a:xfrm>
              <a:off x="2329612" y="1624484"/>
              <a:ext cx="1006279" cy="3611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Reading Decoding (RD)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1C3A16-9695-4B15-B117-5E132D0CFD7D}"/>
                </a:ext>
              </a:extLst>
            </p:cNvPr>
            <p:cNvSpPr txBox="1"/>
            <p:nvPr/>
          </p:nvSpPr>
          <p:spPr>
            <a:xfrm>
              <a:off x="2329612" y="2197697"/>
              <a:ext cx="1006279" cy="40011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Reading Comp 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(RC)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ABCD86-D295-4829-9B96-451A4B2185B0}"/>
                </a:ext>
              </a:extLst>
            </p:cNvPr>
            <p:cNvSpPr txBox="1"/>
            <p:nvPr/>
          </p:nvSpPr>
          <p:spPr>
            <a:xfrm>
              <a:off x="2357626" y="2729248"/>
              <a:ext cx="911335" cy="3875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Reading Speed (RS)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35F7DC7-ECEC-418C-BD8F-20CA8EA80202}"/>
                </a:ext>
              </a:extLst>
            </p:cNvPr>
            <p:cNvSpPr txBox="1"/>
            <p:nvPr/>
          </p:nvSpPr>
          <p:spPr>
            <a:xfrm>
              <a:off x="2357626" y="3283663"/>
              <a:ext cx="911335" cy="3875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Writing Ability (WA)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7B188C-5513-4AA7-821F-34DAEAEA1CC2}"/>
                </a:ext>
              </a:extLst>
            </p:cNvPr>
            <p:cNvSpPr txBox="1"/>
            <p:nvPr/>
          </p:nvSpPr>
          <p:spPr>
            <a:xfrm>
              <a:off x="2390673" y="3853515"/>
              <a:ext cx="911335" cy="3875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Spelling Ability (SG)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38176CE-E097-494F-8780-F2F0586ECDEF}"/>
                </a:ext>
              </a:extLst>
            </p:cNvPr>
            <p:cNvSpPr txBox="1"/>
            <p:nvPr/>
          </p:nvSpPr>
          <p:spPr>
            <a:xfrm>
              <a:off x="2396879" y="4408560"/>
              <a:ext cx="911335" cy="3875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English Usage (EU)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6D4F04B-3AAA-4168-912F-2B076DFEC7D9}"/>
                </a:ext>
              </a:extLst>
            </p:cNvPr>
            <p:cNvSpPr txBox="1"/>
            <p:nvPr/>
          </p:nvSpPr>
          <p:spPr>
            <a:xfrm>
              <a:off x="2396879" y="5048701"/>
              <a:ext cx="911335" cy="3875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Writing Speed (WS)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147B64-B334-4541-953C-2F63A70977B6}"/>
                </a:ext>
              </a:extLst>
            </p:cNvPr>
            <p:cNvSpPr txBox="1"/>
            <p:nvPr/>
          </p:nvSpPr>
          <p:spPr>
            <a:xfrm>
              <a:off x="3592190" y="1645322"/>
              <a:ext cx="911335" cy="40011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General info (K0)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EA3F9D3-F62E-4F71-ABE5-2D9690AE8236}"/>
                </a:ext>
              </a:extLst>
            </p:cNvPr>
            <p:cNvSpPr txBox="1"/>
            <p:nvPr/>
          </p:nvSpPr>
          <p:spPr>
            <a:xfrm>
              <a:off x="3592194" y="2192599"/>
              <a:ext cx="911335" cy="40011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Language Develop (LD)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5A53866-E427-44B9-B736-4B4A68DAF525}"/>
                </a:ext>
              </a:extLst>
            </p:cNvPr>
            <p:cNvSpPr txBox="1"/>
            <p:nvPr/>
          </p:nvSpPr>
          <p:spPr>
            <a:xfrm>
              <a:off x="3592190" y="2770634"/>
              <a:ext cx="911335" cy="3576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Lexical Knowledge (VL)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B2E0671-EF86-4772-9919-990831FE31D9}"/>
                </a:ext>
              </a:extLst>
            </p:cNvPr>
            <p:cNvSpPr txBox="1"/>
            <p:nvPr/>
          </p:nvSpPr>
          <p:spPr>
            <a:xfrm>
              <a:off x="3592190" y="3283663"/>
              <a:ext cx="911335" cy="3875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Listening Ability (LS)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0C9320D-871E-4CB4-93C3-22B0C5E5AB17}"/>
                </a:ext>
              </a:extLst>
            </p:cNvPr>
            <p:cNvSpPr txBox="1"/>
            <p:nvPr/>
          </p:nvSpPr>
          <p:spPr>
            <a:xfrm>
              <a:off x="3557791" y="3846112"/>
              <a:ext cx="866977" cy="3611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Communicat</a:t>
              </a:r>
              <a:r>
                <a:rPr lang="en-US" sz="900" dirty="0">
                  <a:solidFill>
                    <a:schemeClr val="tx1"/>
                  </a:solidFill>
                </a:rPr>
                <a:t> Ability (CM)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DA76477-C5E5-4FE4-B838-F2BB3F2BE1BF}"/>
                </a:ext>
              </a:extLst>
            </p:cNvPr>
            <p:cNvSpPr txBox="1"/>
            <p:nvPr/>
          </p:nvSpPr>
          <p:spPr>
            <a:xfrm>
              <a:off x="3557790" y="4408560"/>
              <a:ext cx="911335" cy="53654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Grammatical Sensitivity (MY)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E82D2AB-7CAC-46A3-8318-9CEE4EAEE2B6}"/>
                </a:ext>
              </a:extLst>
            </p:cNvPr>
            <p:cNvSpPr txBox="1"/>
            <p:nvPr/>
          </p:nvSpPr>
          <p:spPr>
            <a:xfrm>
              <a:off x="4669996" y="1654376"/>
              <a:ext cx="911335" cy="3875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Induction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(I)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2A58AD5-5B84-4508-9C84-DE64B454184C}"/>
                </a:ext>
              </a:extLst>
            </p:cNvPr>
            <p:cNvSpPr txBox="1"/>
            <p:nvPr/>
          </p:nvSpPr>
          <p:spPr>
            <a:xfrm>
              <a:off x="4669996" y="2167297"/>
              <a:ext cx="911335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General Seq Reasoning (RG)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3EFA29A-1028-40C6-AB68-F668CC13201D}"/>
                </a:ext>
              </a:extLst>
            </p:cNvPr>
            <p:cNvSpPr txBox="1"/>
            <p:nvPr/>
          </p:nvSpPr>
          <p:spPr>
            <a:xfrm>
              <a:off x="4669996" y="2777460"/>
              <a:ext cx="911335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Quantitative Reasoning (RQ)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44990D5-E2AA-4F25-A533-BBBB702BFD8C}"/>
                </a:ext>
              </a:extLst>
            </p:cNvPr>
            <p:cNvSpPr txBox="1"/>
            <p:nvPr/>
          </p:nvSpPr>
          <p:spPr>
            <a:xfrm>
              <a:off x="5659050" y="1654376"/>
              <a:ext cx="994947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Aud</a:t>
              </a:r>
              <a:r>
                <a:rPr lang="en-US" sz="900" dirty="0">
                  <a:solidFill>
                    <a:schemeClr val="tx1"/>
                  </a:solidFill>
                </a:rPr>
                <a:t> Short Term memory (WA)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18D89BE-2715-4E88-93B6-CBD554BA51E9}"/>
                </a:ext>
              </a:extLst>
            </p:cNvPr>
            <p:cNvSpPr txBox="1"/>
            <p:nvPr/>
          </p:nvSpPr>
          <p:spPr>
            <a:xfrm>
              <a:off x="5673866" y="2153140"/>
              <a:ext cx="980132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Vis Spatial Short Term Mem (Wv)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34A1A94-4E29-47D3-887F-FC91F2C0C60C}"/>
                </a:ext>
              </a:extLst>
            </p:cNvPr>
            <p:cNvSpPr txBox="1"/>
            <p:nvPr/>
          </p:nvSpPr>
          <p:spPr>
            <a:xfrm>
              <a:off x="5689604" y="2785113"/>
              <a:ext cx="962093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Attention Control (AC)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0AA1FE2-2D8E-457F-B0DA-61DAD9FD14BC}"/>
                </a:ext>
              </a:extLst>
            </p:cNvPr>
            <p:cNvSpPr txBox="1"/>
            <p:nvPr/>
          </p:nvSpPr>
          <p:spPr>
            <a:xfrm>
              <a:off x="5671563" y="3283663"/>
              <a:ext cx="980132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Working Mem Capacity (</a:t>
              </a:r>
              <a:r>
                <a:rPr lang="en-US" sz="900" dirty="0" err="1">
                  <a:solidFill>
                    <a:schemeClr val="tx1"/>
                  </a:solidFill>
                </a:rPr>
                <a:t>Wc</a:t>
              </a:r>
              <a:r>
                <a:rPr lang="en-US" sz="900" dirty="0">
                  <a:solidFill>
                    <a:schemeClr val="tx1"/>
                  </a:solidFill>
                </a:rPr>
                <a:t>)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1D7F628-C7C2-4F30-AE53-A6FAC3613EF8}"/>
                </a:ext>
              </a:extLst>
            </p:cNvPr>
            <p:cNvSpPr txBox="1"/>
            <p:nvPr/>
          </p:nvSpPr>
          <p:spPr>
            <a:xfrm>
              <a:off x="6767408" y="1636541"/>
              <a:ext cx="911335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Associative Memory (MA)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78ABCA2-3C6D-4878-9215-F7280E74F592}"/>
                </a:ext>
              </a:extLst>
            </p:cNvPr>
            <p:cNvSpPr txBox="1"/>
            <p:nvPr/>
          </p:nvSpPr>
          <p:spPr>
            <a:xfrm>
              <a:off x="6767408" y="2153140"/>
              <a:ext cx="911335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Meaningful Memory (MM)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D99F425-9A91-48D4-ADE1-8BE151C5D574}"/>
                </a:ext>
              </a:extLst>
            </p:cNvPr>
            <p:cNvSpPr txBox="1"/>
            <p:nvPr/>
          </p:nvSpPr>
          <p:spPr>
            <a:xfrm>
              <a:off x="6767408" y="2746499"/>
              <a:ext cx="911335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Free Recall Memory (M6)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49EB231-9253-4B8D-9668-A7D39312A780}"/>
                </a:ext>
              </a:extLst>
            </p:cNvPr>
            <p:cNvSpPr txBox="1"/>
            <p:nvPr/>
          </p:nvSpPr>
          <p:spPr>
            <a:xfrm>
              <a:off x="7840075" y="1632279"/>
              <a:ext cx="911335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Visualization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(VZ)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31C5080-722E-4C52-9BF9-15BA46747BCC}"/>
                </a:ext>
              </a:extLst>
            </p:cNvPr>
            <p:cNvSpPr txBox="1"/>
            <p:nvPr/>
          </p:nvSpPr>
          <p:spPr>
            <a:xfrm>
              <a:off x="7824368" y="2153139"/>
              <a:ext cx="911335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Speeded Rotation (SR)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584BAB9-F78E-4191-8C41-A59DE90DCD8F}"/>
                </a:ext>
              </a:extLst>
            </p:cNvPr>
            <p:cNvSpPr txBox="1"/>
            <p:nvPr/>
          </p:nvSpPr>
          <p:spPr>
            <a:xfrm>
              <a:off x="7824368" y="2755692"/>
              <a:ext cx="911335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Imagery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(IM)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27C85A1-0945-4ECA-9F6D-B2544B922D4A}"/>
                </a:ext>
              </a:extLst>
            </p:cNvPr>
            <p:cNvSpPr txBox="1"/>
            <p:nvPr/>
          </p:nvSpPr>
          <p:spPr>
            <a:xfrm>
              <a:off x="8901893" y="1627982"/>
              <a:ext cx="960494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Phonic Coding (PC)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3086F71-6F84-4790-9DA2-72931CA8B4AF}"/>
                </a:ext>
              </a:extLst>
            </p:cNvPr>
            <p:cNvSpPr txBox="1"/>
            <p:nvPr/>
          </p:nvSpPr>
          <p:spPr>
            <a:xfrm>
              <a:off x="8901893" y="2167297"/>
              <a:ext cx="972049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Speech/Sound </a:t>
              </a:r>
              <a:r>
                <a:rPr lang="en-US" sz="900" dirty="0" err="1">
                  <a:solidFill>
                    <a:schemeClr val="tx1"/>
                  </a:solidFill>
                </a:rPr>
                <a:t>Discrim</a:t>
              </a:r>
              <a:r>
                <a:rPr lang="en-US" sz="900" dirty="0">
                  <a:solidFill>
                    <a:schemeClr val="tx1"/>
                  </a:solidFill>
                </a:rPr>
                <a:t> (US)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C00B34-1B38-4E1C-AD1D-EEA59BD537A1}"/>
                </a:ext>
              </a:extLst>
            </p:cNvPr>
            <p:cNvSpPr txBox="1"/>
            <p:nvPr/>
          </p:nvSpPr>
          <p:spPr>
            <a:xfrm>
              <a:off x="8901892" y="2746499"/>
              <a:ext cx="972050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Resistance to </a:t>
              </a:r>
              <a:r>
                <a:rPr lang="en-US" sz="900" dirty="0" err="1">
                  <a:solidFill>
                    <a:schemeClr val="tx1"/>
                  </a:solidFill>
                </a:rPr>
                <a:t>Aud</a:t>
              </a:r>
              <a:r>
                <a:rPr lang="en-US" sz="900" dirty="0">
                  <a:solidFill>
                    <a:schemeClr val="tx1"/>
                  </a:solidFill>
                </a:rPr>
                <a:t> Distort (UR)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1C8FF58-5EAF-49C4-B51D-293F41E93FC8}"/>
                </a:ext>
              </a:extLst>
            </p:cNvPr>
            <p:cNvSpPr txBox="1"/>
            <p:nvPr/>
          </p:nvSpPr>
          <p:spPr>
            <a:xfrm>
              <a:off x="8901892" y="3283663"/>
              <a:ext cx="987419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Maint</a:t>
              </a:r>
              <a:r>
                <a:rPr lang="en-US" sz="900" dirty="0">
                  <a:solidFill>
                    <a:schemeClr val="tx1"/>
                  </a:solidFill>
                </a:rPr>
                <a:t> &amp; Judging Rhythm (U8)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80C91FD-0CB3-402E-A229-6B72C7E39E7F}"/>
                </a:ext>
              </a:extLst>
            </p:cNvPr>
            <p:cNvSpPr txBox="1"/>
            <p:nvPr/>
          </p:nvSpPr>
          <p:spPr>
            <a:xfrm>
              <a:off x="8901892" y="3845659"/>
              <a:ext cx="958786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Memory for Sound </a:t>
              </a:r>
              <a:r>
                <a:rPr lang="en-US" sz="900" dirty="0" err="1">
                  <a:solidFill>
                    <a:schemeClr val="tx1"/>
                  </a:solidFill>
                </a:rPr>
                <a:t>Patt</a:t>
              </a:r>
              <a:r>
                <a:rPr lang="en-US" sz="900" dirty="0">
                  <a:solidFill>
                    <a:schemeClr val="tx1"/>
                  </a:solidFill>
                </a:rPr>
                <a:t> (UM)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76E53C6-03CF-46B3-8963-3417CE425C62}"/>
                </a:ext>
              </a:extLst>
            </p:cNvPr>
            <p:cNvSpPr txBox="1"/>
            <p:nvPr/>
          </p:nvSpPr>
          <p:spPr>
            <a:xfrm>
              <a:off x="8903731" y="4413754"/>
              <a:ext cx="970212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Musical </a:t>
              </a:r>
              <a:r>
                <a:rPr lang="en-US" sz="900" dirty="0" err="1">
                  <a:solidFill>
                    <a:schemeClr val="tx1"/>
                  </a:solidFill>
                </a:rPr>
                <a:t>Discrimin</a:t>
              </a:r>
              <a:r>
                <a:rPr lang="en-US" sz="900" dirty="0">
                  <a:solidFill>
                    <a:schemeClr val="tx1"/>
                  </a:solidFill>
                </a:rPr>
                <a:t> (U1)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1219FC5-4833-405E-A843-D382BC94EA79}"/>
                </a:ext>
              </a:extLst>
            </p:cNvPr>
            <p:cNvSpPr txBox="1"/>
            <p:nvPr/>
          </p:nvSpPr>
          <p:spPr>
            <a:xfrm>
              <a:off x="8901892" y="4934341"/>
              <a:ext cx="958786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Absolute Pitch (UP)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CC444F3-46F9-4ECC-A92C-9A20F022B8D7}"/>
                </a:ext>
              </a:extLst>
            </p:cNvPr>
            <p:cNvSpPr txBox="1"/>
            <p:nvPr/>
          </p:nvSpPr>
          <p:spPr>
            <a:xfrm>
              <a:off x="8901891" y="5459718"/>
              <a:ext cx="958786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Sound localization (UL)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C747688-13FB-4A23-B5CF-9E2AEC85488C}"/>
                </a:ext>
              </a:extLst>
            </p:cNvPr>
            <p:cNvSpPr txBox="1"/>
            <p:nvPr/>
          </p:nvSpPr>
          <p:spPr>
            <a:xfrm>
              <a:off x="10014611" y="1586502"/>
              <a:ext cx="911335" cy="369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Ideational Fluency (FI)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FB886B5-C4E9-4400-851C-52212F00D9B4}"/>
                </a:ext>
              </a:extLst>
            </p:cNvPr>
            <p:cNvSpPr txBox="1"/>
            <p:nvPr/>
          </p:nvSpPr>
          <p:spPr>
            <a:xfrm>
              <a:off x="10014610" y="2155577"/>
              <a:ext cx="911335" cy="369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Expressional Fluency (FE)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9944059-E35E-4A34-9E67-454BDB4887A0}"/>
                </a:ext>
              </a:extLst>
            </p:cNvPr>
            <p:cNvSpPr txBox="1"/>
            <p:nvPr/>
          </p:nvSpPr>
          <p:spPr>
            <a:xfrm>
              <a:off x="10038754" y="2753717"/>
              <a:ext cx="911335" cy="369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Associational Fluency (FA)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0FEB872-E5E0-47A7-AB9D-64B7CBA544D1}"/>
                </a:ext>
              </a:extLst>
            </p:cNvPr>
            <p:cNvSpPr txBox="1"/>
            <p:nvPr/>
          </p:nvSpPr>
          <p:spPr>
            <a:xfrm>
              <a:off x="10011160" y="4937048"/>
              <a:ext cx="91133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Sensitivity to Problems (SP)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F7BC34-589C-4DF1-80A0-AD3FBB2C0F19}"/>
                </a:ext>
              </a:extLst>
            </p:cNvPr>
            <p:cNvSpPr txBox="1"/>
            <p:nvPr/>
          </p:nvSpPr>
          <p:spPr>
            <a:xfrm>
              <a:off x="10038754" y="3254032"/>
              <a:ext cx="929929" cy="369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Speed of Lexical Access (LA)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17CA61F-AE56-4C22-8B42-954FD25ECF74}"/>
                </a:ext>
              </a:extLst>
            </p:cNvPr>
            <p:cNvSpPr txBox="1"/>
            <p:nvPr/>
          </p:nvSpPr>
          <p:spPr>
            <a:xfrm>
              <a:off x="10042098" y="3845179"/>
              <a:ext cx="911335" cy="369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Naming Facility (NA)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C7C0052-EF2B-4CEB-B457-40F318D71330}"/>
                </a:ext>
              </a:extLst>
            </p:cNvPr>
            <p:cNvSpPr txBox="1"/>
            <p:nvPr/>
          </p:nvSpPr>
          <p:spPr>
            <a:xfrm>
              <a:off x="10014609" y="4389798"/>
              <a:ext cx="911335" cy="369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Word Fluency (FW)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129448A-73E7-4177-B86D-FF1BA050A5D5}"/>
                </a:ext>
              </a:extLst>
            </p:cNvPr>
            <p:cNvSpPr txBox="1"/>
            <p:nvPr/>
          </p:nvSpPr>
          <p:spPr>
            <a:xfrm>
              <a:off x="9976447" y="5450768"/>
              <a:ext cx="91133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Figural Fluency (FF)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C0B6370-CA7D-4D4D-9543-AEAEC54725B4}"/>
                </a:ext>
              </a:extLst>
            </p:cNvPr>
            <p:cNvSpPr txBox="1"/>
            <p:nvPr/>
          </p:nvSpPr>
          <p:spPr>
            <a:xfrm>
              <a:off x="10038753" y="6019843"/>
              <a:ext cx="91133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Figural Flexibility (FX)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AF1375A0-20D7-42BE-B536-861D243F5335}"/>
                </a:ext>
              </a:extLst>
            </p:cNvPr>
            <p:cNvSpPr txBox="1"/>
            <p:nvPr/>
          </p:nvSpPr>
          <p:spPr>
            <a:xfrm>
              <a:off x="11076429" y="1600907"/>
              <a:ext cx="91133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Perceptual Speed (P)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B172884-F69A-4F79-AE2E-B593767F21C6}"/>
                </a:ext>
              </a:extLst>
            </p:cNvPr>
            <p:cNvSpPr txBox="1"/>
            <p:nvPr/>
          </p:nvSpPr>
          <p:spPr>
            <a:xfrm>
              <a:off x="11099533" y="2140959"/>
              <a:ext cx="91133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Percept Speed Search (Ps)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BFAF0A3-8C77-41D3-85C6-03C30668414B}"/>
                </a:ext>
              </a:extLst>
            </p:cNvPr>
            <p:cNvSpPr txBox="1"/>
            <p:nvPr/>
          </p:nvSpPr>
          <p:spPr>
            <a:xfrm>
              <a:off x="11099533" y="2717272"/>
              <a:ext cx="91133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Percept Speed Compare (Pc)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2B3245C-F13F-42BB-AB48-663F8C7ACD20}"/>
                </a:ext>
              </a:extLst>
            </p:cNvPr>
            <p:cNvSpPr txBox="1"/>
            <p:nvPr/>
          </p:nvSpPr>
          <p:spPr>
            <a:xfrm>
              <a:off x="11099532" y="3259137"/>
              <a:ext cx="91133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Number Facility (N)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E971D28-18BF-47A9-A426-1F8E9B8EB8F0}"/>
                </a:ext>
              </a:extLst>
            </p:cNvPr>
            <p:cNvSpPr txBox="1"/>
            <p:nvPr/>
          </p:nvSpPr>
          <p:spPr>
            <a:xfrm>
              <a:off x="11134853" y="3817081"/>
              <a:ext cx="91133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Reading Speed (RS)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5705AE1-B7B8-4959-878C-6FDAF61C62D2}"/>
                </a:ext>
              </a:extLst>
            </p:cNvPr>
            <p:cNvSpPr txBox="1"/>
            <p:nvPr/>
          </p:nvSpPr>
          <p:spPr>
            <a:xfrm>
              <a:off x="11135308" y="4337751"/>
              <a:ext cx="91133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Writing Speed (WS)</a:t>
              </a:r>
            </a:p>
          </p:txBody>
        </p:sp>
        <p:sp>
          <p:nvSpPr>
            <p:cNvPr id="142" name="Left Bracket 141">
              <a:extLst>
                <a:ext uri="{FF2B5EF4-FFF2-40B4-BE49-F238E27FC236}">
                  <a16:creationId xmlns:a16="http://schemas.microsoft.com/office/drawing/2014/main" id="{F83779F6-E8A2-46BA-89CF-88F32F54AEDB}"/>
                </a:ext>
              </a:extLst>
            </p:cNvPr>
            <p:cNvSpPr/>
            <p:nvPr/>
          </p:nvSpPr>
          <p:spPr>
            <a:xfrm>
              <a:off x="851948" y="1596455"/>
              <a:ext cx="183152" cy="4792720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509F297-B4CF-4E30-AE97-36C3193E29A5}"/>
                </a:ext>
              </a:extLst>
            </p:cNvPr>
            <p:cNvSpPr txBox="1"/>
            <p:nvPr/>
          </p:nvSpPr>
          <p:spPr>
            <a:xfrm>
              <a:off x="145357" y="3644776"/>
              <a:ext cx="792828" cy="26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Narrow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1E0EEBB-7D48-4A09-B0C7-009582F4A240}"/>
                </a:ext>
              </a:extLst>
            </p:cNvPr>
            <p:cNvSpPr txBox="1"/>
            <p:nvPr/>
          </p:nvSpPr>
          <p:spPr>
            <a:xfrm>
              <a:off x="7807151" y="3249922"/>
              <a:ext cx="911335" cy="369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Flexibility of Closure (CF)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547B2CD-5FF4-4F3E-8A84-EB96CF352777}"/>
                </a:ext>
              </a:extLst>
            </p:cNvPr>
            <p:cNvSpPr txBox="1"/>
            <p:nvPr/>
          </p:nvSpPr>
          <p:spPr>
            <a:xfrm>
              <a:off x="7807151" y="3833226"/>
              <a:ext cx="911335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Closure Speed (CS)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C6BE1C0-B569-47E0-AF01-038FF0633F5A}"/>
                </a:ext>
              </a:extLst>
            </p:cNvPr>
            <p:cNvSpPr txBox="1"/>
            <p:nvPr/>
          </p:nvSpPr>
          <p:spPr>
            <a:xfrm>
              <a:off x="7827196" y="4428484"/>
              <a:ext cx="911335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Spatial Scanning (SS)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B737481-5092-442F-8C0F-0C2751A8773B}"/>
                </a:ext>
              </a:extLst>
            </p:cNvPr>
            <p:cNvSpPr txBox="1"/>
            <p:nvPr/>
          </p:nvSpPr>
          <p:spPr>
            <a:xfrm>
              <a:off x="7840075" y="4941126"/>
              <a:ext cx="911335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Length Estimation (LE)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1FE2F55-5B29-48BB-A79D-802F59957E72}"/>
                </a:ext>
              </a:extLst>
            </p:cNvPr>
            <p:cNvSpPr txBox="1"/>
            <p:nvPr/>
          </p:nvSpPr>
          <p:spPr>
            <a:xfrm>
              <a:off x="7840075" y="5421362"/>
              <a:ext cx="911335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Percept Illusions (IL)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8912D899-598B-473C-8707-2F20FDE5366F}"/>
                </a:ext>
              </a:extLst>
            </p:cNvPr>
            <p:cNvSpPr txBox="1"/>
            <p:nvPr/>
          </p:nvSpPr>
          <p:spPr>
            <a:xfrm>
              <a:off x="4796684" y="5237767"/>
              <a:ext cx="911335" cy="23083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B7EB2087-91D0-49D6-9FB0-25DA5840BDA7}"/>
                </a:ext>
              </a:extLst>
            </p:cNvPr>
            <p:cNvSpPr txBox="1"/>
            <p:nvPr/>
          </p:nvSpPr>
          <p:spPr>
            <a:xfrm>
              <a:off x="4809761" y="5682487"/>
              <a:ext cx="911335" cy="2308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2455F22-40B6-4DCC-990B-535668DA1927}"/>
                </a:ext>
              </a:extLst>
            </p:cNvPr>
            <p:cNvSpPr txBox="1"/>
            <p:nvPr/>
          </p:nvSpPr>
          <p:spPr>
            <a:xfrm>
              <a:off x="4811648" y="6130019"/>
              <a:ext cx="929929" cy="230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6637C501-E2CC-4C17-826A-E88817D73BF3}"/>
                </a:ext>
              </a:extLst>
            </p:cNvPr>
            <p:cNvSpPr txBox="1"/>
            <p:nvPr/>
          </p:nvSpPr>
          <p:spPr>
            <a:xfrm>
              <a:off x="5740709" y="5228356"/>
              <a:ext cx="1455780" cy="21544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Intelligence as Knowledge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FE11C99-D926-4572-A0AC-121B31B1E904}"/>
                </a:ext>
              </a:extLst>
            </p:cNvPr>
            <p:cNvSpPr txBox="1"/>
            <p:nvPr/>
          </p:nvSpPr>
          <p:spPr>
            <a:xfrm>
              <a:off x="5777102" y="5697875"/>
              <a:ext cx="1461898" cy="2154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Intelligence as a process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4711B935-5A14-4BDE-B79F-D44A0DDD0E07}"/>
                </a:ext>
              </a:extLst>
            </p:cNvPr>
            <p:cNvSpPr txBox="1"/>
            <p:nvPr/>
          </p:nvSpPr>
          <p:spPr>
            <a:xfrm>
              <a:off x="5777102" y="6130019"/>
              <a:ext cx="2030049" cy="215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Intelligence as process speed/fluency 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E5C598C-1021-4AAD-8823-2281E8E8EEEA}"/>
              </a:ext>
            </a:extLst>
          </p:cNvPr>
          <p:cNvSpPr txBox="1"/>
          <p:nvPr/>
        </p:nvSpPr>
        <p:spPr>
          <a:xfrm>
            <a:off x="10564070" y="6414006"/>
            <a:ext cx="155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Shanock,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7117F-EBFB-435F-4433-A5AD6138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759" y="6063498"/>
            <a:ext cx="2743200" cy="365125"/>
          </a:xfrm>
        </p:spPr>
        <p:txBody>
          <a:bodyPr/>
          <a:lstStyle/>
          <a:p>
            <a:fld id="{27E7DDC9-92C4-4C31-8C30-F968724A8A03}" type="slidenum">
              <a:rPr lang="en-US" sz="4000" smtClean="0"/>
              <a:t>20</a:t>
            </a:fld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7870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A8B91D-1D8C-5B42-A2C7-617CBF77D709}"/>
              </a:ext>
            </a:extLst>
          </p:cNvPr>
          <p:cNvSpPr/>
          <p:nvPr/>
        </p:nvSpPr>
        <p:spPr>
          <a:xfrm>
            <a:off x="11302814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5745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35032"/>
            <a:ext cx="12192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600" b="1" dirty="0">
                <a:solidFill>
                  <a:srgbClr val="FF0000"/>
                </a:solidFill>
                <a:effectLst/>
              </a:rPr>
              <a:t>Summary of Relations between CHC Abilities and Specific Areas of Academic Achievement </a:t>
            </a:r>
            <a:br>
              <a:rPr lang="en-US" sz="1600" b="1" dirty="0">
                <a:solidFill>
                  <a:srgbClr val="FF0000"/>
                </a:solidFill>
                <a:effectLst/>
              </a:rPr>
            </a:br>
            <a:r>
              <a:rPr lang="en-US" sz="1200" b="1" dirty="0">
                <a:solidFill>
                  <a:srgbClr val="FF0000"/>
                </a:solidFill>
                <a:effectLst/>
              </a:rPr>
              <a:t>(Berninger, 2013; Flanagan and colleagues, 2006, 2013; McGrew &amp; Wendling, 2010; McGrew et al., 2014)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159207"/>
              </p:ext>
            </p:extLst>
          </p:nvPr>
        </p:nvGraphicFramePr>
        <p:xfrm>
          <a:off x="-47195" y="417513"/>
          <a:ext cx="11811000" cy="644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066660" imgH="6614995" progId="Word.Document.8">
                  <p:embed/>
                </p:oleObj>
              </mc:Choice>
              <mc:Fallback>
                <p:oleObj name="Document" r:id="rId3" imgW="9066660" imgH="6614995" progId="Word.Document.8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195" y="417513"/>
                        <a:ext cx="11811000" cy="64404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30F6ED3-EA02-DA64-657E-DF8E11C14C03}"/>
              </a:ext>
            </a:extLst>
          </p:cNvPr>
          <p:cNvSpPr/>
          <p:nvPr/>
        </p:nvSpPr>
        <p:spPr>
          <a:xfrm>
            <a:off x="11543138" y="56397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0B17-18B5-4408-7F29-1AC81A81D559}"/>
              </a:ext>
            </a:extLst>
          </p:cNvPr>
          <p:cNvSpPr txBox="1"/>
          <p:nvPr/>
        </p:nvSpPr>
        <p:spPr>
          <a:xfrm>
            <a:off x="120443" y="2609228"/>
            <a:ext cx="84360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002060"/>
                </a:solidFill>
                <a:latin typeface="Verdana Pro Semibold" panose="020F0502020204030204" pitchFamily="34" charset="0"/>
                <a:cs typeface="Forte Forward" panose="020F0502020204030204" pitchFamily="2" charset="0"/>
              </a:rPr>
              <a:t>Gwm</a:t>
            </a:r>
            <a:endParaRPr lang="en-US" b="1" i="1" dirty="0">
              <a:solidFill>
                <a:srgbClr val="002060"/>
              </a:solidFill>
              <a:latin typeface="Verdana Pro Semibold" panose="020F0502020204030204" pitchFamily="34" charset="0"/>
              <a:cs typeface="Forte Forward" panose="020F05020202040302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9B7B8-2116-9153-405D-CF060F684B3B}"/>
              </a:ext>
            </a:extLst>
          </p:cNvPr>
          <p:cNvSpPr txBox="1"/>
          <p:nvPr/>
        </p:nvSpPr>
        <p:spPr>
          <a:xfrm>
            <a:off x="117002" y="5149153"/>
            <a:ext cx="84360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002060"/>
                </a:solidFill>
                <a:latin typeface="Verdana Pro Semibold" panose="020F0502020204030204" pitchFamily="34" charset="0"/>
                <a:cs typeface="Forte Forward" panose="020F0502020204030204" pitchFamily="2" charset="0"/>
              </a:rPr>
              <a:t>Gl</a:t>
            </a:r>
            <a:r>
              <a:rPr lang="en-US" b="1" i="1" dirty="0">
                <a:solidFill>
                  <a:srgbClr val="002060"/>
                </a:solidFill>
                <a:latin typeface="Verdana Pro Semibold" panose="020F0502020204030204" pitchFamily="34" charset="0"/>
                <a:cs typeface="Forte Forward" panose="020F0502020204030204" pitchFamily="2" charset="0"/>
              </a:rPr>
              <a:t>-Gr</a:t>
            </a:r>
          </a:p>
        </p:txBody>
      </p:sp>
    </p:spTree>
    <p:extLst>
      <p:ext uri="{BB962C8B-B14F-4D97-AF65-F5344CB8AC3E}">
        <p14:creationId xmlns:p14="http://schemas.microsoft.com/office/powerpoint/2010/main" val="359185993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103632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ig Caslon"/>
              </a:rPr>
              <a:t>Redundancy</a:t>
            </a:r>
          </a:p>
        </p:txBody>
      </p:sp>
      <p:graphicFrame>
        <p:nvGraphicFramePr>
          <p:cNvPr id="10336" name="Group 96"/>
          <p:cNvGraphicFramePr>
            <a:graphicFrameLocks noGrp="1"/>
          </p:cNvGraphicFramePr>
          <p:nvPr>
            <p:ph type="tbl" idx="1"/>
          </p:nvPr>
        </p:nvGraphicFramePr>
        <p:xfrm>
          <a:off x="160256" y="829560"/>
          <a:ext cx="11915481" cy="587603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971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1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WJ/WESCHLER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TAPS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 to Administer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Sound Blending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Phonological Blending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 min.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Auditory Attention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Word Discrimination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 min.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Numbers Reversed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Number Memory Reversed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min.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Memory for Words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Word Memory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min.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Sound Awareness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Phonological Segmentation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 min.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Sentence Repetition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Sentence Memory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min.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4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Auditory Comprehension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Auditory Reasoning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Digit Span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Numbers Forward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min.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121920" marR="121920" marT="45706" marB="45706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A29DE1-F9CA-A766-4D2C-BB19E370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2303-E605-4311-AE85-C74BA2621BCF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A0D598-68B1-45C6-42AD-AACFE05497DE}"/>
              </a:ext>
            </a:extLst>
          </p:cNvPr>
          <p:cNvSpPr/>
          <p:nvPr/>
        </p:nvSpPr>
        <p:spPr>
          <a:xfrm>
            <a:off x="11302814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52305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A3218C-B0F8-491D-8E34-E3FF0F84D271}"/>
              </a:ext>
            </a:extLst>
          </p:cNvPr>
          <p:cNvGraphicFramePr>
            <a:graphicFrameLocks noGrp="1"/>
          </p:cNvGraphicFramePr>
          <p:nvPr/>
        </p:nvGraphicFramePr>
        <p:xfrm>
          <a:off x="122549" y="2309567"/>
          <a:ext cx="11962615" cy="3391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5872">
                  <a:extLst>
                    <a:ext uri="{9D8B030D-6E8A-4147-A177-3AD203B41FA5}">
                      <a16:colId xmlns:a16="http://schemas.microsoft.com/office/drawing/2014/main" val="1978153880"/>
                    </a:ext>
                  </a:extLst>
                </a:gridCol>
                <a:gridCol w="1319186">
                  <a:extLst>
                    <a:ext uri="{9D8B030D-6E8A-4147-A177-3AD203B41FA5}">
                      <a16:colId xmlns:a16="http://schemas.microsoft.com/office/drawing/2014/main" val="4022099639"/>
                    </a:ext>
                  </a:extLst>
                </a:gridCol>
                <a:gridCol w="3030749">
                  <a:extLst>
                    <a:ext uri="{9D8B030D-6E8A-4147-A177-3AD203B41FA5}">
                      <a16:colId xmlns:a16="http://schemas.microsoft.com/office/drawing/2014/main" val="351062514"/>
                    </a:ext>
                  </a:extLst>
                </a:gridCol>
                <a:gridCol w="1389006">
                  <a:extLst>
                    <a:ext uri="{9D8B030D-6E8A-4147-A177-3AD203B41FA5}">
                      <a16:colId xmlns:a16="http://schemas.microsoft.com/office/drawing/2014/main" val="1703495991"/>
                    </a:ext>
                  </a:extLst>
                </a:gridCol>
                <a:gridCol w="1389006">
                  <a:extLst>
                    <a:ext uri="{9D8B030D-6E8A-4147-A177-3AD203B41FA5}">
                      <a16:colId xmlns:a16="http://schemas.microsoft.com/office/drawing/2014/main" val="273772130"/>
                    </a:ext>
                  </a:extLst>
                </a:gridCol>
                <a:gridCol w="1694398">
                  <a:extLst>
                    <a:ext uri="{9D8B030D-6E8A-4147-A177-3AD203B41FA5}">
                      <a16:colId xmlns:a16="http://schemas.microsoft.com/office/drawing/2014/main" val="1818548265"/>
                    </a:ext>
                  </a:extLst>
                </a:gridCol>
                <a:gridCol w="1694398">
                  <a:extLst>
                    <a:ext uri="{9D8B030D-6E8A-4147-A177-3AD203B41FA5}">
                      <a16:colId xmlns:a16="http://schemas.microsoft.com/office/drawing/2014/main" val="999785762"/>
                    </a:ext>
                  </a:extLst>
                </a:gridCol>
              </a:tblGrid>
              <a:tr h="748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Cluster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 Battery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Subtest Name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Standard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Score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Confidence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Interval (68%)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Percentile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Classification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3889316"/>
                  </a:ext>
                </a:extLst>
              </a:tr>
              <a:tr h="374328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Background Knowledge (</a:t>
                      </a:r>
                      <a:r>
                        <a:rPr lang="en-US" sz="1800" dirty="0" err="1">
                          <a:effectLst/>
                        </a:rPr>
                        <a:t>Gc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101 to 111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Range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2345565"/>
                  </a:ext>
                </a:extLst>
              </a:tr>
              <a:tr h="374328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Breadth and depth of acquired cultural knowledge and its effective application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WISC V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Similarities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103 to 117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 Average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2339156"/>
                  </a:ext>
                </a:extLst>
              </a:tr>
              <a:tr h="374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WISC V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Vocabulary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103 to 117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 Average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394436"/>
                  </a:ext>
                </a:extLst>
              </a:tr>
              <a:tr h="374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WJ-IV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General Information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91 to 105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Range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157700"/>
                  </a:ext>
                </a:extLst>
              </a:tr>
              <a:tr h="374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CELF-5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Word Classes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103 to 117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 Average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8171706"/>
                  </a:ext>
                </a:extLst>
              </a:tr>
              <a:tr h="374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CELF-5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Semantic Relationships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108 to 122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 Average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890279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F8FF2-A186-26E1-457A-0D6D4A97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4000" smtClean="0"/>
              <a:pPr/>
              <a:t>24</a:t>
            </a:fld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530669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222"/>
          <a:stretch/>
        </p:blipFill>
        <p:spPr>
          <a:xfrm>
            <a:off x="91440" y="0"/>
            <a:ext cx="12009120" cy="6736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CD68AC-49B5-58CD-7C8B-C9384CAA778F}"/>
              </a:ext>
            </a:extLst>
          </p:cNvPr>
          <p:cNvSpPr/>
          <p:nvPr/>
        </p:nvSpPr>
        <p:spPr>
          <a:xfrm>
            <a:off x="11115245" y="534265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07373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8DF5961-47DA-4E73-ADA0-6E767C3825EC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4813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7" y="59190"/>
            <a:ext cx="12024765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4155338" y="930749"/>
            <a:ext cx="1219838" cy="30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FF0000"/>
                </a:solidFill>
                <a:latin typeface="Euphemia" pitchFamily="34" charset="0"/>
              </a:rPr>
              <a:t>reasoning</a:t>
            </a:r>
          </a:p>
        </p:txBody>
      </p:sp>
      <p:sp>
        <p:nvSpPr>
          <p:cNvPr id="48134" name="TextBox 11"/>
          <p:cNvSpPr txBox="1">
            <a:spLocks noChangeArrowheads="1"/>
          </p:cNvSpPr>
          <p:nvPr/>
        </p:nvSpPr>
        <p:spPr bwMode="auto">
          <a:xfrm>
            <a:off x="2914650" y="4708526"/>
            <a:ext cx="1123950" cy="307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  <a:latin typeface="Euphemia" pitchFamily="34" charset="0"/>
              </a:rPr>
              <a:t>Reading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459993" y="443596"/>
            <a:ext cx="8301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Euphemia" pitchFamily="34" charset="0"/>
              </a:rPr>
              <a:t>Vocab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368619" y="345974"/>
            <a:ext cx="1139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Euphemia" pitchFamily="34" charset="0"/>
              </a:rPr>
              <a:t>Work memory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497952" y="1189406"/>
            <a:ext cx="11798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FF0000"/>
                </a:solidFill>
                <a:latin typeface="Euphemia" pitchFamily="34" charset="0"/>
              </a:rPr>
              <a:t>Learning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796902" y="1532737"/>
            <a:ext cx="13594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FF0000"/>
                </a:solidFill>
                <a:latin typeface="Euphemia" pitchFamily="34" charset="0"/>
              </a:rPr>
              <a:t>phonemic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127816" y="881390"/>
            <a:ext cx="991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  <a:latin typeface="Euphemia" pitchFamily="34" charset="0"/>
              </a:rPr>
              <a:t>Visual spatial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697851" y="2005286"/>
            <a:ext cx="800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  <a:latin typeface="Euphemia" pitchFamily="34" charset="0"/>
              </a:rPr>
              <a:t>speed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4201943" y="-250466"/>
            <a:ext cx="53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7030A0"/>
                </a:solidFill>
                <a:latin typeface="Euphemia" pitchFamily="34" charset="0"/>
              </a:rPr>
              <a:t>g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AFE2E50D-0D74-4F29-8677-568078C0C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03" y="594715"/>
            <a:ext cx="9307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FF0000"/>
                </a:solidFill>
                <a:latin typeface="Euphemia" pitchFamily="34" charset="0"/>
              </a:rPr>
              <a:t>retrieval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B6EF48E-FB32-39BC-77C5-943DF625F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030" y="639151"/>
            <a:ext cx="873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  <a:latin typeface="Euphemia" pitchFamily="34" charset="0"/>
              </a:rPr>
              <a:t>Vocab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3417DD6-F5A7-79F7-A168-36539E2A1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843" y="315284"/>
            <a:ext cx="922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Euphemia" pitchFamily="34" charset="0"/>
              </a:rPr>
              <a:t>retrieve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31C436B-19A9-C961-EC57-CBD817BE7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230" y="966902"/>
            <a:ext cx="1139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bg1"/>
                </a:solidFill>
                <a:latin typeface="Euphemia" pitchFamily="34" charset="0"/>
              </a:rPr>
              <a:t>reasoning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2489248-A2FF-56B7-1E69-31AB14020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955" y="30800"/>
            <a:ext cx="13169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Euphemia" pitchFamily="34" charset="0"/>
              </a:rPr>
              <a:t>learning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2E9A149-7BD5-BC42-CF9A-A473D964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907" y="396170"/>
            <a:ext cx="1139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  <a:latin typeface="Euphemia" pitchFamily="34" charset="0"/>
              </a:rPr>
              <a:t>Work memory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366CE11B-8F71-5E1D-EB00-80352A370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38" y="2232749"/>
            <a:ext cx="800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bg1"/>
                </a:solidFill>
                <a:latin typeface="Euphemia" pitchFamily="34" charset="0"/>
              </a:rPr>
              <a:t>speed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180871C-D50D-FA05-E320-156BEB721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384" y="1177317"/>
            <a:ext cx="1109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bg1"/>
                </a:solidFill>
                <a:latin typeface="Euphemia" pitchFamily="34" charset="0"/>
              </a:rPr>
              <a:t>phonemic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668910-D621-23B6-AFFD-F66630A4D82C}"/>
              </a:ext>
            </a:extLst>
          </p:cNvPr>
          <p:cNvSpPr/>
          <p:nvPr/>
        </p:nvSpPr>
        <p:spPr>
          <a:xfrm>
            <a:off x="8407276" y="1543621"/>
            <a:ext cx="326589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Pattern of Strengths</a:t>
            </a:r>
          </a:p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&amp; Weaknesses (PSW)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91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6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8DF5961-47DA-4E73-ADA0-6E767C3825EC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4813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4" y="536512"/>
            <a:ext cx="11917730" cy="624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4274653" y="612873"/>
            <a:ext cx="533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7030A0"/>
                </a:solidFill>
                <a:latin typeface="Euphemia" pitchFamily="34" charset="0"/>
              </a:rPr>
              <a:t>g</a:t>
            </a:r>
          </a:p>
        </p:txBody>
      </p: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5013991" y="1208137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2060"/>
                </a:solidFill>
                <a:latin typeface="Euphemia" pitchFamily="34" charset="0"/>
              </a:rPr>
              <a:t>Gf</a:t>
            </a:r>
          </a:p>
        </p:txBody>
      </p:sp>
      <p:sp>
        <p:nvSpPr>
          <p:cNvPr id="48134" name="TextBox 11"/>
          <p:cNvSpPr txBox="1">
            <a:spLocks noChangeArrowheads="1"/>
          </p:cNvSpPr>
          <p:nvPr/>
        </p:nvSpPr>
        <p:spPr bwMode="auto">
          <a:xfrm>
            <a:off x="2914650" y="4708526"/>
            <a:ext cx="1123950" cy="307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  <a:latin typeface="Euphemia" pitchFamily="34" charset="0"/>
              </a:rPr>
              <a:t>Reading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468898" y="808412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70C0"/>
                </a:solidFill>
                <a:latin typeface="Euphemia" pitchFamily="34" charset="0"/>
              </a:rPr>
              <a:t>Gc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054634" y="991249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rgbClr val="00B050"/>
                </a:solidFill>
                <a:latin typeface="Euphemia" pitchFamily="34" charset="0"/>
              </a:rPr>
              <a:t>Gwm</a:t>
            </a:r>
            <a:endParaRPr lang="en-US" altLang="en-US" sz="2000" b="1" dirty="0">
              <a:solidFill>
                <a:srgbClr val="00B050"/>
              </a:solidFill>
              <a:latin typeface="Euphemia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540643" y="112943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rgbClr val="00B0F0"/>
                </a:solidFill>
                <a:latin typeface="Euphemia" pitchFamily="34" charset="0"/>
              </a:rPr>
              <a:t>Gl</a:t>
            </a:r>
            <a:endParaRPr lang="en-US" altLang="en-US" sz="2000" b="1" dirty="0">
              <a:solidFill>
                <a:srgbClr val="00B0F0"/>
              </a:solidFill>
              <a:latin typeface="Euphemia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004738" y="1521757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  <a:latin typeface="Euphemia" pitchFamily="34" charset="0"/>
              </a:rPr>
              <a:t>Ga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4941993" y="877453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rgbClr val="00B050"/>
                </a:solidFill>
                <a:latin typeface="Euphemia" pitchFamily="34" charset="0"/>
              </a:rPr>
              <a:t>Gv</a:t>
            </a:r>
            <a:endParaRPr lang="en-US" altLang="en-US" sz="2000" b="1" dirty="0">
              <a:solidFill>
                <a:srgbClr val="00B050"/>
              </a:solidFill>
              <a:latin typeface="Euphemia" pitchFamily="34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819400" y="21590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rgbClr val="FF0000"/>
                </a:solidFill>
                <a:latin typeface="Euphemia" pitchFamily="34" charset="0"/>
              </a:rPr>
              <a:t>Gs</a:t>
            </a:r>
            <a:endParaRPr lang="en-US" altLang="en-US" sz="2000" b="1" dirty="0">
              <a:solidFill>
                <a:srgbClr val="FF0000"/>
              </a:solidFill>
              <a:latin typeface="Euphemia" pitchFamily="34" charset="0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4273943" y="597940"/>
            <a:ext cx="533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7030A0"/>
                </a:solidFill>
                <a:latin typeface="Euphemia" pitchFamily="34" charset="0"/>
              </a:rPr>
              <a:t>g</a:t>
            </a:r>
          </a:p>
        </p:txBody>
      </p:sp>
      <p:sp>
        <p:nvSpPr>
          <p:cNvPr id="25" name="Oval 24"/>
          <p:cNvSpPr/>
          <p:nvPr/>
        </p:nvSpPr>
        <p:spPr>
          <a:xfrm>
            <a:off x="2724642" y="945218"/>
            <a:ext cx="1371600" cy="43910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52600" y="69851"/>
            <a:ext cx="8686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2060"/>
                </a:solidFill>
              </a:rPr>
              <a:t>PATTERN OF STRENGTHS AND WEAKNESSES</a:t>
            </a:r>
          </a:p>
          <a:p>
            <a:pPr algn="r" eaLnBrk="1" hangingPunct="1"/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(PSW)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AFE2E50D-0D74-4F29-8677-568078C0C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437" y="1488764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70C0"/>
                </a:solidFill>
                <a:latin typeface="Euphemia" pitchFamily="34" charset="0"/>
              </a:rPr>
              <a:t>Gr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C9CD76-26F1-E857-2EDD-925EB6D8F7C8}"/>
              </a:ext>
            </a:extLst>
          </p:cNvPr>
          <p:cNvSpPr/>
          <p:nvPr/>
        </p:nvSpPr>
        <p:spPr>
          <a:xfrm>
            <a:off x="4450219" y="831274"/>
            <a:ext cx="3013423" cy="18169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788FC-F4F2-F24F-3A01-2DC4FDA8EE55}"/>
              </a:ext>
            </a:extLst>
          </p:cNvPr>
          <p:cNvSpPr txBox="1"/>
          <p:nvPr/>
        </p:nvSpPr>
        <p:spPr>
          <a:xfrm>
            <a:off x="8354291" y="1521757"/>
            <a:ext cx="142503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Facilitating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Composite (FCC)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F245F3D-6519-27C5-6645-1D87BDCBAF09}"/>
              </a:ext>
            </a:extLst>
          </p:cNvPr>
          <p:cNvSpPr/>
          <p:nvPr/>
        </p:nvSpPr>
        <p:spPr>
          <a:xfrm>
            <a:off x="7452530" y="1428202"/>
            <a:ext cx="800822" cy="73079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5FA02-4F03-9C00-53C3-58263776E7E6}"/>
              </a:ext>
            </a:extLst>
          </p:cNvPr>
          <p:cNvSpPr txBox="1"/>
          <p:nvPr/>
        </p:nvSpPr>
        <p:spPr>
          <a:xfrm>
            <a:off x="593730" y="1776727"/>
            <a:ext cx="142503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Inhibiting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Composite (ICC)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2840729-70C3-2114-1AB5-074503D3EB33}"/>
              </a:ext>
            </a:extLst>
          </p:cNvPr>
          <p:cNvSpPr/>
          <p:nvPr/>
        </p:nvSpPr>
        <p:spPr>
          <a:xfrm>
            <a:off x="2074365" y="1911161"/>
            <a:ext cx="694565" cy="6372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" grpId="0"/>
      <p:bldP spid="16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5875338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C2B1ED2A-FF1C-43B7-9A9D-B7E4C3410C2E}" type="slidenum">
              <a:rPr lang="en-US" altLang="en-US"/>
              <a:pPr/>
              <a:t>28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7AE504-96BB-C0D1-F316-3E2B53A3C9AA}"/>
              </a:ext>
            </a:extLst>
          </p:cNvPr>
          <p:cNvGrpSpPr/>
          <p:nvPr/>
        </p:nvGrpSpPr>
        <p:grpSpPr>
          <a:xfrm>
            <a:off x="389860" y="6228"/>
            <a:ext cx="11249247" cy="6537823"/>
            <a:chOff x="1342570" y="6228"/>
            <a:chExt cx="8817429" cy="6537823"/>
          </a:xfrm>
        </p:grpSpPr>
        <p:pic>
          <p:nvPicPr>
            <p:cNvPr id="128003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570" y="491594"/>
              <a:ext cx="8817429" cy="6052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7" name="TextBox 8"/>
            <p:cNvSpPr txBox="1">
              <a:spLocks noChangeArrowheads="1"/>
            </p:cNvSpPr>
            <p:nvPr/>
          </p:nvSpPr>
          <p:spPr bwMode="auto">
            <a:xfrm>
              <a:off x="5414681" y="870477"/>
              <a:ext cx="975486" cy="400110"/>
            </a:xfrm>
            <a:prstGeom prst="rect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latin typeface="Euphemia" pitchFamily="34" charset="0"/>
                </a:rPr>
                <a:t>FCC</a:t>
              </a:r>
            </a:p>
          </p:txBody>
        </p:sp>
        <p:sp>
          <p:nvSpPr>
            <p:cNvPr id="128005" name="TextBox 11"/>
            <p:cNvSpPr txBox="1">
              <a:spLocks noChangeArrowheads="1"/>
            </p:cNvSpPr>
            <p:nvPr/>
          </p:nvSpPr>
          <p:spPr bwMode="auto">
            <a:xfrm>
              <a:off x="2914649" y="4338412"/>
              <a:ext cx="1123950" cy="3079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FF0000"/>
                  </a:solidFill>
                  <a:latin typeface="Euphemia" pitchFamily="34" charset="0"/>
                </a:rPr>
                <a:t>Reading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819399" y="572862"/>
              <a:ext cx="1371600" cy="4391025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2560158">
              <a:off x="3822315" y="6228"/>
              <a:ext cx="1867781" cy="6053893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" name="TextBox 8">
              <a:extLst>
                <a:ext uri="{FF2B5EF4-FFF2-40B4-BE49-F238E27FC236}">
                  <a16:creationId xmlns:a16="http://schemas.microsoft.com/office/drawing/2014/main" id="{DF70EEAE-CE97-0F17-E6A9-24D305DF8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539" y="1020821"/>
              <a:ext cx="681319" cy="400110"/>
            </a:xfrm>
            <a:prstGeom prst="rect">
              <a:avLst/>
            </a:prstGeom>
            <a:ln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latin typeface="Euphemia" pitchFamily="34" charset="0"/>
                </a:rPr>
                <a:t>ICC</a:t>
              </a:r>
            </a:p>
          </p:txBody>
        </p:sp>
        <p:sp>
          <p:nvSpPr>
            <p:cNvPr id="3" name="Arrow: Left-Right 2">
              <a:extLst>
                <a:ext uri="{FF2B5EF4-FFF2-40B4-BE49-F238E27FC236}">
                  <a16:creationId xmlns:a16="http://schemas.microsoft.com/office/drawing/2014/main" id="{D97FDD64-AEFB-D8F3-6BC5-8688F26E3CD6}"/>
                </a:ext>
              </a:extLst>
            </p:cNvPr>
            <p:cNvSpPr/>
            <p:nvPr/>
          </p:nvSpPr>
          <p:spPr>
            <a:xfrm>
              <a:off x="4038599" y="915875"/>
              <a:ext cx="1294500" cy="400110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3978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CD9E62-075D-2F63-7D80-98DA9FD73158}"/>
              </a:ext>
            </a:extLst>
          </p:cNvPr>
          <p:cNvGraphicFramePr>
            <a:graphicFrameLocks noGrp="1"/>
          </p:cNvGraphicFramePr>
          <p:nvPr/>
        </p:nvGraphicFramePr>
        <p:xfrm>
          <a:off x="978195" y="0"/>
          <a:ext cx="10626850" cy="702068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9174">
                  <a:extLst>
                    <a:ext uri="{9D8B030D-6E8A-4147-A177-3AD203B41FA5}">
                      <a16:colId xmlns:a16="http://schemas.microsoft.com/office/drawing/2014/main" val="457053994"/>
                    </a:ext>
                  </a:extLst>
                </a:gridCol>
                <a:gridCol w="1521623">
                  <a:extLst>
                    <a:ext uri="{9D8B030D-6E8A-4147-A177-3AD203B41FA5}">
                      <a16:colId xmlns:a16="http://schemas.microsoft.com/office/drawing/2014/main" val="2354675987"/>
                    </a:ext>
                  </a:extLst>
                </a:gridCol>
                <a:gridCol w="2011183">
                  <a:extLst>
                    <a:ext uri="{9D8B030D-6E8A-4147-A177-3AD203B41FA5}">
                      <a16:colId xmlns:a16="http://schemas.microsoft.com/office/drawing/2014/main" val="1334054304"/>
                    </a:ext>
                  </a:extLst>
                </a:gridCol>
                <a:gridCol w="2387220">
                  <a:extLst>
                    <a:ext uri="{9D8B030D-6E8A-4147-A177-3AD203B41FA5}">
                      <a16:colId xmlns:a16="http://schemas.microsoft.com/office/drawing/2014/main" val="3326925398"/>
                    </a:ext>
                  </a:extLst>
                </a:gridCol>
                <a:gridCol w="2667650">
                  <a:extLst>
                    <a:ext uri="{9D8B030D-6E8A-4147-A177-3AD203B41FA5}">
                      <a16:colId xmlns:a16="http://schemas.microsoft.com/office/drawing/2014/main" val="3583284391"/>
                    </a:ext>
                  </a:extLst>
                </a:gridCol>
              </a:tblGrid>
              <a:tr h="569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cap="all" spc="150" dirty="0">
                          <a:solidFill>
                            <a:schemeClr val="l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Abilities and Processes Related to SLD Area: </a:t>
                      </a:r>
                      <a:r>
                        <a:rPr lang="en-US" sz="900" b="1" cap="all" spc="15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BRS</a:t>
                      </a:r>
                      <a:endParaRPr lang="en-US" sz="900" b="1" cap="all" spc="15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cap="all" spc="150">
                          <a:solidFill>
                            <a:schemeClr val="l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WISC-V Subtest</a:t>
                      </a:r>
                      <a:endParaRPr lang="en-US" sz="900" b="0" cap="all" spc="150">
                        <a:solidFill>
                          <a:schemeClr val="l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cap="all" spc="150">
                          <a:solidFill>
                            <a:schemeClr val="l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Degree of Relationship Based on Literature Review</a:t>
                      </a:r>
                      <a:endParaRPr lang="en-US" sz="900" b="0" cap="all" spc="150">
                        <a:solidFill>
                          <a:schemeClr val="l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cap="all" spc="150">
                          <a:solidFill>
                            <a:schemeClr val="l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Example of Supplemental Subtests via XBA if Necessary</a:t>
                      </a:r>
                      <a:endParaRPr lang="en-US" sz="900" b="0" cap="all" spc="150">
                        <a:solidFill>
                          <a:schemeClr val="l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cap="all" spc="150">
                          <a:solidFill>
                            <a:schemeClr val="l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Comments</a:t>
                      </a:r>
                      <a:endParaRPr lang="en-US" sz="900" b="0" cap="all" spc="150">
                        <a:solidFill>
                          <a:schemeClr val="l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167862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Gc:VL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(Lexical Knowledge)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Similarities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Vocabulary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Moderate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CELF-5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Word Classes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Word Definitions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Similarities may also involve Gf:I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CELF-5 is statistically linked to the WISC-V and therefore should be an initial supplemental battery 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01501"/>
                  </a:ext>
                </a:extLst>
              </a:tr>
              <a:tr h="416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Gc:K0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(General Information)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Comprehension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Information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Moderate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WJ IV COG 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General Information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 the majority of cases, it will not be necessary to go out of battery for additional K0 subtests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06573"/>
                  </a:ext>
                </a:extLst>
              </a:tr>
              <a:tr h="721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OP (Orthographic Processing)</a:t>
                      </a: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Moderate</a:t>
                      </a: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Orthographic Processing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Irregular Word Reading Fluency</a:t>
                      </a: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TOSWRF-2 is also sensitive to OP weaknesses</a:t>
                      </a: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644351"/>
                  </a:ext>
                </a:extLst>
              </a:tr>
              <a:tr h="12369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Gwm</a:t>
                      </a:r>
                      <a:r>
                        <a:rPr lang="en-US" sz="900" b="1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900" b="1" cap="none" spc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Wa</a:t>
                      </a:r>
                      <a:r>
                        <a:rPr lang="en-US" sz="900" b="1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Wv, </a:t>
                      </a:r>
                      <a:r>
                        <a:rPr lang="en-US" sz="900" b="1" cap="none" spc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Wc</a:t>
                      </a:r>
                      <a:r>
                        <a:rPr lang="en-US" sz="900" b="1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AC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(Working Memory)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Picture Span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Digit Span Forward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Letter-Number Seq.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Digit Span Backward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Digit Span Sequencing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Arithmetic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Moderate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CELF-5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Recalling Sentences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WJ IV COG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Numbers Reversed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Object-Number Sequencing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Verbal Attention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Evaluation of difference between auditory and visual memory span will require use of a separate memory battery. Arithmetic also measures math achievement (Gq:A3) and at the older ages may also involve quantitative reasoning (</a:t>
                      </a:r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Gf:RQ</a:t>
                      </a: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17699"/>
                  </a:ext>
                </a:extLst>
              </a:tr>
              <a:tr h="873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Gl:MA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(Associative Memory)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Delayed Symbol Translation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Immediate Symbol Translation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Recognition Symbol Translation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Moderate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WJ IV COG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Visual-Auditory Learning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WRAML2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Sound Symbol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Sound Symbol Recall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663679"/>
                  </a:ext>
                </a:extLst>
              </a:tr>
              <a:tr h="873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Gs:P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(Perceptual Speed)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cap="none" spc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Gr:NA</a:t>
                      </a: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(Naming Facility/Speed of Lexical Access)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Symbol Search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Cancellation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Naming Speed Literacy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Low-Moderate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cap="none" spc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Moderate</a:t>
                      </a: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WJ IV Number Pattern Matching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WJ IV Letter Pattern Matching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cap="none" spc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CTOPP-2 Rapid Digit Naming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CTOPP-2 Rapid Number Naming</a:t>
                      </a: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Other Perceptual Speed tests, such as WJ IV Number Pattern Matching and Letter Pattern Matching are likely more highly related to BRS given emphasis on orthography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823971"/>
                  </a:ext>
                </a:extLst>
              </a:tr>
              <a:tr h="873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Ga:PC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(Phonetic Coding)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Also referred to as Phonological Awareness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High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KTEA-3 Phonological Processing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CTOPP-2</a:t>
                      </a:r>
                      <a:endParaRPr lang="en-US" sz="900" b="1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WJ IV OL Segmentation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Sound Awareness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Sound Blending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KTEA-3 is statistically linked to the WISC-V and, therefore, should be an initial supplemental battery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515697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Ga:UM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(Memory for Sound</a:t>
                      </a:r>
                      <a:r>
                        <a:rPr lang="en-US" sz="900" b="1" cap="none" spc="0" baseline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Patterns</a:t>
                      </a: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Low-Moderate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CTOPP-2</a:t>
                      </a: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Nonword Repetition (also </a:t>
                      </a:r>
                      <a:r>
                        <a:rPr lang="en-US" sz="900" cap="none" spc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Gsm:MS</a:t>
                      </a: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Also called Phonological Memory</a:t>
                      </a: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93443"/>
                  </a:ext>
                </a:extLst>
              </a:tr>
              <a:tr h="2653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cap="none" spc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none" spc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cap="none" spc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cap="none" spc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cap="none" spc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63295" marB="632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657343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47180E3-F04F-9183-F32A-9DFB099299C2}"/>
              </a:ext>
            </a:extLst>
          </p:cNvPr>
          <p:cNvSpPr/>
          <p:nvPr/>
        </p:nvSpPr>
        <p:spPr>
          <a:xfrm>
            <a:off x="2903517" y="0"/>
            <a:ext cx="1668484" cy="62939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C2DC03-B3BB-B557-E9FC-CE68CA782301}"/>
              </a:ext>
            </a:extLst>
          </p:cNvPr>
          <p:cNvCxnSpPr/>
          <p:nvPr/>
        </p:nvCxnSpPr>
        <p:spPr>
          <a:xfrm>
            <a:off x="3280559" y="3586348"/>
            <a:ext cx="914400" cy="914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61877B-462B-93DA-1C30-C8E8CDBB5541}"/>
              </a:ext>
            </a:extLst>
          </p:cNvPr>
          <p:cNvCxnSpPr>
            <a:cxnSpLocks/>
          </p:cNvCxnSpPr>
          <p:nvPr/>
        </p:nvCxnSpPr>
        <p:spPr>
          <a:xfrm>
            <a:off x="3568040" y="5058888"/>
            <a:ext cx="339437" cy="3099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artoon of a person with a beard and mustache&#10;&#10;Description automatically generated">
            <a:extLst>
              <a:ext uri="{FF2B5EF4-FFF2-40B4-BE49-F238E27FC236}">
                <a16:creationId xmlns:a16="http://schemas.microsoft.com/office/drawing/2014/main" id="{94E33F7E-A9CE-7A3C-ACCA-1C298C438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80559" y="5392861"/>
            <a:ext cx="817473" cy="816753"/>
          </a:xfrm>
          <a:prstGeom prst="rect">
            <a:avLst/>
          </a:prstGeom>
        </p:spPr>
      </p:pic>
      <p:pic>
        <p:nvPicPr>
          <p:cNvPr id="13" name="Picture 12" descr="A cartoon of a person with a beard and mustache&#10;&#10;Description automatically generated">
            <a:extLst>
              <a:ext uri="{FF2B5EF4-FFF2-40B4-BE49-F238E27FC236}">
                <a16:creationId xmlns:a16="http://schemas.microsoft.com/office/drawing/2014/main" id="{B6E993A0-09E0-254E-D6DE-E18928B43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80558" y="6209614"/>
            <a:ext cx="817473" cy="648386"/>
          </a:xfrm>
          <a:prstGeom prst="rect">
            <a:avLst/>
          </a:prstGeom>
        </p:spPr>
      </p:pic>
      <p:pic>
        <p:nvPicPr>
          <p:cNvPr id="14" name="Picture 13" descr="A cartoon of a person with a beard and mustache&#10;&#10;Description automatically generated">
            <a:extLst>
              <a:ext uri="{FF2B5EF4-FFF2-40B4-BE49-F238E27FC236}">
                <a16:creationId xmlns:a16="http://schemas.microsoft.com/office/drawing/2014/main" id="{246CABBD-99FC-9771-70D8-506D0F089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9021" y="1590969"/>
            <a:ext cx="817473" cy="81675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5517C4B-EEA8-D6B6-B770-626170277B3D}"/>
              </a:ext>
            </a:extLst>
          </p:cNvPr>
          <p:cNvSpPr/>
          <p:nvPr/>
        </p:nvSpPr>
        <p:spPr>
          <a:xfrm>
            <a:off x="6644244" y="0"/>
            <a:ext cx="2303813" cy="679268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8AD27BD6-6295-0A73-227A-4F36373AEE3E}"/>
              </a:ext>
            </a:extLst>
          </p:cNvPr>
          <p:cNvSpPr/>
          <p:nvPr/>
        </p:nvSpPr>
        <p:spPr>
          <a:xfrm>
            <a:off x="4346369" y="754083"/>
            <a:ext cx="350322" cy="290946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BEC25FA7-34E8-38C2-09CC-67600229AD76}"/>
              </a:ext>
            </a:extLst>
          </p:cNvPr>
          <p:cNvSpPr/>
          <p:nvPr/>
        </p:nvSpPr>
        <p:spPr>
          <a:xfrm>
            <a:off x="4352307" y="1238002"/>
            <a:ext cx="350322" cy="290946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CA40A244-4634-3EB3-199C-6764013C8985}"/>
              </a:ext>
            </a:extLst>
          </p:cNvPr>
          <p:cNvSpPr/>
          <p:nvPr/>
        </p:nvSpPr>
        <p:spPr>
          <a:xfrm>
            <a:off x="4346369" y="2877529"/>
            <a:ext cx="350322" cy="290946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3E323B54-B1E0-4C92-B607-CA06EB45E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8" y="203886"/>
            <a:ext cx="11114902" cy="6450227"/>
          </a:xfr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CD29800-D3AF-C8BD-CE08-DDFA9337FB73}"/>
              </a:ext>
            </a:extLst>
          </p:cNvPr>
          <p:cNvSpPr txBox="1">
            <a:spLocks/>
          </p:cNvSpPr>
          <p:nvPr/>
        </p:nvSpPr>
        <p:spPr>
          <a:xfrm>
            <a:off x="11432506" y="6017114"/>
            <a:ext cx="551167" cy="377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rgbClr val="FF0000"/>
                </a:solidFill>
              </a:rPr>
              <a:pPr/>
              <a:t>3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09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DDD0E-360A-45F5-9C8C-534E2F152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8" y="0"/>
            <a:ext cx="1209979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8D4BD4-1A1E-4AE7-AC9B-A30D9E1F6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579" y="849165"/>
            <a:ext cx="2698616" cy="6572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ABA33-B67A-5ED4-0E05-5E2A8B9C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3028" y="6110898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30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9000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EA1253D4-1B25-4E68-AFBA-6111A5D4B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6" y="0"/>
            <a:ext cx="9653953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4EFFD-4FD3-E79B-8668-577715C8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smtClean="0"/>
              <a:pPr/>
              <a:t>31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1624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A2D647B7-7DC6-4553-9866-7ED2BBEF8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569"/>
            <a:ext cx="12117275" cy="55748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9A9515-A981-6192-C461-13989F027803}"/>
              </a:ext>
            </a:extLst>
          </p:cNvPr>
          <p:cNvSpPr/>
          <p:nvPr/>
        </p:nvSpPr>
        <p:spPr>
          <a:xfrm>
            <a:off x="74725" y="151737"/>
            <a:ext cx="12117275" cy="923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Reports can address each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7898FC1-AC00-DF5D-202B-66E98E54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2" y="6342990"/>
            <a:ext cx="870196" cy="377825"/>
          </a:xfrm>
        </p:spPr>
        <p:txBody>
          <a:bodyPr/>
          <a:lstStyle/>
          <a:p>
            <a:pPr>
              <a:defRPr/>
            </a:pPr>
            <a:fld id="{818E3BF9-0C5F-B048-90B2-6786BF30170E}" type="slidenum">
              <a:rPr lang="en-US" sz="3200" smtClean="0"/>
              <a:pPr>
                <a:defRPr/>
              </a:pPr>
              <a:t>32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8740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7BC3DB-48F0-6341-0A03-EA683870D362}"/>
              </a:ext>
            </a:extLst>
          </p:cNvPr>
          <p:cNvSpPr/>
          <p:nvPr/>
        </p:nvSpPr>
        <p:spPr>
          <a:xfrm>
            <a:off x="4522170" y="1564574"/>
            <a:ext cx="3701473" cy="4128936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132461-99FF-FA7D-07CF-A51AFC859A0E}"/>
              </a:ext>
            </a:extLst>
          </p:cNvPr>
          <p:cNvSpPr/>
          <p:nvPr/>
        </p:nvSpPr>
        <p:spPr>
          <a:xfrm>
            <a:off x="8487930" y="237506"/>
            <a:ext cx="3534889" cy="6280067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D43671-204E-A23F-922D-224F77C56B04}"/>
              </a:ext>
            </a:extLst>
          </p:cNvPr>
          <p:cNvGrpSpPr/>
          <p:nvPr/>
        </p:nvGrpSpPr>
        <p:grpSpPr>
          <a:xfrm>
            <a:off x="558132" y="249104"/>
            <a:ext cx="3770250" cy="3105064"/>
            <a:chOff x="407721" y="237506"/>
            <a:chExt cx="3582388" cy="31050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862A8F5-34F9-976B-33B8-79395C425B57}"/>
                </a:ext>
              </a:extLst>
            </p:cNvPr>
            <p:cNvSpPr/>
            <p:nvPr/>
          </p:nvSpPr>
          <p:spPr>
            <a:xfrm>
              <a:off x="407721" y="237506"/>
              <a:ext cx="3582388" cy="3105064"/>
            </a:xfrm>
            <a:prstGeom prst="round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505E8B-A84B-BC65-99A5-43A02A8D212D}"/>
                </a:ext>
              </a:extLst>
            </p:cNvPr>
            <p:cNvSpPr/>
            <p:nvPr/>
          </p:nvSpPr>
          <p:spPr>
            <a:xfrm>
              <a:off x="962663" y="312248"/>
              <a:ext cx="222708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Oral Vocabulary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4E6DD2-41D6-FFF0-ED27-E8B876EC5ADD}"/>
                </a:ext>
              </a:extLst>
            </p:cNvPr>
            <p:cNvSpPr/>
            <p:nvPr/>
          </p:nvSpPr>
          <p:spPr>
            <a:xfrm>
              <a:off x="962663" y="1343102"/>
              <a:ext cx="206338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Oral Language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0A8C0B-CEFB-BEFF-A323-FE14123577E9}"/>
                </a:ext>
              </a:extLst>
            </p:cNvPr>
            <p:cNvSpPr/>
            <p:nvPr/>
          </p:nvSpPr>
          <p:spPr>
            <a:xfrm>
              <a:off x="701809" y="2100905"/>
              <a:ext cx="285526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Other Oral Language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B46B7A-B906-CCEE-A942-8EF19E96856F}"/>
                </a:ext>
              </a:extLst>
            </p:cNvPr>
            <p:cNvSpPr/>
            <p:nvPr/>
          </p:nvSpPr>
          <p:spPr>
            <a:xfrm>
              <a:off x="549526" y="692362"/>
              <a:ext cx="315983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WIAT Receptive </a:t>
              </a:r>
              <a:r>
                <a:rPr lang="en-US" sz="2000" b="1" cap="none" spc="50" dirty="0" err="1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Voc</a:t>
              </a:r>
              <a:r>
                <a:rPr lang="en-US" sz="2000" b="1" cap="none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-   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A44A66-823B-A9B8-F7B8-BAE33FF8C59A}"/>
                </a:ext>
              </a:extLst>
            </p:cNvPr>
            <p:cNvSpPr/>
            <p:nvPr/>
          </p:nvSpPr>
          <p:spPr>
            <a:xfrm>
              <a:off x="595210" y="1040314"/>
              <a:ext cx="306846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WIAT Expressive </a:t>
              </a:r>
              <a:r>
                <a:rPr lang="en-US" sz="2000" b="1" cap="none" spc="50" dirty="0" err="1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Voc</a:t>
              </a:r>
              <a:r>
                <a:rPr lang="en-US" sz="2000" b="1" cap="none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- 95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12A8BE-B911-93AE-9B45-92589AD0785B}"/>
                </a:ext>
              </a:extLst>
            </p:cNvPr>
            <p:cNvSpPr/>
            <p:nvPr/>
          </p:nvSpPr>
          <p:spPr>
            <a:xfrm>
              <a:off x="492621" y="1692438"/>
              <a:ext cx="327365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WIAT Oral Discourse - 105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9DF932-4F10-33B1-9D6A-7C045E9BDE1D}"/>
                </a:ext>
              </a:extLst>
            </p:cNvPr>
            <p:cNvSpPr/>
            <p:nvPr/>
          </p:nvSpPr>
          <p:spPr>
            <a:xfrm>
              <a:off x="671962" y="2563815"/>
              <a:ext cx="309091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CELF Recep Lang Index- 101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EFC14E-8FAF-5AEB-D98A-0FF5BC6648D7}"/>
              </a:ext>
            </a:extLst>
          </p:cNvPr>
          <p:cNvGrpSpPr/>
          <p:nvPr/>
        </p:nvGrpSpPr>
        <p:grpSpPr>
          <a:xfrm>
            <a:off x="536230" y="3606751"/>
            <a:ext cx="3924452" cy="3028208"/>
            <a:chOff x="474209" y="3620464"/>
            <a:chExt cx="3728906" cy="302820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AB1EA29-827B-0BFB-CEEA-F67B087FD014}"/>
                </a:ext>
              </a:extLst>
            </p:cNvPr>
            <p:cNvSpPr/>
            <p:nvPr/>
          </p:nvSpPr>
          <p:spPr>
            <a:xfrm>
              <a:off x="533161" y="3620464"/>
              <a:ext cx="3582388" cy="3028208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D1CC90-F8DC-FF0C-88F4-6F2E65471936}"/>
                </a:ext>
              </a:extLst>
            </p:cNvPr>
            <p:cNvSpPr/>
            <p:nvPr/>
          </p:nvSpPr>
          <p:spPr>
            <a:xfrm>
              <a:off x="727360" y="3651602"/>
              <a:ext cx="280416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Real Word-Accuracy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77E854-7B7B-4200-D8F7-EC0B99FF4C83}"/>
                </a:ext>
              </a:extLst>
            </p:cNvPr>
            <p:cNvSpPr/>
            <p:nvPr/>
          </p:nvSpPr>
          <p:spPr>
            <a:xfrm>
              <a:off x="474209" y="4320536"/>
              <a:ext cx="351589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Nonsense Word-Accuracy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4EE891-5564-B212-0905-E2433145FDDB}"/>
                </a:ext>
              </a:extLst>
            </p:cNvPr>
            <p:cNvSpPr/>
            <p:nvPr/>
          </p:nvSpPr>
          <p:spPr>
            <a:xfrm>
              <a:off x="492621" y="5006482"/>
              <a:ext cx="337977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Word Read- Automaticity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EC5386-54DE-4079-24DE-95FDD3353076}"/>
                </a:ext>
              </a:extLst>
            </p:cNvPr>
            <p:cNvSpPr/>
            <p:nvPr/>
          </p:nvSpPr>
          <p:spPr>
            <a:xfrm>
              <a:off x="513836" y="5849541"/>
              <a:ext cx="312168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Phonologic Awareness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A3150C-F571-ECD0-3663-0F3F307F5931}"/>
                </a:ext>
              </a:extLst>
            </p:cNvPr>
            <p:cNvSpPr/>
            <p:nvPr/>
          </p:nvSpPr>
          <p:spPr>
            <a:xfrm>
              <a:off x="590751" y="4030382"/>
              <a:ext cx="313419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WIAT Word Reading - 78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01B4FC-7EB7-38A4-E82C-01DC16D6142E}"/>
                </a:ext>
              </a:extLst>
            </p:cNvPr>
            <p:cNvSpPr/>
            <p:nvPr/>
          </p:nvSpPr>
          <p:spPr>
            <a:xfrm>
              <a:off x="558132" y="4641531"/>
              <a:ext cx="320151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WIAT Pseudoword Rd- 82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CF950F-79D1-6CBE-D985-A10576C30D6D}"/>
                </a:ext>
              </a:extLst>
            </p:cNvPr>
            <p:cNvSpPr/>
            <p:nvPr/>
          </p:nvSpPr>
          <p:spPr>
            <a:xfrm>
              <a:off x="474209" y="5307113"/>
              <a:ext cx="372890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WIAT Orthograph Fluency- 74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2306C0E-AC06-F2CC-0C37-1AA81C40D045}"/>
                </a:ext>
              </a:extLst>
            </p:cNvPr>
            <p:cNvSpPr/>
            <p:nvPr/>
          </p:nvSpPr>
          <p:spPr>
            <a:xfrm>
              <a:off x="634076" y="5592949"/>
              <a:ext cx="345799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WIAT Decoding Fluency- 83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8685F7-DD4D-9767-953D-C26D649EDF60}"/>
                </a:ext>
              </a:extLst>
            </p:cNvPr>
            <p:cNvSpPr/>
            <p:nvPr/>
          </p:nvSpPr>
          <p:spPr>
            <a:xfrm>
              <a:off x="540072" y="6174251"/>
              <a:ext cx="328487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CTOPP PA Composite - 82</a:t>
              </a:r>
              <a:endParaRPr lang="en-US" sz="2000" b="1" cap="none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430AA38-7860-1B9F-15A1-465AD2324BCA}"/>
              </a:ext>
            </a:extLst>
          </p:cNvPr>
          <p:cNvSpPr txBox="1"/>
          <p:nvPr/>
        </p:nvSpPr>
        <p:spPr>
          <a:xfrm rot="16200000" flipH="1">
            <a:off x="-1015841" y="1616970"/>
            <a:ext cx="2673521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ORAL LANGUAGE COMPREHENSION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A4BAAE-E71F-FF16-609B-A8FB1CFA33B4}"/>
              </a:ext>
            </a:extLst>
          </p:cNvPr>
          <p:cNvSpPr txBox="1"/>
          <p:nvPr/>
        </p:nvSpPr>
        <p:spPr>
          <a:xfrm rot="16200000" flipH="1">
            <a:off x="-986157" y="4936188"/>
            <a:ext cx="267352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WORD READING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090684-8DF0-7DEA-4722-56534E283198}"/>
              </a:ext>
            </a:extLst>
          </p:cNvPr>
          <p:cNvSpPr/>
          <p:nvPr/>
        </p:nvSpPr>
        <p:spPr>
          <a:xfrm>
            <a:off x="5316372" y="1567245"/>
            <a:ext cx="2020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ORF Accuracy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B2F1A9-5E62-E805-E7C0-1717F65C953D}"/>
              </a:ext>
            </a:extLst>
          </p:cNvPr>
          <p:cNvSpPr/>
          <p:nvPr/>
        </p:nvSpPr>
        <p:spPr>
          <a:xfrm>
            <a:off x="4700016" y="1904091"/>
            <a:ext cx="33954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DIBELS 88% intensive/at risk</a:t>
            </a:r>
          </a:p>
          <a:p>
            <a:pPr algn="ctr"/>
            <a:r>
              <a:rPr lang="en-US" sz="16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(2/1/24)</a:t>
            </a:r>
            <a:endParaRPr lang="en-US" sz="1600" b="1" cap="none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1601B9-25FF-1EF6-092E-702A3A1F29A5}"/>
              </a:ext>
            </a:extLst>
          </p:cNvPr>
          <p:cNvSpPr/>
          <p:nvPr/>
        </p:nvSpPr>
        <p:spPr>
          <a:xfrm>
            <a:off x="4675165" y="2492066"/>
            <a:ext cx="33954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DIBELS 86% intensive/at risk</a:t>
            </a:r>
          </a:p>
          <a:p>
            <a:pPr algn="ctr"/>
            <a:r>
              <a:rPr lang="en-US" sz="16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(1/15/24)</a:t>
            </a:r>
            <a:endParaRPr lang="en-US" sz="1600" b="1" cap="none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4BF41A-1038-1063-0999-1B48DD817D24}"/>
              </a:ext>
            </a:extLst>
          </p:cNvPr>
          <p:cNvSpPr/>
          <p:nvPr/>
        </p:nvSpPr>
        <p:spPr>
          <a:xfrm>
            <a:off x="5624212" y="3077804"/>
            <a:ext cx="14045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ORF Rate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AA524F-33CC-0CE4-6279-DCED9D434B05}"/>
              </a:ext>
            </a:extLst>
          </p:cNvPr>
          <p:cNvSpPr/>
          <p:nvPr/>
        </p:nvSpPr>
        <p:spPr>
          <a:xfrm>
            <a:off x="4446989" y="3438744"/>
            <a:ext cx="38683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DIBELS 66wcpm intensive/at risk</a:t>
            </a:r>
          </a:p>
          <a:p>
            <a:pPr algn="ctr"/>
            <a:r>
              <a:rPr lang="en-US" sz="16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(2/1/24)</a:t>
            </a:r>
            <a:endParaRPr lang="en-US" sz="1600" b="1" cap="none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E9A64B-B9CB-0AEC-5E68-BC24668D1041}"/>
              </a:ext>
            </a:extLst>
          </p:cNvPr>
          <p:cNvSpPr/>
          <p:nvPr/>
        </p:nvSpPr>
        <p:spPr>
          <a:xfrm>
            <a:off x="4429135" y="3995228"/>
            <a:ext cx="3889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DIBELS 72wcpm intensive/at risk</a:t>
            </a:r>
          </a:p>
          <a:p>
            <a:pPr algn="ctr"/>
            <a:r>
              <a:rPr lang="en-US" sz="16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(1/15/24)</a:t>
            </a:r>
            <a:endParaRPr lang="en-US" sz="1600" b="1" cap="none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A81A8A-DDF9-510C-88C8-2443E137028B}"/>
              </a:ext>
            </a:extLst>
          </p:cNvPr>
          <p:cNvSpPr/>
          <p:nvPr/>
        </p:nvSpPr>
        <p:spPr>
          <a:xfrm>
            <a:off x="4752983" y="4567369"/>
            <a:ext cx="31470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Silent Reading Fluency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389465-227D-0A24-4B9B-65E5169B7A85}"/>
              </a:ext>
            </a:extLst>
          </p:cNvPr>
          <p:cNvSpPr/>
          <p:nvPr/>
        </p:nvSpPr>
        <p:spPr>
          <a:xfrm>
            <a:off x="8576869" y="464875"/>
            <a:ext cx="33570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Comprehension</a:t>
            </a:r>
          </a:p>
          <a:p>
            <a:pPr algn="ctr"/>
            <a:r>
              <a:rPr lang="en-US" sz="1600" i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(cloze, maze, Q/A, timed)</a:t>
            </a:r>
            <a:endParaRPr lang="en-US" sz="1600" i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B04669-CC21-5B7C-471D-C42EC83CDE5E}"/>
              </a:ext>
            </a:extLst>
          </p:cNvPr>
          <p:cNvSpPr/>
          <p:nvPr/>
        </p:nvSpPr>
        <p:spPr>
          <a:xfrm>
            <a:off x="8503933" y="1155305"/>
            <a:ext cx="3541354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DIBELS Maze intensive/at risk</a:t>
            </a:r>
          </a:p>
          <a:p>
            <a:pPr algn="ctr"/>
            <a:r>
              <a:rPr lang="en-US" sz="16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(Timed CBM 2/1/24)</a:t>
            </a:r>
            <a:endParaRPr lang="en-US" sz="1600" b="1" cap="none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84A1B3-8732-5E82-AB5F-BD61344351CF}"/>
              </a:ext>
            </a:extLst>
          </p:cNvPr>
          <p:cNvSpPr/>
          <p:nvPr/>
        </p:nvSpPr>
        <p:spPr>
          <a:xfrm>
            <a:off x="8665025" y="1904090"/>
            <a:ext cx="3196709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WIAT Reading Comp – 88</a:t>
            </a:r>
          </a:p>
          <a:p>
            <a:pPr algn="ctr"/>
            <a:r>
              <a:rPr lang="en-US" sz="20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(untimed)</a:t>
            </a:r>
            <a:endParaRPr lang="en-US" sz="1600" b="1" cap="none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DD35A2-0824-F817-92E8-2CA0088CED55}"/>
              </a:ext>
            </a:extLst>
          </p:cNvPr>
          <p:cNvSpPr/>
          <p:nvPr/>
        </p:nvSpPr>
        <p:spPr>
          <a:xfrm>
            <a:off x="9254439" y="3684965"/>
            <a:ext cx="18998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4420669-0225-9123-AED6-1B2427BA20B5}"/>
              </a:ext>
            </a:extLst>
          </p:cNvPr>
          <p:cNvSpPr/>
          <p:nvPr/>
        </p:nvSpPr>
        <p:spPr>
          <a:xfrm>
            <a:off x="8454456" y="4119987"/>
            <a:ext cx="3658373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Comprehension issues seem to</a:t>
            </a:r>
          </a:p>
          <a:p>
            <a:pPr algn="ctr"/>
            <a:r>
              <a:rPr lang="en-US" sz="2000" b="1" cap="none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be due to inaccurate decod</a:t>
            </a:r>
            <a:r>
              <a:rPr lang="en-US" sz="20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ing</a:t>
            </a:r>
            <a:endParaRPr lang="en-US" sz="1600" b="1" cap="none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F59AB5-4E45-235D-4550-CA8103568D33}"/>
              </a:ext>
            </a:extLst>
          </p:cNvPr>
          <p:cNvSpPr/>
          <p:nvPr/>
        </p:nvSpPr>
        <p:spPr>
          <a:xfrm>
            <a:off x="8454456" y="4967479"/>
            <a:ext cx="3712875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On WIAT, repeatedly searched </a:t>
            </a:r>
          </a:p>
          <a:p>
            <a:pPr algn="ctr"/>
            <a:r>
              <a:rPr lang="en-US" sz="20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text for answers, took long</a:t>
            </a:r>
          </a:p>
          <a:p>
            <a:pPr algn="ctr"/>
            <a:r>
              <a:rPr lang="en-US" sz="20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t</a:t>
            </a:r>
            <a:r>
              <a:rPr lang="en-US" sz="2000" b="1" cap="none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ime to respond</a:t>
            </a:r>
            <a:endParaRPr lang="en-US" sz="1600" b="1" cap="none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40" name="Picture 39" descr="A stack of books with a ladder&#10;&#10;Description automatically generated">
            <a:extLst>
              <a:ext uri="{FF2B5EF4-FFF2-40B4-BE49-F238E27FC236}">
                <a16:creationId xmlns:a16="http://schemas.microsoft.com/office/drawing/2014/main" id="{F7C17F42-9818-6D90-7385-2C7E61369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50" y="5475310"/>
            <a:ext cx="1062476" cy="139799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265F60B-F0E1-CDBC-490D-891D8D46E90F}"/>
              </a:ext>
            </a:extLst>
          </p:cNvPr>
          <p:cNvSpPr txBox="1"/>
          <p:nvPr/>
        </p:nvSpPr>
        <p:spPr>
          <a:xfrm>
            <a:off x="5414773" y="403700"/>
            <a:ext cx="191626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May be a case of dyslexia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B0AA622-515B-D303-17EB-9FC0D97A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2530" y="6079790"/>
            <a:ext cx="870196" cy="377825"/>
          </a:xfrm>
        </p:spPr>
        <p:txBody>
          <a:bodyPr/>
          <a:lstStyle/>
          <a:p>
            <a:pPr>
              <a:defRPr/>
            </a:pPr>
            <a:fld id="{818E3BF9-0C5F-B048-90B2-6786BF30170E}" type="slidenum">
              <a:rPr lang="en-US" sz="3200" smtClean="0"/>
              <a:pPr>
                <a:defRPr/>
              </a:pPr>
              <a:t>33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64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7BC3DB-48F0-6341-0A03-EA683870D362}"/>
              </a:ext>
            </a:extLst>
          </p:cNvPr>
          <p:cNvSpPr/>
          <p:nvPr/>
        </p:nvSpPr>
        <p:spPr>
          <a:xfrm>
            <a:off x="4522170" y="1564574"/>
            <a:ext cx="3701473" cy="4128936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132461-99FF-FA7D-07CF-A51AFC859A0E}"/>
              </a:ext>
            </a:extLst>
          </p:cNvPr>
          <p:cNvSpPr/>
          <p:nvPr/>
        </p:nvSpPr>
        <p:spPr>
          <a:xfrm>
            <a:off x="8487930" y="237506"/>
            <a:ext cx="3534889" cy="6280067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D43671-204E-A23F-922D-224F77C56B04}"/>
              </a:ext>
            </a:extLst>
          </p:cNvPr>
          <p:cNvGrpSpPr/>
          <p:nvPr/>
        </p:nvGrpSpPr>
        <p:grpSpPr>
          <a:xfrm>
            <a:off x="558132" y="249104"/>
            <a:ext cx="3770250" cy="3105064"/>
            <a:chOff x="407721" y="237506"/>
            <a:chExt cx="3582388" cy="31050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862A8F5-34F9-976B-33B8-79395C425B57}"/>
                </a:ext>
              </a:extLst>
            </p:cNvPr>
            <p:cNvSpPr/>
            <p:nvPr/>
          </p:nvSpPr>
          <p:spPr>
            <a:xfrm>
              <a:off x="407721" y="237506"/>
              <a:ext cx="3582388" cy="3105064"/>
            </a:xfrm>
            <a:prstGeom prst="round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505E8B-A84B-BC65-99A5-43A02A8D212D}"/>
                </a:ext>
              </a:extLst>
            </p:cNvPr>
            <p:cNvSpPr/>
            <p:nvPr/>
          </p:nvSpPr>
          <p:spPr>
            <a:xfrm>
              <a:off x="962663" y="312248"/>
              <a:ext cx="222708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Oral Vocabulary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4E6DD2-41D6-FFF0-ED27-E8B876EC5ADD}"/>
                </a:ext>
              </a:extLst>
            </p:cNvPr>
            <p:cNvSpPr/>
            <p:nvPr/>
          </p:nvSpPr>
          <p:spPr>
            <a:xfrm>
              <a:off x="962663" y="1343102"/>
              <a:ext cx="206338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Oral Language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0A8C0B-CEFB-BEFF-A323-FE14123577E9}"/>
                </a:ext>
              </a:extLst>
            </p:cNvPr>
            <p:cNvSpPr/>
            <p:nvPr/>
          </p:nvSpPr>
          <p:spPr>
            <a:xfrm>
              <a:off x="701812" y="2193024"/>
              <a:ext cx="285526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Other Oral Language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B46B7A-B906-CCEE-A942-8EF19E96856F}"/>
                </a:ext>
              </a:extLst>
            </p:cNvPr>
            <p:cNvSpPr/>
            <p:nvPr/>
          </p:nvSpPr>
          <p:spPr>
            <a:xfrm>
              <a:off x="923739" y="692362"/>
              <a:ext cx="241141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PPVT Receptive - 80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A44A66-823B-A9B8-F7B8-BAE33FF8C59A}"/>
                </a:ext>
              </a:extLst>
            </p:cNvPr>
            <p:cNvSpPr/>
            <p:nvPr/>
          </p:nvSpPr>
          <p:spPr>
            <a:xfrm>
              <a:off x="1041782" y="1040314"/>
              <a:ext cx="217533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WJ Picture </a:t>
              </a:r>
              <a:r>
                <a:rPr lang="en-US" sz="2000" b="1" cap="none" spc="50" dirty="0" err="1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Voc</a:t>
              </a:r>
              <a:r>
                <a:rPr lang="en-US" sz="2000" b="1" cap="none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 77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12A8BE-B911-93AE-9B45-92589AD0785B}"/>
                </a:ext>
              </a:extLst>
            </p:cNvPr>
            <p:cNvSpPr/>
            <p:nvPr/>
          </p:nvSpPr>
          <p:spPr>
            <a:xfrm>
              <a:off x="435578" y="1692438"/>
              <a:ext cx="3387745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WJ Oral </a:t>
              </a:r>
              <a:r>
                <a:rPr lang="en-US" sz="2000" b="1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Comprehension</a:t>
              </a:r>
              <a:r>
                <a:rPr lang="en-US" sz="2000" b="1" cap="none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 – 85</a:t>
              </a:r>
            </a:p>
            <a:p>
              <a:pPr algn="ctr"/>
              <a:r>
                <a:rPr lang="en-US" sz="1400" b="1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(CLOZE)</a:t>
              </a:r>
              <a:endParaRPr lang="en-US" sz="14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EFC14E-8FAF-5AEB-D98A-0FF5BC6648D7}"/>
              </a:ext>
            </a:extLst>
          </p:cNvPr>
          <p:cNvGrpSpPr/>
          <p:nvPr/>
        </p:nvGrpSpPr>
        <p:grpSpPr>
          <a:xfrm>
            <a:off x="536230" y="3606751"/>
            <a:ext cx="3907636" cy="3028208"/>
            <a:chOff x="474209" y="3620464"/>
            <a:chExt cx="3712928" cy="302820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AB1EA29-827B-0BFB-CEEA-F67B087FD014}"/>
                </a:ext>
              </a:extLst>
            </p:cNvPr>
            <p:cNvSpPr/>
            <p:nvPr/>
          </p:nvSpPr>
          <p:spPr>
            <a:xfrm>
              <a:off x="533161" y="3620464"/>
              <a:ext cx="3582388" cy="3028208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D1CC90-F8DC-FF0C-88F4-6F2E65471936}"/>
                </a:ext>
              </a:extLst>
            </p:cNvPr>
            <p:cNvSpPr/>
            <p:nvPr/>
          </p:nvSpPr>
          <p:spPr>
            <a:xfrm>
              <a:off x="727360" y="3651602"/>
              <a:ext cx="280416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Real Word-Accuracy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77E854-7B7B-4200-D8F7-EC0B99FF4C83}"/>
                </a:ext>
              </a:extLst>
            </p:cNvPr>
            <p:cNvSpPr/>
            <p:nvPr/>
          </p:nvSpPr>
          <p:spPr>
            <a:xfrm>
              <a:off x="474209" y="4320536"/>
              <a:ext cx="351589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Nonsense Word-Accuracy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4EE891-5564-B212-0905-E2433145FDDB}"/>
                </a:ext>
              </a:extLst>
            </p:cNvPr>
            <p:cNvSpPr/>
            <p:nvPr/>
          </p:nvSpPr>
          <p:spPr>
            <a:xfrm>
              <a:off x="492621" y="5006482"/>
              <a:ext cx="337977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Word Read- Automaticity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EC5386-54DE-4079-24DE-95FDD3353076}"/>
                </a:ext>
              </a:extLst>
            </p:cNvPr>
            <p:cNvSpPr/>
            <p:nvPr/>
          </p:nvSpPr>
          <p:spPr>
            <a:xfrm>
              <a:off x="513836" y="5849541"/>
              <a:ext cx="312168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Phonologic Awareness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A3150C-F571-ECD0-3663-0F3F307F5931}"/>
                </a:ext>
              </a:extLst>
            </p:cNvPr>
            <p:cNvSpPr/>
            <p:nvPr/>
          </p:nvSpPr>
          <p:spPr>
            <a:xfrm>
              <a:off x="977277" y="4030382"/>
              <a:ext cx="236115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WJ IV Word ID - 95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01B4FC-7EB7-38A4-E82C-01DC16D6142E}"/>
                </a:ext>
              </a:extLst>
            </p:cNvPr>
            <p:cNvSpPr/>
            <p:nvPr/>
          </p:nvSpPr>
          <p:spPr>
            <a:xfrm>
              <a:off x="765076" y="4641531"/>
              <a:ext cx="278763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WJ IV Word Attack- 92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CF950F-79D1-6CBE-D985-A10576C30D6D}"/>
                </a:ext>
              </a:extLst>
            </p:cNvPr>
            <p:cNvSpPr/>
            <p:nvPr/>
          </p:nvSpPr>
          <p:spPr>
            <a:xfrm>
              <a:off x="490196" y="5307113"/>
              <a:ext cx="369694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TOWRE Sight </a:t>
              </a:r>
              <a:r>
                <a:rPr lang="en-US" sz="2000" b="1" cap="none" spc="50" dirty="0" err="1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Wrd</a:t>
              </a:r>
              <a:r>
                <a:rPr lang="en-US" sz="2000" b="1" cap="none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 Efficiency-95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2306C0E-AC06-F2CC-0C37-1AA81C40D045}"/>
                </a:ext>
              </a:extLst>
            </p:cNvPr>
            <p:cNvSpPr/>
            <p:nvPr/>
          </p:nvSpPr>
          <p:spPr>
            <a:xfrm>
              <a:off x="643919" y="5559696"/>
              <a:ext cx="339079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TOWRE Phonetic Decod</a:t>
              </a:r>
              <a:r>
                <a:rPr lang="en-US" sz="2000" b="1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e </a:t>
              </a:r>
              <a:r>
                <a:rPr lang="en-US" sz="2000" b="1" cap="none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-97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8685F7-DD4D-9767-953D-C26D649EDF60}"/>
                </a:ext>
              </a:extLst>
            </p:cNvPr>
            <p:cNvSpPr/>
            <p:nvPr/>
          </p:nvSpPr>
          <p:spPr>
            <a:xfrm>
              <a:off x="580025" y="6174251"/>
              <a:ext cx="320496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empus Sans ITC" panose="04020404030D07020202" pitchFamily="82" charset="0"/>
                  <a:cs typeface="Arial" panose="020B0604020202020204" pitchFamily="34" charset="0"/>
                </a:rPr>
                <a:t>CTOPP PA Composite - 101</a:t>
              </a:r>
              <a:endParaRPr lang="en-US" sz="2000" b="1" cap="none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430AA38-7860-1B9F-15A1-465AD2324BCA}"/>
              </a:ext>
            </a:extLst>
          </p:cNvPr>
          <p:cNvSpPr txBox="1"/>
          <p:nvPr/>
        </p:nvSpPr>
        <p:spPr>
          <a:xfrm rot="16200000" flipH="1">
            <a:off x="-1015841" y="1616970"/>
            <a:ext cx="2673521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ORAL LANGUAGE COMPREHENSION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A4BAAE-E71F-FF16-609B-A8FB1CFA33B4}"/>
              </a:ext>
            </a:extLst>
          </p:cNvPr>
          <p:cNvSpPr txBox="1"/>
          <p:nvPr/>
        </p:nvSpPr>
        <p:spPr>
          <a:xfrm rot="16200000" flipH="1">
            <a:off x="-986157" y="4936188"/>
            <a:ext cx="267352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WORD READING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090684-8DF0-7DEA-4722-56534E283198}"/>
              </a:ext>
            </a:extLst>
          </p:cNvPr>
          <p:cNvSpPr/>
          <p:nvPr/>
        </p:nvSpPr>
        <p:spPr>
          <a:xfrm>
            <a:off x="5316372" y="1567245"/>
            <a:ext cx="2020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ORF Accuracy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B2F1A9-5E62-E805-E7C0-1717F65C953D}"/>
              </a:ext>
            </a:extLst>
          </p:cNvPr>
          <p:cNvSpPr/>
          <p:nvPr/>
        </p:nvSpPr>
        <p:spPr>
          <a:xfrm>
            <a:off x="4873946" y="1904091"/>
            <a:ext cx="30476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GORT Accuracy – SS of 8</a:t>
            </a:r>
            <a:endParaRPr lang="en-US" sz="1600" b="1" cap="none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4BF41A-1038-1063-0999-1B48DD817D24}"/>
              </a:ext>
            </a:extLst>
          </p:cNvPr>
          <p:cNvSpPr/>
          <p:nvPr/>
        </p:nvSpPr>
        <p:spPr>
          <a:xfrm>
            <a:off x="5624212" y="3077804"/>
            <a:ext cx="14045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ORF Rate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AA524F-33CC-0CE4-6279-DCED9D434B05}"/>
              </a:ext>
            </a:extLst>
          </p:cNvPr>
          <p:cNvSpPr/>
          <p:nvPr/>
        </p:nvSpPr>
        <p:spPr>
          <a:xfrm>
            <a:off x="5416808" y="3438744"/>
            <a:ext cx="19287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GORT – SS of 9</a:t>
            </a:r>
            <a:endParaRPr lang="en-US" sz="1600" b="1" cap="none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E9A64B-B9CB-0AEC-5E68-BC24668D1041}"/>
              </a:ext>
            </a:extLst>
          </p:cNvPr>
          <p:cNvSpPr/>
          <p:nvPr/>
        </p:nvSpPr>
        <p:spPr>
          <a:xfrm>
            <a:off x="4624795" y="4906886"/>
            <a:ext cx="35317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WJ Sentence Rd Fluency - 84</a:t>
            </a:r>
            <a:endParaRPr lang="en-US" sz="1600" b="1" cap="none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A81A8A-DDF9-510C-88C8-2443E137028B}"/>
              </a:ext>
            </a:extLst>
          </p:cNvPr>
          <p:cNvSpPr/>
          <p:nvPr/>
        </p:nvSpPr>
        <p:spPr>
          <a:xfrm>
            <a:off x="4752983" y="4567369"/>
            <a:ext cx="31470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Silent Reading Fluency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389465-227D-0A24-4B9B-65E5169B7A85}"/>
              </a:ext>
            </a:extLst>
          </p:cNvPr>
          <p:cNvSpPr/>
          <p:nvPr/>
        </p:nvSpPr>
        <p:spPr>
          <a:xfrm>
            <a:off x="8576869" y="464875"/>
            <a:ext cx="33570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Comprehension</a:t>
            </a:r>
          </a:p>
          <a:p>
            <a:pPr algn="ctr"/>
            <a:r>
              <a:rPr lang="en-US" sz="1600" i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(cloze, maze, Q/A, timed)</a:t>
            </a:r>
            <a:endParaRPr lang="en-US" sz="1600" i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B04669-CC21-5B7C-471D-C42EC83CDE5E}"/>
              </a:ext>
            </a:extLst>
          </p:cNvPr>
          <p:cNvSpPr/>
          <p:nvPr/>
        </p:nvSpPr>
        <p:spPr>
          <a:xfrm>
            <a:off x="8485503" y="1155305"/>
            <a:ext cx="3578224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GORT Comprehension SS of 5</a:t>
            </a:r>
          </a:p>
          <a:p>
            <a:pPr algn="ctr"/>
            <a:r>
              <a:rPr lang="en-US" sz="20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(Timed &amp; Q/A)</a:t>
            </a:r>
            <a:endParaRPr lang="en-US" sz="1600" b="1" cap="none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84A1B3-8732-5E82-AB5F-BD61344351CF}"/>
              </a:ext>
            </a:extLst>
          </p:cNvPr>
          <p:cNvSpPr/>
          <p:nvPr/>
        </p:nvSpPr>
        <p:spPr>
          <a:xfrm>
            <a:off x="8881445" y="2011812"/>
            <a:ext cx="278634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WJ Passage Comp – 75</a:t>
            </a:r>
          </a:p>
          <a:p>
            <a:pPr algn="ctr"/>
            <a:r>
              <a:rPr lang="en-US" sz="20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(Untimed/Cloze)</a:t>
            </a:r>
            <a:endParaRPr lang="en-US" sz="1600" b="1" cap="none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DD35A2-0824-F817-92E8-2CA0088CED55}"/>
              </a:ext>
            </a:extLst>
          </p:cNvPr>
          <p:cNvSpPr/>
          <p:nvPr/>
        </p:nvSpPr>
        <p:spPr>
          <a:xfrm>
            <a:off x="9254439" y="3684965"/>
            <a:ext cx="18998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F59AB5-4E45-235D-4550-CA8103568D33}"/>
              </a:ext>
            </a:extLst>
          </p:cNvPr>
          <p:cNvSpPr/>
          <p:nvPr/>
        </p:nvSpPr>
        <p:spPr>
          <a:xfrm>
            <a:off x="8724565" y="4399054"/>
            <a:ext cx="317266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GORT Comp – seemed to </a:t>
            </a:r>
          </a:p>
          <a:p>
            <a:pPr algn="ctr"/>
            <a:r>
              <a:rPr lang="en-US" sz="20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read fluently and could </a:t>
            </a:r>
          </a:p>
          <a:p>
            <a:pPr algn="ctr"/>
            <a:r>
              <a:rPr lang="en-US" sz="20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read all words</a:t>
            </a:r>
            <a:endParaRPr lang="en-US" sz="1600" b="1" cap="none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40" name="Picture 39" descr="A stack of books with a ladder&#10;&#10;Description automatically generated">
            <a:extLst>
              <a:ext uri="{FF2B5EF4-FFF2-40B4-BE49-F238E27FC236}">
                <a16:creationId xmlns:a16="http://schemas.microsoft.com/office/drawing/2014/main" id="{F7C17F42-9818-6D90-7385-2C7E61369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50" y="5475310"/>
            <a:ext cx="1062476" cy="139799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265F60B-F0E1-CDBC-490D-891D8D46E90F}"/>
              </a:ext>
            </a:extLst>
          </p:cNvPr>
          <p:cNvSpPr txBox="1"/>
          <p:nvPr/>
        </p:nvSpPr>
        <p:spPr>
          <a:xfrm>
            <a:off x="5414773" y="403700"/>
            <a:ext cx="191626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Language difficulty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C12C60-A681-A592-2C8C-703594008EBE}"/>
              </a:ext>
            </a:extLst>
          </p:cNvPr>
          <p:cNvSpPr/>
          <p:nvPr/>
        </p:nvSpPr>
        <p:spPr>
          <a:xfrm>
            <a:off x="769693" y="2588268"/>
            <a:ext cx="3366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TOLD Spoken Language– 75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819C769-6951-216A-4F7B-5538B98E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221" y="6060001"/>
            <a:ext cx="870196" cy="377825"/>
          </a:xfrm>
        </p:spPr>
        <p:txBody>
          <a:bodyPr/>
          <a:lstStyle/>
          <a:p>
            <a:pPr>
              <a:defRPr/>
            </a:pPr>
            <a:fld id="{818E3BF9-0C5F-B048-90B2-6786BF30170E}" type="slidenum">
              <a:rPr lang="en-US" sz="3200" smtClean="0"/>
              <a:pPr>
                <a:defRPr/>
              </a:pPr>
              <a:t>34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98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D21DD-8FF9-4E07-9CF0-D1A3314FE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82" y="212858"/>
            <a:ext cx="5797818" cy="6292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59B0F9-D48E-43D1-976A-7BE7FE592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5" y="212859"/>
            <a:ext cx="5686425" cy="62927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3A3F-C88F-A57A-84C1-9A18C372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3967" y="5929190"/>
            <a:ext cx="788802" cy="377825"/>
          </a:xfrm>
        </p:spPr>
        <p:txBody>
          <a:bodyPr/>
          <a:lstStyle/>
          <a:p>
            <a:fld id="{D57F1E4F-1CFF-5643-939E-217C01CDF565}" type="slidenum">
              <a:rPr lang="en-US" sz="3600" smtClean="0"/>
              <a:pPr/>
              <a:t>35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730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A8DAD8-622C-4E88-B869-7C1B195F4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726" y="364273"/>
            <a:ext cx="10274293" cy="6296722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E76AE38-FAA9-C7CD-1281-917D06E756FB}"/>
              </a:ext>
            </a:extLst>
          </p:cNvPr>
          <p:cNvSpPr txBox="1">
            <a:spLocks/>
          </p:cNvSpPr>
          <p:nvPr/>
        </p:nvSpPr>
        <p:spPr>
          <a:xfrm>
            <a:off x="11434019" y="6009836"/>
            <a:ext cx="870196" cy="377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18E3BF9-0C5F-B048-90B2-6786BF30170E}" type="slidenum">
              <a:rPr lang="en-US" sz="3200" smtClean="0"/>
              <a:pPr>
                <a:defRPr/>
              </a:pPr>
              <a:t>4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789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790268" y="516467"/>
            <a:ext cx="4591608" cy="25834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</a:rPr>
              <a:t>Language Comprehension</a:t>
            </a:r>
          </a:p>
          <a:p>
            <a:pPr algn="ctr">
              <a:defRPr/>
            </a:pPr>
            <a:r>
              <a:rPr lang="en-US" sz="2800" i="1" dirty="0">
                <a:solidFill>
                  <a:srgbClr val="000000"/>
                </a:solidFill>
              </a:rPr>
              <a:t>Ability to understand spoken language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505" name="Title 4"/>
          <p:cNvSpPr>
            <a:spLocks noGrp="1"/>
          </p:cNvSpPr>
          <p:nvPr>
            <p:ph type="title"/>
          </p:nvPr>
        </p:nvSpPr>
        <p:spPr>
          <a:xfrm>
            <a:off x="609600" y="123298"/>
            <a:ext cx="10972800" cy="5793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Calibri" charset="0"/>
              </a:rPr>
              <a:t>Simple View of Reading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3266" y="584200"/>
            <a:ext cx="5057121" cy="259784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9200" b="1" dirty="0">
                <a:solidFill>
                  <a:srgbClr val="292934"/>
                </a:solidFill>
              </a:rPr>
              <a:t>Decoding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7200" dirty="0">
                <a:solidFill>
                  <a:srgbClr val="000000"/>
                </a:solidFill>
              </a:rPr>
              <a:t>(Word-Level Reading)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1200" b="1" i="1" dirty="0">
                <a:solidFill>
                  <a:srgbClr val="000000"/>
                </a:solidFill>
              </a:rPr>
              <a:t>Ability to transform print into spoken language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600" b="1" dirty="0">
                <a:solidFill>
                  <a:srgbClr val="292934"/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434556" y="1580148"/>
            <a:ext cx="863600" cy="774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02472" y="1584326"/>
            <a:ext cx="863600" cy="774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9601" y="3435634"/>
            <a:ext cx="10772274" cy="3405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Decoding</a:t>
            </a:r>
            <a:r>
              <a:rPr lang="en-US" sz="4800" dirty="0">
                <a:solidFill>
                  <a:srgbClr val="000000"/>
                </a:solidFill>
              </a:rPr>
              <a:t> X </a:t>
            </a:r>
            <a:r>
              <a:rPr lang="en-US" sz="4800" dirty="0">
                <a:solidFill>
                  <a:srgbClr val="C00000"/>
                </a:solidFill>
              </a:rPr>
              <a:t>Language Comprehension </a:t>
            </a:r>
            <a:r>
              <a:rPr lang="en-US" sz="4800" dirty="0">
                <a:solidFill>
                  <a:srgbClr val="000000"/>
                </a:solidFill>
              </a:rPr>
              <a:t>=</a:t>
            </a:r>
          </a:p>
          <a:p>
            <a:pPr algn="ctr">
              <a:spcBef>
                <a:spcPts val="1200"/>
              </a:spcBef>
            </a:pPr>
            <a:r>
              <a:rPr 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Comprehension</a:t>
            </a:r>
          </a:p>
          <a:p>
            <a:pPr algn="ctr"/>
            <a:endParaRPr lang="en-US" sz="3600" dirty="0">
              <a:solidFill>
                <a:srgbClr val="000000"/>
              </a:solidFill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D</a:t>
            </a:r>
            <a:r>
              <a:rPr lang="en-US" sz="3600" dirty="0"/>
              <a:t> X </a:t>
            </a:r>
            <a:r>
              <a:rPr lang="en-US" sz="3600" dirty="0">
                <a:solidFill>
                  <a:srgbClr val="C00000"/>
                </a:solidFill>
              </a:rPr>
              <a:t>LC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  = Reading Comprehension</a:t>
            </a:r>
          </a:p>
          <a:p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583DD-BC75-249D-D7B6-F7A3136E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708" y="5893289"/>
            <a:ext cx="803029" cy="365125"/>
          </a:xfrm>
        </p:spPr>
        <p:txBody>
          <a:bodyPr/>
          <a:lstStyle/>
          <a:p>
            <a:pPr>
              <a:defRPr/>
            </a:pPr>
            <a:fld id="{58D3FB63-E104-6F48-85E7-8BDD8D170736}" type="slidenum">
              <a:rPr lang="en-US" sz="4000" smtClean="0">
                <a:solidFill>
                  <a:srgbClr val="FF0000"/>
                </a:solidFill>
              </a:rPr>
              <a:pPr>
                <a:defRPr/>
              </a:pPr>
              <a:t>5</a:t>
            </a:fld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1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Google Shape;100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87" y="-75516"/>
            <a:ext cx="12011025" cy="661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57"/>
          <p:cNvSpPr txBox="1"/>
          <p:nvPr/>
        </p:nvSpPr>
        <p:spPr>
          <a:xfrm>
            <a:off x="90487" y="6534834"/>
            <a:ext cx="92535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https://www.opportunityculture.org/2019/11/20/the-science-of-reading-introduction/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45AC5-7FC4-E8EF-D557-4882EEA4CBD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471214" y="5641975"/>
            <a:ext cx="841555" cy="3778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4000" smtClean="0"/>
              <a:t>6</a:t>
            </a:fld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rope&#10;&#10;Description automatically generated">
            <a:extLst>
              <a:ext uri="{FF2B5EF4-FFF2-40B4-BE49-F238E27FC236}">
                <a16:creationId xmlns:a16="http://schemas.microsoft.com/office/drawing/2014/main" id="{76B82047-A4A0-9E18-D0BD-06F53BB5E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6" y="153563"/>
            <a:ext cx="10156123" cy="65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1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128337"/>
            <a:ext cx="11839074" cy="6729663"/>
          </a:xfrm>
        </p:spPr>
      </p:pic>
      <p:sp>
        <p:nvSpPr>
          <p:cNvPr id="2" name="TextBox 1"/>
          <p:cNvSpPr txBox="1"/>
          <p:nvPr/>
        </p:nvSpPr>
        <p:spPr>
          <a:xfrm>
            <a:off x="1244600" y="1151467"/>
            <a:ext cx="1981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DYSLEXIA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7932" y="711199"/>
            <a:ext cx="19812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Typical Reader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4600" y="5206999"/>
            <a:ext cx="19812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Mixed </a:t>
            </a:r>
          </a:p>
          <a:p>
            <a:pPr algn="ctr"/>
            <a:r>
              <a:rPr lang="en-US" sz="2800" dirty="0"/>
              <a:t>Reading </a:t>
            </a:r>
          </a:p>
          <a:p>
            <a:pPr algn="ctr"/>
            <a:r>
              <a:rPr lang="en-US" sz="2800" dirty="0"/>
              <a:t>Disorder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7932" y="5422442"/>
            <a:ext cx="19812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Language</a:t>
            </a:r>
          </a:p>
          <a:p>
            <a:pPr algn="ctr"/>
            <a:r>
              <a:rPr lang="en-US" sz="2800" dirty="0"/>
              <a:t>Deficit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99DB3-C023-4020-478D-2AD4C6AB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132" y="6298467"/>
            <a:ext cx="551167" cy="377825"/>
          </a:xfrm>
        </p:spPr>
        <p:txBody>
          <a:bodyPr/>
          <a:lstStyle/>
          <a:p>
            <a:pPr>
              <a:defRPr/>
            </a:pPr>
            <a:fld id="{818E3BF9-0C5F-B048-90B2-6786BF30170E}" type="slidenum">
              <a:rPr lang="en-US" sz="2800" smtClean="0"/>
              <a:pPr>
                <a:defRPr/>
              </a:pPr>
              <a:t>8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212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900" y="210750"/>
            <a:ext cx="11760200" cy="64177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1FBA0-3B65-4E3F-A5F6-3FBE57F87A35}"/>
              </a:ext>
            </a:extLst>
          </p:cNvPr>
          <p:cNvSpPr txBox="1"/>
          <p:nvPr/>
        </p:nvSpPr>
        <p:spPr>
          <a:xfrm>
            <a:off x="585720" y="6536149"/>
            <a:ext cx="7854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https://sites.google.com/dawsonesc.com/risearkansas/the-big-5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3FD06-6850-D969-723C-CCF2443F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2" y="6342990"/>
            <a:ext cx="870196" cy="377825"/>
          </a:xfrm>
        </p:spPr>
        <p:txBody>
          <a:bodyPr/>
          <a:lstStyle/>
          <a:p>
            <a:pPr>
              <a:defRPr/>
            </a:pPr>
            <a:fld id="{818E3BF9-0C5F-B048-90B2-6786BF30170E}" type="slidenum">
              <a:rPr lang="en-US" sz="3200" smtClean="0"/>
              <a:pPr>
                <a:defRPr/>
              </a:pPr>
              <a:t>9</a:t>
            </a:fld>
            <a:endParaRPr lang="en-US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elesti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10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1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Celesti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15.xml><?xml version="1.0" encoding="utf-8"?>
<a:theme xmlns:a="http://schemas.openxmlformats.org/drawingml/2006/main" name="Ion Boardroom">
  <a:themeElements>
    <a:clrScheme name="Custom 2">
      <a:dk1>
        <a:sysClr val="windowText" lastClr="000000"/>
      </a:dk1>
      <a:lt1>
        <a:sysClr val="window" lastClr="FFFFFF"/>
      </a:lt1>
      <a:dk2>
        <a:srgbClr val="FFFFFF"/>
      </a:dk2>
      <a:lt2>
        <a:srgbClr val="EBEBEB"/>
      </a:lt2>
      <a:accent1>
        <a:srgbClr val="F5A408"/>
      </a:accent1>
      <a:accent2>
        <a:srgbClr val="FFFFFF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16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3.xml><?xml version="1.0" encoding="utf-8"?>
<a:theme xmlns:a="http://schemas.openxmlformats.org/drawingml/2006/main" name="ppt15FA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elesti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7.xml><?xml version="1.0" encoding="utf-8"?>
<a:theme xmlns:a="http://schemas.openxmlformats.org/drawingml/2006/main" name="1_Celesti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2223</Words>
  <Application>Microsoft Office PowerPoint</Application>
  <PresentationFormat>Widescreen</PresentationFormat>
  <Paragraphs>534</Paragraphs>
  <Slides>35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70" baseType="lpstr">
      <vt:lpstr>Agency FB</vt:lpstr>
      <vt:lpstr>Amasis MT Pro Black</vt:lpstr>
      <vt:lpstr>Arial</vt:lpstr>
      <vt:lpstr>Big Caslon</vt:lpstr>
      <vt:lpstr>Calibri</vt:lpstr>
      <vt:lpstr>Calibri Light</vt:lpstr>
      <vt:lpstr>Century Gothic</vt:lpstr>
      <vt:lpstr>Congenial Light</vt:lpstr>
      <vt:lpstr>Cooper Black</vt:lpstr>
      <vt:lpstr>Euphemia</vt:lpstr>
      <vt:lpstr>Gill Sans MT</vt:lpstr>
      <vt:lpstr>Lucida Sans Unicode</vt:lpstr>
      <vt:lpstr>Tempus Sans ITC</vt:lpstr>
      <vt:lpstr>Times New Roman</vt:lpstr>
      <vt:lpstr>Verdana</vt:lpstr>
      <vt:lpstr>Verdana Pro Semibold</vt:lpstr>
      <vt:lpstr>Wingdings 2</vt:lpstr>
      <vt:lpstr>Wingdings 3</vt:lpstr>
      <vt:lpstr>1_Celestial</vt:lpstr>
      <vt:lpstr>Celestial</vt:lpstr>
      <vt:lpstr>ppt15FA.tmp</vt:lpstr>
      <vt:lpstr>Office Theme</vt:lpstr>
      <vt:lpstr>Concourse</vt:lpstr>
      <vt:lpstr>Celestial</vt:lpstr>
      <vt:lpstr>1_Celestial</vt:lpstr>
      <vt:lpstr>3_Office Theme</vt:lpstr>
      <vt:lpstr>3_Office Theme</vt:lpstr>
      <vt:lpstr>14_Office Theme</vt:lpstr>
      <vt:lpstr>16_Office Theme</vt:lpstr>
      <vt:lpstr>Office Theme</vt:lpstr>
      <vt:lpstr>3_Office Theme</vt:lpstr>
      <vt:lpstr>Celestial</vt:lpstr>
      <vt:lpstr>Ion Boardroom</vt:lpstr>
      <vt:lpstr>Parcel</vt:lpstr>
      <vt:lpstr>Document</vt:lpstr>
      <vt:lpstr>CULTURALLY COMPETENT COLLABORATIVE XBA EVALUATIONS &amp; THE SCIENCE OF READING FRAMEWORK</vt:lpstr>
      <vt:lpstr>PowerPoint Presentation</vt:lpstr>
      <vt:lpstr>PowerPoint Presentation</vt:lpstr>
      <vt:lpstr>PowerPoint Presentation</vt:lpstr>
      <vt:lpstr>Simple View of Reading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LANGUAGE DIFFERENCES VS LANGUAGE DISABILITIES</vt:lpstr>
      <vt:lpstr>LANGUAGE DIFFERENCES VS LANGUAGE DISABILITIES</vt:lpstr>
      <vt:lpstr>LANGUAGE DIFFERENCES VS LANGUAGE DISABILITIES</vt:lpstr>
      <vt:lpstr>PowerPoint Presentation</vt:lpstr>
      <vt:lpstr>PowerPoint Presentation</vt:lpstr>
      <vt:lpstr>PowerPoint Presentation</vt:lpstr>
      <vt:lpstr>Use the Instructional Hierarchy to Power Your Intervention</vt:lpstr>
      <vt:lpstr>PowerPoint Presentation</vt:lpstr>
      <vt:lpstr>PowerPoint Presentation</vt:lpstr>
      <vt:lpstr>PowerPoint Presentation</vt:lpstr>
      <vt:lpstr>Summary of Relations between CHC Abilities and Specific Areas of Academic Achievement  (Berninger, 2013; Flanagan and colleagues, 2006, 2013; McGrew &amp; Wendling, 2010; McGrew et al., 2014)</vt:lpstr>
      <vt:lpstr>Redundancy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Simple View of Reading &amp; to foster SP and SLP Collaboration in the identification of and intervention for dyslexiA</dc:title>
  <dc:creator>andrew shanoc</dc:creator>
  <cp:lastModifiedBy>Andrew Shanock</cp:lastModifiedBy>
  <cp:revision>26</cp:revision>
  <dcterms:created xsi:type="dcterms:W3CDTF">2021-01-29T04:15:56Z</dcterms:created>
  <dcterms:modified xsi:type="dcterms:W3CDTF">2024-11-07T13:05:25Z</dcterms:modified>
</cp:coreProperties>
</file>