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handoutMasterIdLst>
    <p:handoutMasterId r:id="rId100"/>
  </p:handoutMasterIdLst>
  <p:sldIdLst>
    <p:sldId id="256" r:id="rId2"/>
    <p:sldId id="261" r:id="rId3"/>
    <p:sldId id="257" r:id="rId4"/>
    <p:sldId id="264" r:id="rId5"/>
    <p:sldId id="605" r:id="rId6"/>
    <p:sldId id="606" r:id="rId7"/>
    <p:sldId id="607" r:id="rId8"/>
    <p:sldId id="628" r:id="rId9"/>
    <p:sldId id="629" r:id="rId10"/>
    <p:sldId id="636" r:id="rId11"/>
    <p:sldId id="631" r:id="rId12"/>
    <p:sldId id="371" r:id="rId13"/>
    <p:sldId id="634" r:id="rId14"/>
    <p:sldId id="637" r:id="rId15"/>
    <p:sldId id="638" r:id="rId16"/>
    <p:sldId id="427" r:id="rId17"/>
    <p:sldId id="610" r:id="rId18"/>
    <p:sldId id="429" r:id="rId19"/>
    <p:sldId id="456" r:id="rId20"/>
    <p:sldId id="457" r:id="rId21"/>
    <p:sldId id="459" r:id="rId22"/>
    <p:sldId id="460" r:id="rId23"/>
    <p:sldId id="461" r:id="rId24"/>
    <p:sldId id="462" r:id="rId25"/>
    <p:sldId id="458" r:id="rId26"/>
    <p:sldId id="465" r:id="rId27"/>
    <p:sldId id="467" r:id="rId28"/>
    <p:sldId id="473" r:id="rId29"/>
    <p:sldId id="477" r:id="rId30"/>
    <p:sldId id="478" r:id="rId31"/>
    <p:sldId id="480" r:id="rId32"/>
    <p:sldId id="482" r:id="rId33"/>
    <p:sldId id="483" r:id="rId34"/>
    <p:sldId id="484" r:id="rId35"/>
    <p:sldId id="485" r:id="rId36"/>
    <p:sldId id="512" r:id="rId37"/>
    <p:sldId id="513" r:id="rId38"/>
    <p:sldId id="516" r:id="rId39"/>
    <p:sldId id="523" r:id="rId40"/>
    <p:sldId id="526" r:id="rId41"/>
    <p:sldId id="529" r:id="rId42"/>
    <p:sldId id="535" r:id="rId43"/>
    <p:sldId id="541" r:id="rId44"/>
    <p:sldId id="547" r:id="rId45"/>
    <p:sldId id="550" r:id="rId46"/>
    <p:sldId id="556" r:id="rId47"/>
    <p:sldId id="568" r:id="rId48"/>
    <p:sldId id="581" r:id="rId49"/>
    <p:sldId id="582" r:id="rId50"/>
    <p:sldId id="584" r:id="rId51"/>
    <p:sldId id="588" r:id="rId52"/>
    <p:sldId id="594" r:id="rId53"/>
    <p:sldId id="596" r:id="rId54"/>
    <p:sldId id="597" r:id="rId55"/>
    <p:sldId id="611" r:id="rId56"/>
    <p:sldId id="377" r:id="rId57"/>
    <p:sldId id="379" r:id="rId58"/>
    <p:sldId id="380" r:id="rId59"/>
    <p:sldId id="382" r:id="rId60"/>
    <p:sldId id="626" r:id="rId61"/>
    <p:sldId id="383" r:id="rId62"/>
    <p:sldId id="385" r:id="rId63"/>
    <p:sldId id="388" r:id="rId64"/>
    <p:sldId id="389" r:id="rId65"/>
    <p:sldId id="390" r:id="rId66"/>
    <p:sldId id="627" r:id="rId67"/>
    <p:sldId id="394" r:id="rId68"/>
    <p:sldId id="395" r:id="rId69"/>
    <p:sldId id="397" r:id="rId70"/>
    <p:sldId id="398" r:id="rId71"/>
    <p:sldId id="400" r:id="rId72"/>
    <p:sldId id="402" r:id="rId73"/>
    <p:sldId id="404" r:id="rId74"/>
    <p:sldId id="405" r:id="rId75"/>
    <p:sldId id="406" r:id="rId76"/>
    <p:sldId id="407" r:id="rId77"/>
    <p:sldId id="408" r:id="rId78"/>
    <p:sldId id="409" r:id="rId79"/>
    <p:sldId id="410" r:id="rId80"/>
    <p:sldId id="411" r:id="rId81"/>
    <p:sldId id="412" r:id="rId82"/>
    <p:sldId id="413" r:id="rId83"/>
    <p:sldId id="414" r:id="rId84"/>
    <p:sldId id="415" r:id="rId85"/>
    <p:sldId id="416" r:id="rId86"/>
    <p:sldId id="417" r:id="rId87"/>
    <p:sldId id="418" r:id="rId88"/>
    <p:sldId id="419" r:id="rId89"/>
    <p:sldId id="420" r:id="rId90"/>
    <p:sldId id="421" r:id="rId91"/>
    <p:sldId id="266" r:id="rId92"/>
    <p:sldId id="615" r:id="rId93"/>
    <p:sldId id="616" r:id="rId94"/>
    <p:sldId id="618" r:id="rId95"/>
    <p:sldId id="617" r:id="rId96"/>
    <p:sldId id="619" r:id="rId97"/>
    <p:sldId id="639"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8A7B7"/>
    <a:srgbClr val="FFA2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92" autoAdjust="0"/>
  </p:normalViewPr>
  <p:slideViewPr>
    <p:cSldViewPr snapToGrid="0" snapToObjects="1">
      <p:cViewPr>
        <p:scale>
          <a:sx n="50" d="100"/>
          <a:sy n="50" d="100"/>
        </p:scale>
        <p:origin x="-588" y="-156"/>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notesViewPr>
    <p:cSldViewPr snapToGrid="0" snapToObjects="1">
      <p:cViewPr varScale="1">
        <p:scale>
          <a:sx n="49" d="100"/>
          <a:sy n="49" d="100"/>
        </p:scale>
        <p:origin x="-144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smtClean="0"/>
              <a:t>School Associated </a:t>
            </a:r>
            <a:r>
              <a:rPr lang="en-US" sz="1400" dirty="0"/>
              <a:t>Violent </a:t>
            </a:r>
            <a:r>
              <a:rPr lang="en-US" sz="1400" dirty="0" smtClean="0"/>
              <a:t>Deaths</a:t>
            </a:r>
            <a:endParaRPr lang="en-US" sz="1400" dirty="0"/>
          </a:p>
        </c:rich>
      </c:tx>
      <c:layout>
        <c:manualLayout>
          <c:xMode val="edge"/>
          <c:yMode val="edge"/>
          <c:x val="0.25516568015204999"/>
          <c:y val="4.7619047619047603E-2"/>
        </c:manualLayout>
      </c:layout>
      <c:overlay val="0"/>
    </c:title>
    <c:autoTitleDeleted val="0"/>
    <c:plotArea>
      <c:layout/>
      <c:lineChart>
        <c:grouping val="standard"/>
        <c:varyColors val="0"/>
        <c:ser>
          <c:idx val="0"/>
          <c:order val="0"/>
          <c:tx>
            <c:strRef>
              <c:f>Sheet1!$B$1</c:f>
              <c:strCache>
                <c:ptCount val="1"/>
                <c:pt idx="0">
                  <c:v>Total Deaths</c:v>
                </c:pt>
              </c:strCache>
            </c:strRef>
          </c:tx>
          <c:marker>
            <c:symbol val="none"/>
          </c:marker>
          <c:cat>
            <c:strRef>
              <c:f>Sheet1!$A$2:$A$19</c:f>
              <c:strCache>
                <c:ptCount val="18"/>
                <c:pt idx="0">
                  <c:v>1992-93</c:v>
                </c:pt>
                <c:pt idx="1">
                  <c:v>1993-94</c:v>
                </c:pt>
                <c:pt idx="2">
                  <c:v>1994-95</c:v>
                </c:pt>
                <c:pt idx="3">
                  <c:v>1995-96</c:v>
                </c:pt>
                <c:pt idx="4">
                  <c:v>1996-97</c:v>
                </c:pt>
                <c:pt idx="5">
                  <c:v>1997-98</c:v>
                </c:pt>
                <c:pt idx="6">
                  <c:v>1998-99</c:v>
                </c:pt>
                <c:pt idx="7">
                  <c:v>1999-2000</c:v>
                </c:pt>
                <c:pt idx="8">
                  <c:v>2000-01</c:v>
                </c:pt>
                <c:pt idx="9">
                  <c:v>2001-02</c:v>
                </c:pt>
                <c:pt idx="10">
                  <c:v>2002-03</c:v>
                </c:pt>
                <c:pt idx="11">
                  <c:v>2003-04</c:v>
                </c:pt>
                <c:pt idx="12">
                  <c:v>2004-05</c:v>
                </c:pt>
                <c:pt idx="13">
                  <c:v>2005-06</c:v>
                </c:pt>
                <c:pt idx="14">
                  <c:v>2006-07</c:v>
                </c:pt>
                <c:pt idx="15">
                  <c:v>2007-08</c:v>
                </c:pt>
                <c:pt idx="16">
                  <c:v>2008-09</c:v>
                </c:pt>
                <c:pt idx="17">
                  <c:v>2009-10</c:v>
                </c:pt>
              </c:strCache>
            </c:strRef>
          </c:cat>
          <c:val>
            <c:numRef>
              <c:f>Sheet1!$B$2:$B$19</c:f>
              <c:numCache>
                <c:formatCode>General</c:formatCode>
                <c:ptCount val="18"/>
                <c:pt idx="0">
                  <c:v>57</c:v>
                </c:pt>
                <c:pt idx="1">
                  <c:v>48</c:v>
                </c:pt>
                <c:pt idx="2">
                  <c:v>48</c:v>
                </c:pt>
                <c:pt idx="3">
                  <c:v>53</c:v>
                </c:pt>
                <c:pt idx="4">
                  <c:v>48</c:v>
                </c:pt>
                <c:pt idx="5">
                  <c:v>57</c:v>
                </c:pt>
                <c:pt idx="6">
                  <c:v>47</c:v>
                </c:pt>
                <c:pt idx="7">
                  <c:v>37</c:v>
                </c:pt>
                <c:pt idx="8">
                  <c:v>34</c:v>
                </c:pt>
                <c:pt idx="9">
                  <c:v>36</c:v>
                </c:pt>
                <c:pt idx="10">
                  <c:v>36</c:v>
                </c:pt>
                <c:pt idx="11">
                  <c:v>45</c:v>
                </c:pt>
                <c:pt idx="12">
                  <c:v>52</c:v>
                </c:pt>
                <c:pt idx="13">
                  <c:v>44</c:v>
                </c:pt>
                <c:pt idx="14">
                  <c:v>63</c:v>
                </c:pt>
                <c:pt idx="15">
                  <c:v>47</c:v>
                </c:pt>
                <c:pt idx="16">
                  <c:v>41</c:v>
                </c:pt>
                <c:pt idx="17">
                  <c:v>33</c:v>
                </c:pt>
              </c:numCache>
            </c:numRef>
          </c:val>
          <c:smooth val="0"/>
        </c:ser>
        <c:ser>
          <c:idx val="1"/>
          <c:order val="1"/>
          <c:tx>
            <c:strRef>
              <c:f>Sheet1!$C$1</c:f>
              <c:strCache>
                <c:ptCount val="1"/>
                <c:pt idx="0">
                  <c:v>Homicide</c:v>
                </c:pt>
              </c:strCache>
            </c:strRef>
          </c:tx>
          <c:marker>
            <c:symbol val="none"/>
          </c:marker>
          <c:trendline>
            <c:trendlineType val="linear"/>
            <c:dispRSqr val="0"/>
            <c:dispEq val="0"/>
          </c:trendline>
          <c:cat>
            <c:strRef>
              <c:f>Sheet1!$A$2:$A$19</c:f>
              <c:strCache>
                <c:ptCount val="18"/>
                <c:pt idx="0">
                  <c:v>1992-93</c:v>
                </c:pt>
                <c:pt idx="1">
                  <c:v>1993-94</c:v>
                </c:pt>
                <c:pt idx="2">
                  <c:v>1994-95</c:v>
                </c:pt>
                <c:pt idx="3">
                  <c:v>1995-96</c:v>
                </c:pt>
                <c:pt idx="4">
                  <c:v>1996-97</c:v>
                </c:pt>
                <c:pt idx="5">
                  <c:v>1997-98</c:v>
                </c:pt>
                <c:pt idx="6">
                  <c:v>1998-99</c:v>
                </c:pt>
                <c:pt idx="7">
                  <c:v>1999-2000</c:v>
                </c:pt>
                <c:pt idx="8">
                  <c:v>2000-01</c:v>
                </c:pt>
                <c:pt idx="9">
                  <c:v>2001-02</c:v>
                </c:pt>
                <c:pt idx="10">
                  <c:v>2002-03</c:v>
                </c:pt>
                <c:pt idx="11">
                  <c:v>2003-04</c:v>
                </c:pt>
                <c:pt idx="12">
                  <c:v>2004-05</c:v>
                </c:pt>
                <c:pt idx="13">
                  <c:v>2005-06</c:v>
                </c:pt>
                <c:pt idx="14">
                  <c:v>2006-07</c:v>
                </c:pt>
                <c:pt idx="15">
                  <c:v>2007-08</c:v>
                </c:pt>
                <c:pt idx="16">
                  <c:v>2008-09</c:v>
                </c:pt>
                <c:pt idx="17">
                  <c:v>2009-10</c:v>
                </c:pt>
              </c:strCache>
            </c:strRef>
          </c:cat>
          <c:val>
            <c:numRef>
              <c:f>Sheet1!$C$2:$C$19</c:f>
              <c:numCache>
                <c:formatCode>General</c:formatCode>
                <c:ptCount val="18"/>
                <c:pt idx="0">
                  <c:v>34</c:v>
                </c:pt>
                <c:pt idx="1">
                  <c:v>29</c:v>
                </c:pt>
                <c:pt idx="2">
                  <c:v>28</c:v>
                </c:pt>
                <c:pt idx="3">
                  <c:v>32</c:v>
                </c:pt>
                <c:pt idx="4">
                  <c:v>28</c:v>
                </c:pt>
                <c:pt idx="5">
                  <c:v>34</c:v>
                </c:pt>
                <c:pt idx="6">
                  <c:v>33</c:v>
                </c:pt>
                <c:pt idx="7">
                  <c:v>14</c:v>
                </c:pt>
                <c:pt idx="8">
                  <c:v>14</c:v>
                </c:pt>
                <c:pt idx="9">
                  <c:v>16</c:v>
                </c:pt>
                <c:pt idx="10">
                  <c:v>18</c:v>
                </c:pt>
                <c:pt idx="11">
                  <c:v>23</c:v>
                </c:pt>
                <c:pt idx="12">
                  <c:v>22</c:v>
                </c:pt>
                <c:pt idx="13">
                  <c:v>21</c:v>
                </c:pt>
                <c:pt idx="14">
                  <c:v>32</c:v>
                </c:pt>
                <c:pt idx="15">
                  <c:v>21</c:v>
                </c:pt>
                <c:pt idx="16">
                  <c:v>17</c:v>
                </c:pt>
                <c:pt idx="17">
                  <c:v>17</c:v>
                </c:pt>
              </c:numCache>
            </c:numRef>
          </c:val>
          <c:smooth val="0"/>
        </c:ser>
        <c:ser>
          <c:idx val="2"/>
          <c:order val="2"/>
          <c:tx>
            <c:strRef>
              <c:f>Sheet1!$D$1</c:f>
              <c:strCache>
                <c:ptCount val="1"/>
                <c:pt idx="0">
                  <c:v>Suicide</c:v>
                </c:pt>
              </c:strCache>
            </c:strRef>
          </c:tx>
          <c:marker>
            <c:symbol val="none"/>
          </c:marker>
          <c:cat>
            <c:strRef>
              <c:f>Sheet1!$A$2:$A$19</c:f>
              <c:strCache>
                <c:ptCount val="18"/>
                <c:pt idx="0">
                  <c:v>1992-93</c:v>
                </c:pt>
                <c:pt idx="1">
                  <c:v>1993-94</c:v>
                </c:pt>
                <c:pt idx="2">
                  <c:v>1994-95</c:v>
                </c:pt>
                <c:pt idx="3">
                  <c:v>1995-96</c:v>
                </c:pt>
                <c:pt idx="4">
                  <c:v>1996-97</c:v>
                </c:pt>
                <c:pt idx="5">
                  <c:v>1997-98</c:v>
                </c:pt>
                <c:pt idx="6">
                  <c:v>1998-99</c:v>
                </c:pt>
                <c:pt idx="7">
                  <c:v>1999-2000</c:v>
                </c:pt>
                <c:pt idx="8">
                  <c:v>2000-01</c:v>
                </c:pt>
                <c:pt idx="9">
                  <c:v>2001-02</c:v>
                </c:pt>
                <c:pt idx="10">
                  <c:v>2002-03</c:v>
                </c:pt>
                <c:pt idx="11">
                  <c:v>2003-04</c:v>
                </c:pt>
                <c:pt idx="12">
                  <c:v>2004-05</c:v>
                </c:pt>
                <c:pt idx="13">
                  <c:v>2005-06</c:v>
                </c:pt>
                <c:pt idx="14">
                  <c:v>2006-07</c:v>
                </c:pt>
                <c:pt idx="15">
                  <c:v>2007-08</c:v>
                </c:pt>
                <c:pt idx="16">
                  <c:v>2008-09</c:v>
                </c:pt>
                <c:pt idx="17">
                  <c:v>2009-10</c:v>
                </c:pt>
              </c:strCache>
            </c:strRef>
          </c:cat>
          <c:val>
            <c:numRef>
              <c:f>Sheet1!$D$2:$D$19</c:f>
              <c:numCache>
                <c:formatCode>General</c:formatCode>
                <c:ptCount val="18"/>
                <c:pt idx="0">
                  <c:v>6</c:v>
                </c:pt>
                <c:pt idx="1">
                  <c:v>6</c:v>
                </c:pt>
                <c:pt idx="2">
                  <c:v>7</c:v>
                </c:pt>
                <c:pt idx="3">
                  <c:v>6</c:v>
                </c:pt>
                <c:pt idx="4">
                  <c:v>1</c:v>
                </c:pt>
                <c:pt idx="5">
                  <c:v>6</c:v>
                </c:pt>
                <c:pt idx="6">
                  <c:v>4</c:v>
                </c:pt>
                <c:pt idx="7">
                  <c:v>8</c:v>
                </c:pt>
                <c:pt idx="8">
                  <c:v>6</c:v>
                </c:pt>
                <c:pt idx="9">
                  <c:v>5</c:v>
                </c:pt>
                <c:pt idx="10">
                  <c:v>10</c:v>
                </c:pt>
                <c:pt idx="11">
                  <c:v>5</c:v>
                </c:pt>
                <c:pt idx="12">
                  <c:v>8</c:v>
                </c:pt>
                <c:pt idx="13">
                  <c:v>3</c:v>
                </c:pt>
                <c:pt idx="14">
                  <c:v>9</c:v>
                </c:pt>
                <c:pt idx="15">
                  <c:v>5</c:v>
                </c:pt>
                <c:pt idx="16">
                  <c:v>7</c:v>
                </c:pt>
                <c:pt idx="17">
                  <c:v>1</c:v>
                </c:pt>
              </c:numCache>
            </c:numRef>
          </c:val>
          <c:smooth val="0"/>
        </c:ser>
        <c:dLbls>
          <c:showLegendKey val="0"/>
          <c:showVal val="0"/>
          <c:showCatName val="0"/>
          <c:showSerName val="0"/>
          <c:showPercent val="0"/>
          <c:showBubbleSize val="0"/>
        </c:dLbls>
        <c:marker val="1"/>
        <c:smooth val="0"/>
        <c:axId val="95834880"/>
        <c:axId val="95836416"/>
      </c:lineChart>
      <c:catAx>
        <c:axId val="95834880"/>
        <c:scaling>
          <c:orientation val="minMax"/>
        </c:scaling>
        <c:delete val="0"/>
        <c:axPos val="b"/>
        <c:majorTickMark val="none"/>
        <c:minorTickMark val="none"/>
        <c:tickLblPos val="nextTo"/>
        <c:crossAx val="95836416"/>
        <c:crosses val="autoZero"/>
        <c:auto val="1"/>
        <c:lblAlgn val="ctr"/>
        <c:lblOffset val="100"/>
        <c:noMultiLvlLbl val="0"/>
      </c:catAx>
      <c:valAx>
        <c:axId val="95836416"/>
        <c:scaling>
          <c:orientation val="minMax"/>
        </c:scaling>
        <c:delete val="0"/>
        <c:axPos val="l"/>
        <c:majorGridlines/>
        <c:title>
          <c:tx>
            <c:rich>
              <a:bodyPr rot="-5400000" vert="horz"/>
              <a:lstStyle/>
              <a:p>
                <a:pPr>
                  <a:defRPr/>
                </a:pPr>
                <a:r>
                  <a:rPr lang="en-US" dirty="0"/>
                  <a:t>Deaths</a:t>
                </a:r>
              </a:p>
            </c:rich>
          </c:tx>
          <c:layout/>
          <c:overlay val="0"/>
        </c:title>
        <c:numFmt formatCode="General" sourceLinked="1"/>
        <c:majorTickMark val="none"/>
        <c:minorTickMark val="none"/>
        <c:tickLblPos val="nextTo"/>
        <c:spPr>
          <a:ln w="9525">
            <a:noFill/>
          </a:ln>
        </c:spPr>
        <c:crossAx val="95834880"/>
        <c:crosses val="autoZero"/>
        <c:crossBetween val="between"/>
      </c:valAx>
    </c:plotArea>
    <c:legend>
      <c:legendPos val="b"/>
      <c:layout/>
      <c:overlay val="0"/>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Location </a:t>
            </a:r>
            <a:r>
              <a:rPr lang="en-US" sz="1400" dirty="0"/>
              <a:t>of </a:t>
            </a:r>
            <a:r>
              <a:rPr lang="en-US" sz="1400" dirty="0" smtClean="0"/>
              <a:t>Youth (5-18yrs) </a:t>
            </a:r>
            <a:r>
              <a:rPr lang="en-US" sz="1400" baseline="0" dirty="0"/>
              <a:t>Homicides: </a:t>
            </a:r>
            <a:endParaRPr lang="en-US" sz="1400" baseline="0" dirty="0" smtClean="0"/>
          </a:p>
          <a:p>
            <a:pPr>
              <a:defRPr/>
            </a:pPr>
            <a:r>
              <a:rPr lang="en-US" sz="1400" baseline="0" dirty="0" smtClean="0"/>
              <a:t>7</a:t>
            </a:r>
            <a:r>
              <a:rPr lang="en-US" sz="1400" baseline="0" dirty="0"/>
              <a:t>/1</a:t>
            </a:r>
            <a:r>
              <a:rPr lang="en-US" sz="1400" baseline="0" dirty="0" smtClean="0"/>
              <a:t>/10 </a:t>
            </a:r>
            <a:r>
              <a:rPr lang="en-US" sz="1400" baseline="0" dirty="0"/>
              <a:t>to 6/30</a:t>
            </a:r>
            <a:r>
              <a:rPr lang="en-US" sz="1400" baseline="0" dirty="0" smtClean="0"/>
              <a:t>/11</a:t>
            </a:r>
            <a:endParaRPr lang="en-US" sz="1400" dirty="0"/>
          </a:p>
        </c:rich>
      </c:tx>
      <c:layout/>
      <c:overlay val="0"/>
    </c:title>
    <c:autoTitleDeleted val="0"/>
    <c:plotArea>
      <c:layout/>
      <c:pie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Sheet1!$A$2:$A$3</c:f>
              <c:strCache>
                <c:ptCount val="2"/>
                <c:pt idx="0">
                  <c:v>At school</c:v>
                </c:pt>
                <c:pt idx="1">
                  <c:v>Away from school</c:v>
                </c:pt>
              </c:strCache>
            </c:strRef>
          </c:cat>
          <c:val>
            <c:numRef>
              <c:f>Sheet1!$B$2:$B$3</c:f>
              <c:numCache>
                <c:formatCode>General</c:formatCode>
                <c:ptCount val="2"/>
                <c:pt idx="0">
                  <c:v>11</c:v>
                </c:pt>
                <c:pt idx="1">
                  <c:v>1325</c:v>
                </c:pt>
              </c:numCache>
            </c:numRef>
          </c:val>
        </c:ser>
        <c:dLbls>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Location </a:t>
            </a:r>
            <a:r>
              <a:rPr lang="en-US" sz="1400" dirty="0"/>
              <a:t>of </a:t>
            </a:r>
            <a:r>
              <a:rPr lang="en-US" sz="1400" dirty="0" smtClean="0"/>
              <a:t>Youth (5-18yrs)</a:t>
            </a:r>
            <a:r>
              <a:rPr lang="en-US" sz="1400" baseline="0" dirty="0" smtClean="0"/>
              <a:t> Suicides</a:t>
            </a:r>
            <a:r>
              <a:rPr lang="en-US" sz="1400" baseline="0" dirty="0"/>
              <a:t>: </a:t>
            </a:r>
            <a:r>
              <a:rPr lang="en-US" sz="1400" baseline="0" dirty="0" smtClean="0"/>
              <a:t> </a:t>
            </a:r>
          </a:p>
          <a:p>
            <a:pPr>
              <a:defRPr/>
            </a:pPr>
            <a:r>
              <a:rPr lang="en-US" sz="1400" baseline="0" dirty="0" smtClean="0"/>
              <a:t>7</a:t>
            </a:r>
            <a:r>
              <a:rPr lang="en-US" sz="1400" baseline="0" dirty="0"/>
              <a:t>/1</a:t>
            </a:r>
            <a:r>
              <a:rPr lang="en-US" sz="1400" baseline="0" dirty="0" smtClean="0"/>
              <a:t>/10 </a:t>
            </a:r>
            <a:r>
              <a:rPr lang="en-US" sz="1400" baseline="0" dirty="0"/>
              <a:t>to 6/30</a:t>
            </a:r>
            <a:r>
              <a:rPr lang="en-US" sz="1400" baseline="0" dirty="0" smtClean="0"/>
              <a:t>/11</a:t>
            </a:r>
            <a:endParaRPr lang="en-US" sz="1400" dirty="0"/>
          </a:p>
        </c:rich>
      </c:tx>
      <c:layout/>
      <c:overlay val="0"/>
    </c:title>
    <c:autoTitleDeleted val="0"/>
    <c:plotArea>
      <c:layout/>
      <c:pie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Sheet1!$A$2:$A$3</c:f>
              <c:strCache>
                <c:ptCount val="2"/>
                <c:pt idx="0">
                  <c:v>At school</c:v>
                </c:pt>
                <c:pt idx="1">
                  <c:v>Away from school</c:v>
                </c:pt>
              </c:strCache>
            </c:strRef>
          </c:cat>
          <c:val>
            <c:numRef>
              <c:f>Sheet1!$B$2:$B$3</c:f>
              <c:numCache>
                <c:formatCode>General</c:formatCode>
                <c:ptCount val="2"/>
                <c:pt idx="0">
                  <c:v>3</c:v>
                </c:pt>
                <c:pt idx="1">
                  <c:v>1453</c:v>
                </c:pt>
              </c:numCache>
            </c:numRef>
          </c:val>
        </c:ser>
        <c:dLbls>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35981254989196E-2"/>
          <c:y val="4.4934475044008902E-2"/>
          <c:w val="0.91432614986663996"/>
          <c:h val="0.80470835151548104"/>
        </c:manualLayout>
      </c:layout>
      <c:barChart>
        <c:barDir val="col"/>
        <c:grouping val="stacked"/>
        <c:varyColors val="0"/>
        <c:ser>
          <c:idx val="0"/>
          <c:order val="0"/>
          <c:tx>
            <c:strRef>
              <c:f>Sheet1!$B$1</c:f>
              <c:strCache>
                <c:ptCount val="1"/>
                <c:pt idx="0">
                  <c:v>Crude Rate</c:v>
                </c:pt>
              </c:strCache>
            </c:strRef>
          </c:tx>
          <c:spPr>
            <a:ln>
              <a:solidFill>
                <a:schemeClr val="tx1"/>
              </a:solidFill>
            </a:ln>
          </c:spPr>
          <c:invertIfNegative val="0"/>
          <c:cat>
            <c:numRef>
              <c:f>Sheet1!$A$2:$A$33</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numCache>
            </c:numRef>
          </c:cat>
          <c:val>
            <c:numRef>
              <c:f>Sheet1!$B$2:$B$33</c:f>
              <c:numCache>
                <c:formatCode>General</c:formatCode>
                <c:ptCount val="32"/>
                <c:pt idx="0">
                  <c:v>12.03</c:v>
                </c:pt>
                <c:pt idx="1">
                  <c:v>12.19</c:v>
                </c:pt>
                <c:pt idx="2">
                  <c:v>12.1</c:v>
                </c:pt>
                <c:pt idx="3">
                  <c:v>12.42</c:v>
                </c:pt>
                <c:pt idx="4">
                  <c:v>12.38</c:v>
                </c:pt>
                <c:pt idx="5">
                  <c:v>12.87</c:v>
                </c:pt>
                <c:pt idx="6">
                  <c:v>12.71</c:v>
                </c:pt>
                <c:pt idx="7">
                  <c:v>12.44</c:v>
                </c:pt>
                <c:pt idx="8">
                  <c:v>12.25</c:v>
                </c:pt>
                <c:pt idx="9">
                  <c:v>12.39</c:v>
                </c:pt>
                <c:pt idx="10">
                  <c:v>12.18</c:v>
                </c:pt>
                <c:pt idx="11">
                  <c:v>11.88</c:v>
                </c:pt>
                <c:pt idx="12">
                  <c:v>11.97</c:v>
                </c:pt>
                <c:pt idx="13">
                  <c:v>11.84</c:v>
                </c:pt>
                <c:pt idx="14">
                  <c:v>11.75</c:v>
                </c:pt>
                <c:pt idx="15">
                  <c:v>11.47</c:v>
                </c:pt>
                <c:pt idx="16">
                  <c:v>11.2</c:v>
                </c:pt>
                <c:pt idx="17">
                  <c:v>11.08</c:v>
                </c:pt>
                <c:pt idx="18">
                  <c:v>10.46</c:v>
                </c:pt>
                <c:pt idx="19">
                  <c:v>10.43</c:v>
                </c:pt>
                <c:pt idx="20">
                  <c:v>10.74</c:v>
                </c:pt>
                <c:pt idx="21">
                  <c:v>11</c:v>
                </c:pt>
                <c:pt idx="22">
                  <c:v>10.84</c:v>
                </c:pt>
                <c:pt idx="23">
                  <c:v>11.07</c:v>
                </c:pt>
                <c:pt idx="24">
                  <c:v>11.04</c:v>
                </c:pt>
                <c:pt idx="25">
                  <c:v>11.15</c:v>
                </c:pt>
                <c:pt idx="26">
                  <c:v>11.47</c:v>
                </c:pt>
                <c:pt idx="27">
                  <c:v>11.84</c:v>
                </c:pt>
                <c:pt idx="28">
                  <c:v>12.02</c:v>
                </c:pt>
                <c:pt idx="29">
                  <c:v>12.43</c:v>
                </c:pt>
                <c:pt idx="30">
                  <c:v>12.68</c:v>
                </c:pt>
                <c:pt idx="31">
                  <c:v>12.94</c:v>
                </c:pt>
              </c:numCache>
            </c:numRef>
          </c:val>
        </c:ser>
        <c:ser>
          <c:idx val="1"/>
          <c:order val="1"/>
          <c:tx>
            <c:strRef>
              <c:f>Sheet1!$C$1</c:f>
              <c:strCache>
                <c:ptCount val="1"/>
                <c:pt idx="0">
                  <c:v>Column1</c:v>
                </c:pt>
              </c:strCache>
            </c:strRef>
          </c:tx>
          <c:invertIfNegative val="0"/>
          <c:cat>
            <c:numRef>
              <c:f>Sheet1!$A$2:$A$33</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numCache>
            </c:numRef>
          </c:cat>
          <c:val>
            <c:numRef>
              <c:f>Sheet1!$C$2:$C$33</c:f>
              <c:numCache>
                <c:formatCode>General</c:formatCode>
                <c:ptCount val="32"/>
                <c:pt idx="0">
                  <c:v>1.57</c:v>
                </c:pt>
                <c:pt idx="1">
                  <c:v>1.38</c:v>
                </c:pt>
                <c:pt idx="2">
                  <c:v>1.33</c:v>
                </c:pt>
                <c:pt idx="3">
                  <c:v>1.27</c:v>
                </c:pt>
                <c:pt idx="4">
                  <c:v>1.19</c:v>
                </c:pt>
                <c:pt idx="5">
                  <c:v>1.29</c:v>
                </c:pt>
                <c:pt idx="6">
                  <c:v>1.24</c:v>
                </c:pt>
                <c:pt idx="7">
                  <c:v>1.23</c:v>
                </c:pt>
                <c:pt idx="8">
                  <c:v>1.0900000000000001</c:v>
                </c:pt>
                <c:pt idx="9">
                  <c:v>0.95</c:v>
                </c:pt>
                <c:pt idx="10">
                  <c:v>0.99</c:v>
                </c:pt>
                <c:pt idx="11">
                  <c:v>1.1299999999999999</c:v>
                </c:pt>
                <c:pt idx="12">
                  <c:v>1.32</c:v>
                </c:pt>
                <c:pt idx="13">
                  <c:v>1.3</c:v>
                </c:pt>
                <c:pt idx="14">
                  <c:v>1.24</c:v>
                </c:pt>
                <c:pt idx="15">
                  <c:v>1.29</c:v>
                </c:pt>
                <c:pt idx="16">
                  <c:v>0.34</c:v>
                </c:pt>
                <c:pt idx="17">
                  <c:v>1.36</c:v>
                </c:pt>
                <c:pt idx="18">
                  <c:v>1.4</c:v>
                </c:pt>
                <c:pt idx="19">
                  <c:v>1.36</c:v>
                </c:pt>
                <c:pt idx="20">
                  <c:v>1.47</c:v>
                </c:pt>
                <c:pt idx="21">
                  <c:v>1.68</c:v>
                </c:pt>
                <c:pt idx="22">
                  <c:v>1.75</c:v>
                </c:pt>
                <c:pt idx="23">
                  <c:v>1.7</c:v>
                </c:pt>
                <c:pt idx="24">
                  <c:v>1.6</c:v>
                </c:pt>
                <c:pt idx="25">
                  <c:v>1.72</c:v>
                </c:pt>
                <c:pt idx="26">
                  <c:v>1.79</c:v>
                </c:pt>
                <c:pt idx="27">
                  <c:v>1.66</c:v>
                </c:pt>
                <c:pt idx="28">
                  <c:v>1.63</c:v>
                </c:pt>
                <c:pt idx="29">
                  <c:v>1.59</c:v>
                </c:pt>
                <c:pt idx="30">
                  <c:v>1.53</c:v>
                </c:pt>
                <c:pt idx="31">
                  <c:v>1.51</c:v>
                </c:pt>
              </c:numCache>
            </c:numRef>
          </c:val>
        </c:ser>
        <c:dLbls>
          <c:showLegendKey val="0"/>
          <c:showVal val="0"/>
          <c:showCatName val="0"/>
          <c:showSerName val="0"/>
          <c:showPercent val="0"/>
          <c:showBubbleSize val="0"/>
        </c:dLbls>
        <c:gapWidth val="248"/>
        <c:overlap val="100"/>
        <c:axId val="145390208"/>
        <c:axId val="145432960"/>
      </c:barChart>
      <c:catAx>
        <c:axId val="145390208"/>
        <c:scaling>
          <c:orientation val="minMax"/>
        </c:scaling>
        <c:delete val="0"/>
        <c:axPos val="b"/>
        <c:numFmt formatCode="General" sourceLinked="1"/>
        <c:majorTickMark val="out"/>
        <c:minorTickMark val="none"/>
        <c:tickLblPos val="nextTo"/>
        <c:txPr>
          <a:bodyPr rot="-5400000" vert="horz"/>
          <a:lstStyle/>
          <a:p>
            <a:pPr>
              <a:defRPr sz="1400"/>
            </a:pPr>
            <a:endParaRPr lang="en-US"/>
          </a:p>
        </c:txPr>
        <c:crossAx val="145432960"/>
        <c:crosses val="autoZero"/>
        <c:auto val="1"/>
        <c:lblAlgn val="ctr"/>
        <c:lblOffset val="100"/>
        <c:noMultiLvlLbl val="0"/>
      </c:catAx>
      <c:valAx>
        <c:axId val="145432960"/>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145390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Males</c:v>
                </c:pt>
              </c:strCache>
            </c:strRef>
          </c:tx>
          <c:cat>
            <c:strRef>
              <c:f>Sheet1!$A$2:$A$19</c:f>
              <c:strCache>
                <c:ptCount val="18"/>
                <c:pt idx="0">
                  <c:v>0-04 yrs</c:v>
                </c:pt>
                <c:pt idx="1">
                  <c:v>05-09 yrs</c:v>
                </c:pt>
                <c:pt idx="2">
                  <c:v>10-14 yrs</c:v>
                </c:pt>
                <c:pt idx="3">
                  <c:v>15-19 yrs</c:v>
                </c:pt>
                <c:pt idx="4">
                  <c:v>20-24 yrs</c:v>
                </c:pt>
                <c:pt idx="5">
                  <c:v>25-29 yrs</c:v>
                </c:pt>
                <c:pt idx="6">
                  <c:v>30-34 yrs</c:v>
                </c:pt>
                <c:pt idx="7">
                  <c:v>35-39 yrs</c:v>
                </c:pt>
                <c:pt idx="8">
                  <c:v>40-44 yrs</c:v>
                </c:pt>
                <c:pt idx="9">
                  <c:v>45-49 yrs</c:v>
                </c:pt>
                <c:pt idx="10">
                  <c:v>50-54 yrs</c:v>
                </c:pt>
                <c:pt idx="11">
                  <c:v>55-59 yrs</c:v>
                </c:pt>
                <c:pt idx="12">
                  <c:v>60-64 yrs</c:v>
                </c:pt>
                <c:pt idx="13">
                  <c:v>65-69 yrs</c:v>
                </c:pt>
                <c:pt idx="14">
                  <c:v>70-74 yrs</c:v>
                </c:pt>
                <c:pt idx="15">
                  <c:v>75-79 yrs</c:v>
                </c:pt>
                <c:pt idx="16">
                  <c:v>80-84 yrs</c:v>
                </c:pt>
                <c:pt idx="17">
                  <c:v>85+ yrs</c:v>
                </c:pt>
              </c:strCache>
            </c:strRef>
          </c:cat>
          <c:val>
            <c:numRef>
              <c:f>Sheet1!$B$2:$B$19</c:f>
              <c:numCache>
                <c:formatCode>General</c:formatCode>
                <c:ptCount val="18"/>
                <c:pt idx="0">
                  <c:v>0</c:v>
                </c:pt>
                <c:pt idx="1">
                  <c:v>0.04</c:v>
                </c:pt>
                <c:pt idx="2">
                  <c:v>1.74</c:v>
                </c:pt>
                <c:pt idx="3">
                  <c:v>12.02</c:v>
                </c:pt>
                <c:pt idx="4">
                  <c:v>21.16</c:v>
                </c:pt>
                <c:pt idx="5">
                  <c:v>21.29</c:v>
                </c:pt>
                <c:pt idx="6">
                  <c:v>21.32</c:v>
                </c:pt>
                <c:pt idx="7">
                  <c:v>22.89</c:v>
                </c:pt>
                <c:pt idx="8">
                  <c:v>24.81</c:v>
                </c:pt>
                <c:pt idx="9">
                  <c:v>26.37</c:v>
                </c:pt>
                <c:pt idx="10">
                  <c:v>26.54</c:v>
                </c:pt>
                <c:pt idx="11">
                  <c:v>25.35</c:v>
                </c:pt>
                <c:pt idx="12">
                  <c:v>22.4</c:v>
                </c:pt>
                <c:pt idx="13">
                  <c:v>22.09</c:v>
                </c:pt>
                <c:pt idx="14">
                  <c:v>25.42</c:v>
                </c:pt>
                <c:pt idx="15">
                  <c:v>31.94</c:v>
                </c:pt>
                <c:pt idx="16">
                  <c:v>39.6</c:v>
                </c:pt>
                <c:pt idx="17">
                  <c:v>48.84</c:v>
                </c:pt>
              </c:numCache>
            </c:numRef>
          </c:val>
          <c:smooth val="0"/>
        </c:ser>
        <c:ser>
          <c:idx val="1"/>
          <c:order val="1"/>
          <c:tx>
            <c:strRef>
              <c:f>Sheet1!$C$1</c:f>
              <c:strCache>
                <c:ptCount val="1"/>
                <c:pt idx="0">
                  <c:v>Females</c:v>
                </c:pt>
              </c:strCache>
            </c:strRef>
          </c:tx>
          <c:cat>
            <c:strRef>
              <c:f>Sheet1!$A$2:$A$19</c:f>
              <c:strCache>
                <c:ptCount val="18"/>
                <c:pt idx="0">
                  <c:v>0-04 yrs</c:v>
                </c:pt>
                <c:pt idx="1">
                  <c:v>05-09 yrs</c:v>
                </c:pt>
                <c:pt idx="2">
                  <c:v>10-14 yrs</c:v>
                </c:pt>
                <c:pt idx="3">
                  <c:v>15-19 yrs</c:v>
                </c:pt>
                <c:pt idx="4">
                  <c:v>20-24 yrs</c:v>
                </c:pt>
                <c:pt idx="5">
                  <c:v>25-29 yrs</c:v>
                </c:pt>
                <c:pt idx="6">
                  <c:v>30-34 yrs</c:v>
                </c:pt>
                <c:pt idx="7">
                  <c:v>35-39 yrs</c:v>
                </c:pt>
                <c:pt idx="8">
                  <c:v>40-44 yrs</c:v>
                </c:pt>
                <c:pt idx="9">
                  <c:v>45-49 yrs</c:v>
                </c:pt>
                <c:pt idx="10">
                  <c:v>50-54 yrs</c:v>
                </c:pt>
                <c:pt idx="11">
                  <c:v>55-59 yrs</c:v>
                </c:pt>
                <c:pt idx="12">
                  <c:v>60-64 yrs</c:v>
                </c:pt>
                <c:pt idx="13">
                  <c:v>65-69 yrs</c:v>
                </c:pt>
                <c:pt idx="14">
                  <c:v>70-74 yrs</c:v>
                </c:pt>
                <c:pt idx="15">
                  <c:v>75-79 yrs</c:v>
                </c:pt>
                <c:pt idx="16">
                  <c:v>80-84 yrs</c:v>
                </c:pt>
                <c:pt idx="17">
                  <c:v>85+ yrs</c:v>
                </c:pt>
              </c:strCache>
            </c:strRef>
          </c:cat>
          <c:val>
            <c:numRef>
              <c:f>Sheet1!$C$2:$C$19</c:f>
              <c:numCache>
                <c:formatCode>General</c:formatCode>
                <c:ptCount val="18"/>
                <c:pt idx="0">
                  <c:v>0</c:v>
                </c:pt>
                <c:pt idx="1">
                  <c:v>0.01</c:v>
                </c:pt>
                <c:pt idx="2">
                  <c:v>0.69</c:v>
                </c:pt>
                <c:pt idx="3">
                  <c:v>2.97</c:v>
                </c:pt>
                <c:pt idx="4">
                  <c:v>3.87</c:v>
                </c:pt>
                <c:pt idx="5">
                  <c:v>4.6399999999999997</c:v>
                </c:pt>
                <c:pt idx="6">
                  <c:v>5.28</c:v>
                </c:pt>
                <c:pt idx="7">
                  <c:v>6.35</c:v>
                </c:pt>
                <c:pt idx="8">
                  <c:v>7.67</c:v>
                </c:pt>
                <c:pt idx="9">
                  <c:v>8.42</c:v>
                </c:pt>
                <c:pt idx="10">
                  <c:v>8.3800000000000008</c:v>
                </c:pt>
                <c:pt idx="11">
                  <c:v>7.38</c:v>
                </c:pt>
                <c:pt idx="12">
                  <c:v>5.89</c:v>
                </c:pt>
                <c:pt idx="13">
                  <c:v>4.5999999999999996</c:v>
                </c:pt>
                <c:pt idx="14">
                  <c:v>4</c:v>
                </c:pt>
                <c:pt idx="15">
                  <c:v>3.99</c:v>
                </c:pt>
                <c:pt idx="16">
                  <c:v>3.93</c:v>
                </c:pt>
                <c:pt idx="17">
                  <c:v>3.62</c:v>
                </c:pt>
              </c:numCache>
            </c:numRef>
          </c:val>
          <c:smooth val="0"/>
        </c:ser>
        <c:dLbls>
          <c:showLegendKey val="0"/>
          <c:showVal val="0"/>
          <c:showCatName val="0"/>
          <c:showSerName val="0"/>
          <c:showPercent val="0"/>
          <c:showBubbleSize val="0"/>
        </c:dLbls>
        <c:marker val="1"/>
        <c:smooth val="0"/>
        <c:axId val="149800448"/>
        <c:axId val="149801984"/>
      </c:lineChart>
      <c:catAx>
        <c:axId val="149800448"/>
        <c:scaling>
          <c:orientation val="minMax"/>
        </c:scaling>
        <c:delete val="0"/>
        <c:axPos val="b"/>
        <c:majorTickMark val="out"/>
        <c:minorTickMark val="none"/>
        <c:tickLblPos val="nextTo"/>
        <c:crossAx val="149801984"/>
        <c:crosses val="autoZero"/>
        <c:auto val="1"/>
        <c:lblAlgn val="ctr"/>
        <c:lblOffset val="100"/>
        <c:noMultiLvlLbl val="0"/>
      </c:catAx>
      <c:valAx>
        <c:axId val="149801984"/>
        <c:scaling>
          <c:orientation val="minMax"/>
        </c:scaling>
        <c:delete val="0"/>
        <c:axPos val="l"/>
        <c:majorGridlines/>
        <c:numFmt formatCode="General" sourceLinked="1"/>
        <c:majorTickMark val="out"/>
        <c:minorTickMark val="none"/>
        <c:tickLblPos val="nextTo"/>
        <c:crossAx val="14980044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Male</c:v>
                </c:pt>
              </c:strCache>
            </c:strRef>
          </c:tx>
          <c:spPr>
            <a:solidFill>
              <a:schemeClr val="tx1"/>
            </a:solidFill>
            <a:ln>
              <a:noFill/>
            </a:ln>
            <a:effectLst/>
          </c:spPr>
          <c:invertIfNegative val="0"/>
          <c:cat>
            <c:numRef>
              <c:f>Sheet1!$A$2:$A$33</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numCache>
            </c:numRef>
          </c:cat>
          <c:val>
            <c:numRef>
              <c:f>Sheet1!$B$2:$B$33</c:f>
              <c:numCache>
                <c:formatCode>General</c:formatCode>
                <c:ptCount val="32"/>
                <c:pt idx="0">
                  <c:v>13.53</c:v>
                </c:pt>
                <c:pt idx="1">
                  <c:v>14.01</c:v>
                </c:pt>
                <c:pt idx="2">
                  <c:v>13.88</c:v>
                </c:pt>
                <c:pt idx="3">
                  <c:v>14.51</c:v>
                </c:pt>
                <c:pt idx="4">
                  <c:v>15.8</c:v>
                </c:pt>
                <c:pt idx="5">
                  <c:v>16.16</c:v>
                </c:pt>
                <c:pt idx="6">
                  <c:v>15.95</c:v>
                </c:pt>
                <c:pt idx="7">
                  <c:v>17.62</c:v>
                </c:pt>
                <c:pt idx="8">
                  <c:v>17.62</c:v>
                </c:pt>
                <c:pt idx="9">
                  <c:v>18.170000000000009</c:v>
                </c:pt>
                <c:pt idx="10">
                  <c:v>17.920000000000002</c:v>
                </c:pt>
                <c:pt idx="11">
                  <c:v>17.61</c:v>
                </c:pt>
                <c:pt idx="12">
                  <c:v>17.39</c:v>
                </c:pt>
                <c:pt idx="13">
                  <c:v>17.95</c:v>
                </c:pt>
                <c:pt idx="14">
                  <c:v>17.11</c:v>
                </c:pt>
                <c:pt idx="15">
                  <c:v>15.38</c:v>
                </c:pt>
                <c:pt idx="16">
                  <c:v>14.94</c:v>
                </c:pt>
                <c:pt idx="17">
                  <c:v>14.34</c:v>
                </c:pt>
                <c:pt idx="18">
                  <c:v>13.05</c:v>
                </c:pt>
                <c:pt idx="19">
                  <c:v>13</c:v>
                </c:pt>
                <c:pt idx="20">
                  <c:v>12.82</c:v>
                </c:pt>
                <c:pt idx="21">
                  <c:v>12.15</c:v>
                </c:pt>
                <c:pt idx="22">
                  <c:v>11.55</c:v>
                </c:pt>
                <c:pt idx="23">
                  <c:v>12.58</c:v>
                </c:pt>
                <c:pt idx="24">
                  <c:v>12.01</c:v>
                </c:pt>
                <c:pt idx="25">
                  <c:v>11.51</c:v>
                </c:pt>
                <c:pt idx="26">
                  <c:v>11.03</c:v>
                </c:pt>
                <c:pt idx="27">
                  <c:v>11.57</c:v>
                </c:pt>
                <c:pt idx="28">
                  <c:v>11.99</c:v>
                </c:pt>
                <c:pt idx="29">
                  <c:v>11.7</c:v>
                </c:pt>
                <c:pt idx="30">
                  <c:v>12.88</c:v>
                </c:pt>
                <c:pt idx="31">
                  <c:v>12.52</c:v>
                </c:pt>
              </c:numCache>
            </c:numRef>
          </c:val>
        </c:ser>
        <c:ser>
          <c:idx val="1"/>
          <c:order val="1"/>
          <c:tx>
            <c:strRef>
              <c:f>Sheet1!$C$1</c:f>
              <c:strCache>
                <c:ptCount val="1"/>
                <c:pt idx="0">
                  <c:v>Female</c:v>
                </c:pt>
              </c:strCache>
            </c:strRef>
          </c:tx>
          <c:spPr>
            <a:solidFill>
              <a:schemeClr val="bg1"/>
            </a:solidFill>
            <a:effectLst/>
          </c:spPr>
          <c:invertIfNegative val="0"/>
          <c:cat>
            <c:numRef>
              <c:f>Sheet1!$A$2:$A$33</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numCache>
            </c:numRef>
          </c:cat>
          <c:val>
            <c:numRef>
              <c:f>Sheet1!$C$2:$C$33</c:f>
              <c:numCache>
                <c:formatCode>General</c:formatCode>
                <c:ptCount val="32"/>
                <c:pt idx="0">
                  <c:v>3.54</c:v>
                </c:pt>
                <c:pt idx="1">
                  <c:v>3.14</c:v>
                </c:pt>
                <c:pt idx="2">
                  <c:v>3.23</c:v>
                </c:pt>
                <c:pt idx="3">
                  <c:v>3.25</c:v>
                </c:pt>
                <c:pt idx="4">
                  <c:v>3.71</c:v>
                </c:pt>
                <c:pt idx="5">
                  <c:v>3.74</c:v>
                </c:pt>
                <c:pt idx="6">
                  <c:v>4.13</c:v>
                </c:pt>
                <c:pt idx="7">
                  <c:v>4.33</c:v>
                </c:pt>
                <c:pt idx="8">
                  <c:v>4.21</c:v>
                </c:pt>
                <c:pt idx="9">
                  <c:v>3.73</c:v>
                </c:pt>
                <c:pt idx="10">
                  <c:v>3.7</c:v>
                </c:pt>
                <c:pt idx="11">
                  <c:v>3.42</c:v>
                </c:pt>
                <c:pt idx="12">
                  <c:v>3.8</c:v>
                </c:pt>
                <c:pt idx="13">
                  <c:v>3.44</c:v>
                </c:pt>
                <c:pt idx="14">
                  <c:v>3.07</c:v>
                </c:pt>
                <c:pt idx="15">
                  <c:v>3.49</c:v>
                </c:pt>
                <c:pt idx="16">
                  <c:v>3.31</c:v>
                </c:pt>
                <c:pt idx="17">
                  <c:v>2.84</c:v>
                </c:pt>
                <c:pt idx="18">
                  <c:v>2.75</c:v>
                </c:pt>
                <c:pt idx="19">
                  <c:v>2.75</c:v>
                </c:pt>
                <c:pt idx="20">
                  <c:v>2.69</c:v>
                </c:pt>
                <c:pt idx="21">
                  <c:v>2.35</c:v>
                </c:pt>
                <c:pt idx="22">
                  <c:v>2.65</c:v>
                </c:pt>
                <c:pt idx="23">
                  <c:v>3.51</c:v>
                </c:pt>
                <c:pt idx="24">
                  <c:v>3.02</c:v>
                </c:pt>
                <c:pt idx="25">
                  <c:v>2.82</c:v>
                </c:pt>
                <c:pt idx="26">
                  <c:v>2.48</c:v>
                </c:pt>
                <c:pt idx="27">
                  <c:v>3.04</c:v>
                </c:pt>
                <c:pt idx="28">
                  <c:v>3.28</c:v>
                </c:pt>
                <c:pt idx="29">
                  <c:v>3.13</c:v>
                </c:pt>
                <c:pt idx="30">
                  <c:v>3.51</c:v>
                </c:pt>
                <c:pt idx="31">
                  <c:v>3.94</c:v>
                </c:pt>
              </c:numCache>
            </c:numRef>
          </c:val>
        </c:ser>
        <c:dLbls>
          <c:showLegendKey val="0"/>
          <c:showVal val="0"/>
          <c:showCatName val="0"/>
          <c:showSerName val="0"/>
          <c:showPercent val="0"/>
          <c:showBubbleSize val="0"/>
        </c:dLbls>
        <c:gapWidth val="162"/>
        <c:overlap val="-26"/>
        <c:axId val="172558976"/>
        <c:axId val="172598784"/>
      </c:barChart>
      <c:lineChart>
        <c:grouping val="standard"/>
        <c:varyColors val="0"/>
        <c:ser>
          <c:idx val="2"/>
          <c:order val="2"/>
          <c:tx>
            <c:strRef>
              <c:f>Sheet1!$D$1</c:f>
              <c:strCache>
                <c:ptCount val="1"/>
                <c:pt idx="0">
                  <c:v>Overall Rate</c:v>
                </c:pt>
              </c:strCache>
            </c:strRef>
          </c:tx>
          <c:spPr>
            <a:ln w="0">
              <a:solidFill>
                <a:srgbClr val="FF0000"/>
              </a:solidFill>
            </a:ln>
            <a:effectLst/>
          </c:spPr>
          <c:marker>
            <c:symbol val="square"/>
            <c:size val="8"/>
            <c:spPr>
              <a:solidFill>
                <a:srgbClr val="FF0000"/>
              </a:solidFill>
              <a:ln>
                <a:solidFill>
                  <a:schemeClr val="bg1"/>
                </a:solidFill>
              </a:ln>
              <a:effectLst/>
            </c:spPr>
          </c:marker>
          <c:trendline>
            <c:trendlineType val="linear"/>
            <c:dispRSqr val="0"/>
            <c:dispEq val="0"/>
          </c:trendline>
          <c:cat>
            <c:numRef>
              <c:f>Sheet1!$A$2:$A$33</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numCache>
            </c:numRef>
          </c:cat>
          <c:val>
            <c:numRef>
              <c:f>Sheet1!$D$2:$D$33</c:f>
              <c:numCache>
                <c:formatCode>General</c:formatCode>
                <c:ptCount val="32"/>
                <c:pt idx="0">
                  <c:v>8.620000000000001</c:v>
                </c:pt>
                <c:pt idx="1">
                  <c:v>8.67</c:v>
                </c:pt>
                <c:pt idx="2">
                  <c:v>8.65</c:v>
                </c:pt>
                <c:pt idx="3">
                  <c:v>8.94</c:v>
                </c:pt>
                <c:pt idx="4">
                  <c:v>9.8700000000000028</c:v>
                </c:pt>
                <c:pt idx="5">
                  <c:v>10.08</c:v>
                </c:pt>
                <c:pt idx="6">
                  <c:v>10.17</c:v>
                </c:pt>
                <c:pt idx="7">
                  <c:v>11.13</c:v>
                </c:pt>
                <c:pt idx="8">
                  <c:v>11.08</c:v>
                </c:pt>
                <c:pt idx="9">
                  <c:v>11.14</c:v>
                </c:pt>
                <c:pt idx="10">
                  <c:v>11</c:v>
                </c:pt>
                <c:pt idx="11">
                  <c:v>10.71</c:v>
                </c:pt>
                <c:pt idx="12">
                  <c:v>10.78</c:v>
                </c:pt>
                <c:pt idx="13">
                  <c:v>10.9</c:v>
                </c:pt>
                <c:pt idx="14">
                  <c:v>10.29</c:v>
                </c:pt>
                <c:pt idx="15">
                  <c:v>9.6</c:v>
                </c:pt>
                <c:pt idx="16">
                  <c:v>9.2900000000000009</c:v>
                </c:pt>
                <c:pt idx="17">
                  <c:v>8.76</c:v>
                </c:pt>
                <c:pt idx="18">
                  <c:v>8.0400000000000009</c:v>
                </c:pt>
                <c:pt idx="19">
                  <c:v>8.02</c:v>
                </c:pt>
                <c:pt idx="20">
                  <c:v>7.91</c:v>
                </c:pt>
                <c:pt idx="21">
                  <c:v>7.4</c:v>
                </c:pt>
                <c:pt idx="22">
                  <c:v>7.23</c:v>
                </c:pt>
                <c:pt idx="23">
                  <c:v>8.17</c:v>
                </c:pt>
                <c:pt idx="24">
                  <c:v>7.64</c:v>
                </c:pt>
                <c:pt idx="25">
                  <c:v>7.28</c:v>
                </c:pt>
                <c:pt idx="26">
                  <c:v>6.87</c:v>
                </c:pt>
                <c:pt idx="27">
                  <c:v>7.42</c:v>
                </c:pt>
                <c:pt idx="28">
                  <c:v>7.75</c:v>
                </c:pt>
                <c:pt idx="29">
                  <c:v>7.53</c:v>
                </c:pt>
                <c:pt idx="30">
                  <c:v>8.32</c:v>
                </c:pt>
                <c:pt idx="31">
                  <c:v>8.35</c:v>
                </c:pt>
              </c:numCache>
            </c:numRef>
          </c:val>
          <c:smooth val="0"/>
        </c:ser>
        <c:dLbls>
          <c:showLegendKey val="0"/>
          <c:showVal val="0"/>
          <c:showCatName val="0"/>
          <c:showSerName val="0"/>
          <c:showPercent val="0"/>
          <c:showBubbleSize val="0"/>
        </c:dLbls>
        <c:marker val="1"/>
        <c:smooth val="0"/>
        <c:axId val="172558976"/>
        <c:axId val="172598784"/>
      </c:lineChart>
      <c:catAx>
        <c:axId val="172558976"/>
        <c:scaling>
          <c:orientation val="minMax"/>
        </c:scaling>
        <c:delete val="0"/>
        <c:axPos val="b"/>
        <c:numFmt formatCode="General" sourceLinked="1"/>
        <c:majorTickMark val="out"/>
        <c:minorTickMark val="none"/>
        <c:tickLblPos val="nextTo"/>
        <c:txPr>
          <a:bodyPr/>
          <a:lstStyle/>
          <a:p>
            <a:pPr>
              <a:defRPr sz="1400"/>
            </a:pPr>
            <a:endParaRPr lang="en-US"/>
          </a:p>
        </c:txPr>
        <c:crossAx val="172598784"/>
        <c:crosses val="autoZero"/>
        <c:auto val="1"/>
        <c:lblAlgn val="ctr"/>
        <c:lblOffset val="100"/>
        <c:noMultiLvlLbl val="0"/>
      </c:catAx>
      <c:valAx>
        <c:axId val="172598784"/>
        <c:scaling>
          <c:orientation val="minMax"/>
        </c:scaling>
        <c:delete val="0"/>
        <c:axPos val="l"/>
        <c:majorGridlines/>
        <c:numFmt formatCode="General" sourceLinked="1"/>
        <c:majorTickMark val="out"/>
        <c:minorTickMark val="none"/>
        <c:tickLblPos val="nextTo"/>
        <c:crossAx val="17255897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58CC3-5C82-7A4E-9ABF-BA0C32B4432C}"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1F117834-3540-A046-9FEC-EB39BF97F6DC}">
      <dgm:prSet phldrT="[Text]"/>
      <dgm:spPr/>
      <dgm:t>
        <a:bodyPr/>
        <a:lstStyle/>
        <a:p>
          <a:r>
            <a:rPr lang="en-US" dirty="0" smtClean="0"/>
            <a:t>1. Establish Psychological Contact</a:t>
          </a:r>
          <a:endParaRPr lang="en-US" dirty="0"/>
        </a:p>
      </dgm:t>
    </dgm:pt>
    <dgm:pt modelId="{0A3A8D47-E6D2-E040-BD36-F868F2B50DFE}" type="parTrans" cxnId="{AAC7431A-A84F-CE48-B89B-DB78B80025FF}">
      <dgm:prSet/>
      <dgm:spPr/>
      <dgm:t>
        <a:bodyPr/>
        <a:lstStyle/>
        <a:p>
          <a:endParaRPr lang="en-US"/>
        </a:p>
      </dgm:t>
    </dgm:pt>
    <dgm:pt modelId="{1CF743D7-C67E-6049-B745-672DA6B5A530}" type="sibTrans" cxnId="{AAC7431A-A84F-CE48-B89B-DB78B80025FF}">
      <dgm:prSet/>
      <dgm:spPr/>
      <dgm:t>
        <a:bodyPr/>
        <a:lstStyle/>
        <a:p>
          <a:endParaRPr lang="en-US"/>
        </a:p>
      </dgm:t>
    </dgm:pt>
    <dgm:pt modelId="{FA1D3061-04A7-2B45-8D94-3717FC2ADE71}">
      <dgm:prSet phldrT="[Text]"/>
      <dgm:spPr/>
      <dgm:t>
        <a:bodyPr/>
        <a:lstStyle/>
        <a:p>
          <a:r>
            <a:rPr lang="en-US" dirty="0" smtClean="0"/>
            <a:t>2. Verify Readiness to Proceed</a:t>
          </a:r>
          <a:endParaRPr lang="en-US" dirty="0"/>
        </a:p>
      </dgm:t>
    </dgm:pt>
    <dgm:pt modelId="{81C81A02-3BC4-3341-AFF8-93FA989764C3}" type="parTrans" cxnId="{778DB540-E226-2047-87E3-373A807FC0F4}">
      <dgm:prSet/>
      <dgm:spPr/>
      <dgm:t>
        <a:bodyPr/>
        <a:lstStyle/>
        <a:p>
          <a:endParaRPr lang="en-US"/>
        </a:p>
      </dgm:t>
    </dgm:pt>
    <dgm:pt modelId="{852B2FEE-66A3-FB40-B016-9A758FF2E29A}" type="sibTrans" cxnId="{778DB540-E226-2047-87E3-373A807FC0F4}">
      <dgm:prSet/>
      <dgm:spPr/>
      <dgm:t>
        <a:bodyPr/>
        <a:lstStyle/>
        <a:p>
          <a:endParaRPr lang="en-US"/>
        </a:p>
      </dgm:t>
    </dgm:pt>
    <dgm:pt modelId="{71C241BA-2920-BB4B-97A8-64B82D855C84}">
      <dgm:prSet phldrT="[Text]"/>
      <dgm:spPr/>
      <dgm:t>
        <a:bodyPr/>
        <a:lstStyle/>
        <a:p>
          <a:r>
            <a:rPr lang="en-US" dirty="0" smtClean="0"/>
            <a:t>3. Identify &amp; Prioritize Crisis Problems</a:t>
          </a:r>
          <a:endParaRPr lang="en-US" dirty="0"/>
        </a:p>
      </dgm:t>
    </dgm:pt>
    <dgm:pt modelId="{D4F0C0B3-4E70-E943-BA53-11294E050230}" type="parTrans" cxnId="{F8E32117-CFC1-5243-8FCE-AB1BA352CC17}">
      <dgm:prSet/>
      <dgm:spPr/>
      <dgm:t>
        <a:bodyPr/>
        <a:lstStyle/>
        <a:p>
          <a:endParaRPr lang="en-US"/>
        </a:p>
      </dgm:t>
    </dgm:pt>
    <dgm:pt modelId="{7274BCC9-13BA-DE44-8BE0-A6CE1DDBD2E1}" type="sibTrans" cxnId="{F8E32117-CFC1-5243-8FCE-AB1BA352CC17}">
      <dgm:prSet/>
      <dgm:spPr/>
      <dgm:t>
        <a:bodyPr/>
        <a:lstStyle/>
        <a:p>
          <a:endParaRPr lang="en-US"/>
        </a:p>
      </dgm:t>
    </dgm:pt>
    <dgm:pt modelId="{92901AB8-5F15-C84B-AFF5-553B6A8C2E09}">
      <dgm:prSet phldrT="[Text]"/>
      <dgm:spPr/>
      <dgm:t>
        <a:bodyPr/>
        <a:lstStyle/>
        <a:p>
          <a:r>
            <a:rPr lang="en-US" dirty="0" smtClean="0"/>
            <a:t>4. Address Crisis Problems</a:t>
          </a:r>
          <a:endParaRPr lang="en-US" dirty="0"/>
        </a:p>
      </dgm:t>
    </dgm:pt>
    <dgm:pt modelId="{14819ADE-F90D-AB4C-A3CA-54FB2727E668}" type="parTrans" cxnId="{57E7C1E6-9281-144F-AB48-0519D4DD5C59}">
      <dgm:prSet/>
      <dgm:spPr/>
      <dgm:t>
        <a:bodyPr/>
        <a:lstStyle/>
        <a:p>
          <a:endParaRPr lang="en-US"/>
        </a:p>
      </dgm:t>
    </dgm:pt>
    <dgm:pt modelId="{728E471C-B132-4849-BF2C-FC3723472E34}" type="sibTrans" cxnId="{57E7C1E6-9281-144F-AB48-0519D4DD5C59}">
      <dgm:prSet/>
      <dgm:spPr/>
      <dgm:t>
        <a:bodyPr/>
        <a:lstStyle/>
        <a:p>
          <a:endParaRPr lang="en-US"/>
        </a:p>
      </dgm:t>
    </dgm:pt>
    <dgm:pt modelId="{44CC9403-C828-5744-B7F5-9A6B6CABE92D}">
      <dgm:prSet phldrT="[Text]"/>
      <dgm:spPr/>
      <dgm:t>
        <a:bodyPr/>
        <a:lstStyle/>
        <a:p>
          <a:r>
            <a:rPr lang="en-US" dirty="0" smtClean="0"/>
            <a:t>5. Evaluate &amp; Conclude</a:t>
          </a:r>
          <a:endParaRPr lang="en-US" dirty="0"/>
        </a:p>
      </dgm:t>
    </dgm:pt>
    <dgm:pt modelId="{C6314CF7-6AA0-C945-948B-F9CAEFDA3E21}" type="parTrans" cxnId="{DD122D4E-31CA-094F-B88C-EA873BC88321}">
      <dgm:prSet/>
      <dgm:spPr/>
      <dgm:t>
        <a:bodyPr/>
        <a:lstStyle/>
        <a:p>
          <a:endParaRPr lang="en-US"/>
        </a:p>
      </dgm:t>
    </dgm:pt>
    <dgm:pt modelId="{3C8EFA2F-315B-ED47-BD62-8A6C2FA1F68A}" type="sibTrans" cxnId="{DD122D4E-31CA-094F-B88C-EA873BC88321}">
      <dgm:prSet/>
      <dgm:spPr/>
      <dgm:t>
        <a:bodyPr/>
        <a:lstStyle/>
        <a:p>
          <a:endParaRPr lang="en-US"/>
        </a:p>
      </dgm:t>
    </dgm:pt>
    <dgm:pt modelId="{43798169-998F-2F41-99FB-EB34A2728FD7}" type="pres">
      <dgm:prSet presAssocID="{C7F58CC3-5C82-7A4E-9ABF-BA0C32B4432C}" presName="cycle" presStyleCnt="0">
        <dgm:presLayoutVars>
          <dgm:dir/>
          <dgm:resizeHandles val="exact"/>
        </dgm:presLayoutVars>
      </dgm:prSet>
      <dgm:spPr/>
      <dgm:t>
        <a:bodyPr/>
        <a:lstStyle/>
        <a:p>
          <a:endParaRPr lang="en-US"/>
        </a:p>
      </dgm:t>
    </dgm:pt>
    <dgm:pt modelId="{EFB509E3-E57E-A94D-8DEC-555BE8A6DACD}" type="pres">
      <dgm:prSet presAssocID="{1F117834-3540-A046-9FEC-EB39BF97F6DC}" presName="dummy" presStyleCnt="0"/>
      <dgm:spPr/>
    </dgm:pt>
    <dgm:pt modelId="{DAC49A5C-0FE7-1349-97B3-B69AA2339522}" type="pres">
      <dgm:prSet presAssocID="{1F117834-3540-A046-9FEC-EB39BF97F6DC}" presName="node" presStyleLbl="revTx" presStyleIdx="0" presStyleCnt="5">
        <dgm:presLayoutVars>
          <dgm:bulletEnabled val="1"/>
        </dgm:presLayoutVars>
      </dgm:prSet>
      <dgm:spPr/>
      <dgm:t>
        <a:bodyPr/>
        <a:lstStyle/>
        <a:p>
          <a:endParaRPr lang="en-US"/>
        </a:p>
      </dgm:t>
    </dgm:pt>
    <dgm:pt modelId="{9CADDF06-0B6A-3C4E-8FC9-84D8F3999044}" type="pres">
      <dgm:prSet presAssocID="{1CF743D7-C67E-6049-B745-672DA6B5A530}" presName="sibTrans" presStyleLbl="node1" presStyleIdx="0" presStyleCnt="5"/>
      <dgm:spPr/>
      <dgm:t>
        <a:bodyPr/>
        <a:lstStyle/>
        <a:p>
          <a:endParaRPr lang="en-US"/>
        </a:p>
      </dgm:t>
    </dgm:pt>
    <dgm:pt modelId="{FDC4FAA3-5C4C-114D-A51C-8AFD92FE9DC0}" type="pres">
      <dgm:prSet presAssocID="{FA1D3061-04A7-2B45-8D94-3717FC2ADE71}" presName="dummy" presStyleCnt="0"/>
      <dgm:spPr/>
    </dgm:pt>
    <dgm:pt modelId="{362EB2F4-2258-FA41-A289-02607B782DD1}" type="pres">
      <dgm:prSet presAssocID="{FA1D3061-04A7-2B45-8D94-3717FC2ADE71}" presName="node" presStyleLbl="revTx" presStyleIdx="1" presStyleCnt="5">
        <dgm:presLayoutVars>
          <dgm:bulletEnabled val="1"/>
        </dgm:presLayoutVars>
      </dgm:prSet>
      <dgm:spPr/>
      <dgm:t>
        <a:bodyPr/>
        <a:lstStyle/>
        <a:p>
          <a:endParaRPr lang="en-US"/>
        </a:p>
      </dgm:t>
    </dgm:pt>
    <dgm:pt modelId="{366ED52F-1254-DA40-9E91-6941C42946DE}" type="pres">
      <dgm:prSet presAssocID="{852B2FEE-66A3-FB40-B016-9A758FF2E29A}" presName="sibTrans" presStyleLbl="node1" presStyleIdx="1" presStyleCnt="5"/>
      <dgm:spPr/>
      <dgm:t>
        <a:bodyPr/>
        <a:lstStyle/>
        <a:p>
          <a:endParaRPr lang="en-US"/>
        </a:p>
      </dgm:t>
    </dgm:pt>
    <dgm:pt modelId="{6969D2DB-782B-5F4A-AF21-A8A5A9DD8BF8}" type="pres">
      <dgm:prSet presAssocID="{71C241BA-2920-BB4B-97A8-64B82D855C84}" presName="dummy" presStyleCnt="0"/>
      <dgm:spPr/>
    </dgm:pt>
    <dgm:pt modelId="{6986FF36-F83B-8A40-9606-9C947BC5B776}" type="pres">
      <dgm:prSet presAssocID="{71C241BA-2920-BB4B-97A8-64B82D855C84}" presName="node" presStyleLbl="revTx" presStyleIdx="2" presStyleCnt="5" custScaleX="111806">
        <dgm:presLayoutVars>
          <dgm:bulletEnabled val="1"/>
        </dgm:presLayoutVars>
      </dgm:prSet>
      <dgm:spPr/>
      <dgm:t>
        <a:bodyPr/>
        <a:lstStyle/>
        <a:p>
          <a:endParaRPr lang="en-US"/>
        </a:p>
      </dgm:t>
    </dgm:pt>
    <dgm:pt modelId="{34EF7F60-3879-4F49-86DD-1EDD9EAA1185}" type="pres">
      <dgm:prSet presAssocID="{7274BCC9-13BA-DE44-8BE0-A6CE1DDBD2E1}" presName="sibTrans" presStyleLbl="node1" presStyleIdx="2" presStyleCnt="5"/>
      <dgm:spPr/>
      <dgm:t>
        <a:bodyPr/>
        <a:lstStyle/>
        <a:p>
          <a:endParaRPr lang="en-US"/>
        </a:p>
      </dgm:t>
    </dgm:pt>
    <dgm:pt modelId="{56A059C6-7A5D-8F48-8723-20BCB1D0338A}" type="pres">
      <dgm:prSet presAssocID="{92901AB8-5F15-C84B-AFF5-553B6A8C2E09}" presName="dummy" presStyleCnt="0"/>
      <dgm:spPr/>
    </dgm:pt>
    <dgm:pt modelId="{0D73630E-B630-CE40-8C54-3975CB780917}" type="pres">
      <dgm:prSet presAssocID="{92901AB8-5F15-C84B-AFF5-553B6A8C2E09}" presName="node" presStyleLbl="revTx" presStyleIdx="3" presStyleCnt="5" custScaleX="113880">
        <dgm:presLayoutVars>
          <dgm:bulletEnabled val="1"/>
        </dgm:presLayoutVars>
      </dgm:prSet>
      <dgm:spPr/>
      <dgm:t>
        <a:bodyPr/>
        <a:lstStyle/>
        <a:p>
          <a:endParaRPr lang="en-US"/>
        </a:p>
      </dgm:t>
    </dgm:pt>
    <dgm:pt modelId="{F40B3721-888A-D043-8E5A-247F57C02F12}" type="pres">
      <dgm:prSet presAssocID="{728E471C-B132-4849-BF2C-FC3723472E34}" presName="sibTrans" presStyleLbl="node1" presStyleIdx="3" presStyleCnt="5"/>
      <dgm:spPr/>
      <dgm:t>
        <a:bodyPr/>
        <a:lstStyle/>
        <a:p>
          <a:endParaRPr lang="en-US"/>
        </a:p>
      </dgm:t>
    </dgm:pt>
    <dgm:pt modelId="{892ED2BB-6E19-554F-8F37-76BDC00D68C8}" type="pres">
      <dgm:prSet presAssocID="{44CC9403-C828-5744-B7F5-9A6B6CABE92D}" presName="dummy" presStyleCnt="0"/>
      <dgm:spPr/>
    </dgm:pt>
    <dgm:pt modelId="{3D79F400-6FE6-DB45-825F-5ED37A4D219D}" type="pres">
      <dgm:prSet presAssocID="{44CC9403-C828-5744-B7F5-9A6B6CABE92D}" presName="node" presStyleLbl="revTx" presStyleIdx="4" presStyleCnt="5">
        <dgm:presLayoutVars>
          <dgm:bulletEnabled val="1"/>
        </dgm:presLayoutVars>
      </dgm:prSet>
      <dgm:spPr/>
      <dgm:t>
        <a:bodyPr/>
        <a:lstStyle/>
        <a:p>
          <a:endParaRPr lang="en-US"/>
        </a:p>
      </dgm:t>
    </dgm:pt>
    <dgm:pt modelId="{E283E362-5289-3440-8A0A-00F11F283BDA}" type="pres">
      <dgm:prSet presAssocID="{3C8EFA2F-315B-ED47-BD62-8A6C2FA1F68A}" presName="sibTrans" presStyleLbl="node1" presStyleIdx="4" presStyleCnt="5"/>
      <dgm:spPr/>
      <dgm:t>
        <a:bodyPr/>
        <a:lstStyle/>
        <a:p>
          <a:endParaRPr lang="en-US"/>
        </a:p>
      </dgm:t>
    </dgm:pt>
  </dgm:ptLst>
  <dgm:cxnLst>
    <dgm:cxn modelId="{74FA1D1D-230D-A74F-8529-926079DB065A}" type="presOf" srcId="{92901AB8-5F15-C84B-AFF5-553B6A8C2E09}" destId="{0D73630E-B630-CE40-8C54-3975CB780917}" srcOrd="0" destOrd="0" presId="urn:microsoft.com/office/officeart/2005/8/layout/cycle1"/>
    <dgm:cxn modelId="{355B2F9B-FCE9-D84D-922C-448E38D6D07A}" type="presOf" srcId="{852B2FEE-66A3-FB40-B016-9A758FF2E29A}" destId="{366ED52F-1254-DA40-9E91-6941C42946DE}" srcOrd="0" destOrd="0" presId="urn:microsoft.com/office/officeart/2005/8/layout/cycle1"/>
    <dgm:cxn modelId="{6B1F0B18-77FA-0A4C-B723-61B1B42EA55C}" type="presOf" srcId="{44CC9403-C828-5744-B7F5-9A6B6CABE92D}" destId="{3D79F400-6FE6-DB45-825F-5ED37A4D219D}" srcOrd="0" destOrd="0" presId="urn:microsoft.com/office/officeart/2005/8/layout/cycle1"/>
    <dgm:cxn modelId="{778DB540-E226-2047-87E3-373A807FC0F4}" srcId="{C7F58CC3-5C82-7A4E-9ABF-BA0C32B4432C}" destId="{FA1D3061-04A7-2B45-8D94-3717FC2ADE71}" srcOrd="1" destOrd="0" parTransId="{81C81A02-3BC4-3341-AFF8-93FA989764C3}" sibTransId="{852B2FEE-66A3-FB40-B016-9A758FF2E29A}"/>
    <dgm:cxn modelId="{DD122D4E-31CA-094F-B88C-EA873BC88321}" srcId="{C7F58CC3-5C82-7A4E-9ABF-BA0C32B4432C}" destId="{44CC9403-C828-5744-B7F5-9A6B6CABE92D}" srcOrd="4" destOrd="0" parTransId="{C6314CF7-6AA0-C945-948B-F9CAEFDA3E21}" sibTransId="{3C8EFA2F-315B-ED47-BD62-8A6C2FA1F68A}"/>
    <dgm:cxn modelId="{AAC7431A-A84F-CE48-B89B-DB78B80025FF}" srcId="{C7F58CC3-5C82-7A4E-9ABF-BA0C32B4432C}" destId="{1F117834-3540-A046-9FEC-EB39BF97F6DC}" srcOrd="0" destOrd="0" parTransId="{0A3A8D47-E6D2-E040-BD36-F868F2B50DFE}" sibTransId="{1CF743D7-C67E-6049-B745-672DA6B5A530}"/>
    <dgm:cxn modelId="{57E7C1E6-9281-144F-AB48-0519D4DD5C59}" srcId="{C7F58CC3-5C82-7A4E-9ABF-BA0C32B4432C}" destId="{92901AB8-5F15-C84B-AFF5-553B6A8C2E09}" srcOrd="3" destOrd="0" parTransId="{14819ADE-F90D-AB4C-A3CA-54FB2727E668}" sibTransId="{728E471C-B132-4849-BF2C-FC3723472E34}"/>
    <dgm:cxn modelId="{46388F07-0FA3-F542-BB2A-BF6CCAF94D94}" type="presOf" srcId="{1F117834-3540-A046-9FEC-EB39BF97F6DC}" destId="{DAC49A5C-0FE7-1349-97B3-B69AA2339522}" srcOrd="0" destOrd="0" presId="urn:microsoft.com/office/officeart/2005/8/layout/cycle1"/>
    <dgm:cxn modelId="{9A0F68CE-3993-2E46-95EF-BE7FA2B4725A}" type="presOf" srcId="{728E471C-B132-4849-BF2C-FC3723472E34}" destId="{F40B3721-888A-D043-8E5A-247F57C02F12}" srcOrd="0" destOrd="0" presId="urn:microsoft.com/office/officeart/2005/8/layout/cycle1"/>
    <dgm:cxn modelId="{5A2E9586-FCD5-294D-AA8E-EB1108E3BA47}" type="presOf" srcId="{1CF743D7-C67E-6049-B745-672DA6B5A530}" destId="{9CADDF06-0B6A-3C4E-8FC9-84D8F3999044}" srcOrd="0" destOrd="0" presId="urn:microsoft.com/office/officeart/2005/8/layout/cycle1"/>
    <dgm:cxn modelId="{80831490-38D7-7546-8F06-1BE7ED2CD881}" type="presOf" srcId="{FA1D3061-04A7-2B45-8D94-3717FC2ADE71}" destId="{362EB2F4-2258-FA41-A289-02607B782DD1}" srcOrd="0" destOrd="0" presId="urn:microsoft.com/office/officeart/2005/8/layout/cycle1"/>
    <dgm:cxn modelId="{45CC8755-3312-2941-808B-05152E725C13}" type="presOf" srcId="{71C241BA-2920-BB4B-97A8-64B82D855C84}" destId="{6986FF36-F83B-8A40-9606-9C947BC5B776}" srcOrd="0" destOrd="0" presId="urn:microsoft.com/office/officeart/2005/8/layout/cycle1"/>
    <dgm:cxn modelId="{02623342-D813-7F46-8E9B-B9F09B02DF2E}" type="presOf" srcId="{3C8EFA2F-315B-ED47-BD62-8A6C2FA1F68A}" destId="{E283E362-5289-3440-8A0A-00F11F283BDA}" srcOrd="0" destOrd="0" presId="urn:microsoft.com/office/officeart/2005/8/layout/cycle1"/>
    <dgm:cxn modelId="{083D25C2-0C0D-BC40-BC85-84928AC54833}" type="presOf" srcId="{7274BCC9-13BA-DE44-8BE0-A6CE1DDBD2E1}" destId="{34EF7F60-3879-4F49-86DD-1EDD9EAA1185}" srcOrd="0" destOrd="0" presId="urn:microsoft.com/office/officeart/2005/8/layout/cycle1"/>
    <dgm:cxn modelId="{AB8FAA3C-E5CB-8446-B348-685B6F25F586}" type="presOf" srcId="{C7F58CC3-5C82-7A4E-9ABF-BA0C32B4432C}" destId="{43798169-998F-2F41-99FB-EB34A2728FD7}" srcOrd="0" destOrd="0" presId="urn:microsoft.com/office/officeart/2005/8/layout/cycle1"/>
    <dgm:cxn modelId="{F8E32117-CFC1-5243-8FCE-AB1BA352CC17}" srcId="{C7F58CC3-5C82-7A4E-9ABF-BA0C32B4432C}" destId="{71C241BA-2920-BB4B-97A8-64B82D855C84}" srcOrd="2" destOrd="0" parTransId="{D4F0C0B3-4E70-E943-BA53-11294E050230}" sibTransId="{7274BCC9-13BA-DE44-8BE0-A6CE1DDBD2E1}"/>
    <dgm:cxn modelId="{38CB38A7-0B2C-7443-87FB-952A8240E481}" type="presParOf" srcId="{43798169-998F-2F41-99FB-EB34A2728FD7}" destId="{EFB509E3-E57E-A94D-8DEC-555BE8A6DACD}" srcOrd="0" destOrd="0" presId="urn:microsoft.com/office/officeart/2005/8/layout/cycle1"/>
    <dgm:cxn modelId="{6893F693-9CFF-184F-9249-F27EC13A9293}" type="presParOf" srcId="{43798169-998F-2F41-99FB-EB34A2728FD7}" destId="{DAC49A5C-0FE7-1349-97B3-B69AA2339522}" srcOrd="1" destOrd="0" presId="urn:microsoft.com/office/officeart/2005/8/layout/cycle1"/>
    <dgm:cxn modelId="{3BB1F869-6DD9-7143-97EF-2BC5E525D912}" type="presParOf" srcId="{43798169-998F-2F41-99FB-EB34A2728FD7}" destId="{9CADDF06-0B6A-3C4E-8FC9-84D8F3999044}" srcOrd="2" destOrd="0" presId="urn:microsoft.com/office/officeart/2005/8/layout/cycle1"/>
    <dgm:cxn modelId="{DC0681EB-598E-4142-B2F7-E90CCCD3EB1F}" type="presParOf" srcId="{43798169-998F-2F41-99FB-EB34A2728FD7}" destId="{FDC4FAA3-5C4C-114D-A51C-8AFD92FE9DC0}" srcOrd="3" destOrd="0" presId="urn:microsoft.com/office/officeart/2005/8/layout/cycle1"/>
    <dgm:cxn modelId="{6031A1F5-B4E1-C249-BE28-4E743AEB4A72}" type="presParOf" srcId="{43798169-998F-2F41-99FB-EB34A2728FD7}" destId="{362EB2F4-2258-FA41-A289-02607B782DD1}" srcOrd="4" destOrd="0" presId="urn:microsoft.com/office/officeart/2005/8/layout/cycle1"/>
    <dgm:cxn modelId="{C70CAFCC-C602-8A4D-8665-0D048007716F}" type="presParOf" srcId="{43798169-998F-2F41-99FB-EB34A2728FD7}" destId="{366ED52F-1254-DA40-9E91-6941C42946DE}" srcOrd="5" destOrd="0" presId="urn:microsoft.com/office/officeart/2005/8/layout/cycle1"/>
    <dgm:cxn modelId="{E64596FF-98B9-904C-8A27-BB8BC61B646A}" type="presParOf" srcId="{43798169-998F-2F41-99FB-EB34A2728FD7}" destId="{6969D2DB-782B-5F4A-AF21-A8A5A9DD8BF8}" srcOrd="6" destOrd="0" presId="urn:microsoft.com/office/officeart/2005/8/layout/cycle1"/>
    <dgm:cxn modelId="{DBD2EEF5-C436-BB49-9CD5-821A947C9982}" type="presParOf" srcId="{43798169-998F-2F41-99FB-EB34A2728FD7}" destId="{6986FF36-F83B-8A40-9606-9C947BC5B776}" srcOrd="7" destOrd="0" presId="urn:microsoft.com/office/officeart/2005/8/layout/cycle1"/>
    <dgm:cxn modelId="{920E24AA-BCDD-0842-84D8-86F898B8C5EF}" type="presParOf" srcId="{43798169-998F-2F41-99FB-EB34A2728FD7}" destId="{34EF7F60-3879-4F49-86DD-1EDD9EAA1185}" srcOrd="8" destOrd="0" presId="urn:microsoft.com/office/officeart/2005/8/layout/cycle1"/>
    <dgm:cxn modelId="{B6591B4A-A170-1044-9C83-45BFC01328EE}" type="presParOf" srcId="{43798169-998F-2F41-99FB-EB34A2728FD7}" destId="{56A059C6-7A5D-8F48-8723-20BCB1D0338A}" srcOrd="9" destOrd="0" presId="urn:microsoft.com/office/officeart/2005/8/layout/cycle1"/>
    <dgm:cxn modelId="{57BCBAA6-493D-6246-9998-D534F8C58A15}" type="presParOf" srcId="{43798169-998F-2F41-99FB-EB34A2728FD7}" destId="{0D73630E-B630-CE40-8C54-3975CB780917}" srcOrd="10" destOrd="0" presId="urn:microsoft.com/office/officeart/2005/8/layout/cycle1"/>
    <dgm:cxn modelId="{E2C52B00-FA4B-3B42-BC82-B8E1355204F6}" type="presParOf" srcId="{43798169-998F-2F41-99FB-EB34A2728FD7}" destId="{F40B3721-888A-D043-8E5A-247F57C02F12}" srcOrd="11" destOrd="0" presId="urn:microsoft.com/office/officeart/2005/8/layout/cycle1"/>
    <dgm:cxn modelId="{00882F17-014F-4649-98DE-3FC0ACF9EB45}" type="presParOf" srcId="{43798169-998F-2F41-99FB-EB34A2728FD7}" destId="{892ED2BB-6E19-554F-8F37-76BDC00D68C8}" srcOrd="12" destOrd="0" presId="urn:microsoft.com/office/officeart/2005/8/layout/cycle1"/>
    <dgm:cxn modelId="{530009A5-8A5A-0B45-ABB3-AA50992F4F2F}" type="presParOf" srcId="{43798169-998F-2F41-99FB-EB34A2728FD7}" destId="{3D79F400-6FE6-DB45-825F-5ED37A4D219D}" srcOrd="13" destOrd="0" presId="urn:microsoft.com/office/officeart/2005/8/layout/cycle1"/>
    <dgm:cxn modelId="{68570615-0C93-464F-B5E5-F1F0DE2E4875}" type="presParOf" srcId="{43798169-998F-2F41-99FB-EB34A2728FD7}" destId="{E283E362-5289-3440-8A0A-00F11F283BD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49A5C-0FE7-1349-97B3-B69AA2339522}">
      <dsp:nvSpPr>
        <dsp:cNvPr id="0" name=""/>
        <dsp:cNvSpPr/>
      </dsp:nvSpPr>
      <dsp:spPr>
        <a:xfrm>
          <a:off x="3188361" y="27574"/>
          <a:ext cx="943086" cy="94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1. Establish Psychological Contact</a:t>
          </a:r>
          <a:endParaRPr lang="en-US" sz="1300" kern="1200" dirty="0"/>
        </a:p>
      </dsp:txBody>
      <dsp:txXfrm>
        <a:off x="3188361" y="27574"/>
        <a:ext cx="943086" cy="943086"/>
      </dsp:txXfrm>
    </dsp:sp>
    <dsp:sp modelId="{9CADDF06-0B6A-3C4E-8FC9-84D8F3999044}">
      <dsp:nvSpPr>
        <dsp:cNvPr id="0" name=""/>
        <dsp:cNvSpPr/>
      </dsp:nvSpPr>
      <dsp:spPr>
        <a:xfrm>
          <a:off x="969861" y="289"/>
          <a:ext cx="3535926" cy="3535926"/>
        </a:xfrm>
        <a:prstGeom prst="circularArrow">
          <a:avLst>
            <a:gd name="adj1" fmla="val 5201"/>
            <a:gd name="adj2" fmla="val 335971"/>
            <a:gd name="adj3" fmla="val 21293006"/>
            <a:gd name="adj4" fmla="val 19766446"/>
            <a:gd name="adj5" fmla="val 606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362EB2F4-2258-FA41-A289-02607B782DD1}">
      <dsp:nvSpPr>
        <dsp:cNvPr id="0" name=""/>
        <dsp:cNvSpPr/>
      </dsp:nvSpPr>
      <dsp:spPr>
        <a:xfrm>
          <a:off x="3758238" y="1781475"/>
          <a:ext cx="943086" cy="94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2. Verify Readiness to Proceed</a:t>
          </a:r>
          <a:endParaRPr lang="en-US" sz="1300" kern="1200" dirty="0"/>
        </a:p>
      </dsp:txBody>
      <dsp:txXfrm>
        <a:off x="3758238" y="1781475"/>
        <a:ext cx="943086" cy="943086"/>
      </dsp:txXfrm>
    </dsp:sp>
    <dsp:sp modelId="{366ED52F-1254-DA40-9E91-6941C42946DE}">
      <dsp:nvSpPr>
        <dsp:cNvPr id="0" name=""/>
        <dsp:cNvSpPr/>
      </dsp:nvSpPr>
      <dsp:spPr>
        <a:xfrm>
          <a:off x="969861" y="289"/>
          <a:ext cx="3535926" cy="3535926"/>
        </a:xfrm>
        <a:prstGeom prst="circularArrow">
          <a:avLst>
            <a:gd name="adj1" fmla="val 5201"/>
            <a:gd name="adj2" fmla="val 335971"/>
            <a:gd name="adj3" fmla="val 3885752"/>
            <a:gd name="adj4" fmla="val 2253657"/>
            <a:gd name="adj5" fmla="val 606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6986FF36-F83B-8A40-9606-9C947BC5B776}">
      <dsp:nvSpPr>
        <dsp:cNvPr id="0" name=""/>
        <dsp:cNvSpPr/>
      </dsp:nvSpPr>
      <dsp:spPr>
        <a:xfrm>
          <a:off x="2210611" y="2865445"/>
          <a:ext cx="1054427" cy="94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3. Identify &amp; Prioritize Crisis Problems</a:t>
          </a:r>
          <a:endParaRPr lang="en-US" sz="1300" kern="1200" dirty="0"/>
        </a:p>
      </dsp:txBody>
      <dsp:txXfrm>
        <a:off x="2210611" y="2865445"/>
        <a:ext cx="1054427" cy="943086"/>
      </dsp:txXfrm>
    </dsp:sp>
    <dsp:sp modelId="{34EF7F60-3879-4F49-86DD-1EDD9EAA1185}">
      <dsp:nvSpPr>
        <dsp:cNvPr id="0" name=""/>
        <dsp:cNvSpPr/>
      </dsp:nvSpPr>
      <dsp:spPr>
        <a:xfrm>
          <a:off x="969861" y="289"/>
          <a:ext cx="3535926" cy="3535926"/>
        </a:xfrm>
        <a:prstGeom prst="circularArrow">
          <a:avLst>
            <a:gd name="adj1" fmla="val 5201"/>
            <a:gd name="adj2" fmla="val 335971"/>
            <a:gd name="adj3" fmla="val 8210372"/>
            <a:gd name="adj4" fmla="val 6578277"/>
            <a:gd name="adj5" fmla="val 606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0D73630E-B630-CE40-8C54-3975CB780917}">
      <dsp:nvSpPr>
        <dsp:cNvPr id="0" name=""/>
        <dsp:cNvSpPr/>
      </dsp:nvSpPr>
      <dsp:spPr>
        <a:xfrm>
          <a:off x="708874" y="1781475"/>
          <a:ext cx="1073987" cy="94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4. Address Crisis Problems</a:t>
          </a:r>
          <a:endParaRPr lang="en-US" sz="1300" kern="1200" dirty="0"/>
        </a:p>
      </dsp:txBody>
      <dsp:txXfrm>
        <a:off x="708874" y="1781475"/>
        <a:ext cx="1073987" cy="943086"/>
      </dsp:txXfrm>
    </dsp:sp>
    <dsp:sp modelId="{F40B3721-888A-D043-8E5A-247F57C02F12}">
      <dsp:nvSpPr>
        <dsp:cNvPr id="0" name=""/>
        <dsp:cNvSpPr/>
      </dsp:nvSpPr>
      <dsp:spPr>
        <a:xfrm>
          <a:off x="969861" y="289"/>
          <a:ext cx="3535926" cy="3535926"/>
        </a:xfrm>
        <a:prstGeom prst="circularArrow">
          <a:avLst>
            <a:gd name="adj1" fmla="val 5201"/>
            <a:gd name="adj2" fmla="val 335971"/>
            <a:gd name="adj3" fmla="val 12297583"/>
            <a:gd name="adj4" fmla="val 10771023"/>
            <a:gd name="adj5" fmla="val 606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3D79F400-6FE6-DB45-825F-5ED37A4D219D}">
      <dsp:nvSpPr>
        <dsp:cNvPr id="0" name=""/>
        <dsp:cNvSpPr/>
      </dsp:nvSpPr>
      <dsp:spPr>
        <a:xfrm>
          <a:off x="1344201" y="27574"/>
          <a:ext cx="943086" cy="94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5. Evaluate &amp; Conclude</a:t>
          </a:r>
          <a:endParaRPr lang="en-US" sz="1300" kern="1200" dirty="0"/>
        </a:p>
      </dsp:txBody>
      <dsp:txXfrm>
        <a:off x="1344201" y="27574"/>
        <a:ext cx="943086" cy="943086"/>
      </dsp:txXfrm>
    </dsp:sp>
    <dsp:sp modelId="{E283E362-5289-3440-8A0A-00F11F283BDA}">
      <dsp:nvSpPr>
        <dsp:cNvPr id="0" name=""/>
        <dsp:cNvSpPr/>
      </dsp:nvSpPr>
      <dsp:spPr>
        <a:xfrm>
          <a:off x="969861" y="289"/>
          <a:ext cx="3535926" cy="3535926"/>
        </a:xfrm>
        <a:prstGeom prst="circularArrow">
          <a:avLst>
            <a:gd name="adj1" fmla="val 5201"/>
            <a:gd name="adj2" fmla="val 335971"/>
            <a:gd name="adj3" fmla="val 16865443"/>
            <a:gd name="adj4" fmla="val 15198586"/>
            <a:gd name="adj5" fmla="val 606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Crisis</a:t>
            </a:r>
            <a:r>
              <a:rPr lang="en-US" dirty="0"/>
              <a:t> </a:t>
            </a:r>
            <a:r>
              <a:rPr lang="en-US" dirty="0" smtClean="0"/>
              <a:t>Prevention and Intervention</a:t>
            </a:r>
          </a:p>
          <a:p>
            <a:r>
              <a:rPr lang="en-US" dirty="0" smtClean="0"/>
              <a:t>Mental Health Crisis Intervention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June 12, 2014</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Stephen E. Brock, Ph.D., NCSP, LEP</a:t>
            </a:r>
          </a:p>
          <a:p>
            <a:r>
              <a:rPr lang="en-US" dirty="0" smtClean="0"/>
              <a:t>NASP &amp; CSU, Sacramento</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A7F8C-E125-E740-98D5-E334FE970CC7}" type="slidenum">
              <a:rPr lang="en-US" smtClean="0"/>
              <a:t>‹#›</a:t>
            </a:fld>
            <a:endParaRPr lang="en-US" dirty="0"/>
          </a:p>
        </p:txBody>
      </p:sp>
    </p:spTree>
    <p:extLst>
      <p:ext uri="{BB962C8B-B14F-4D97-AF65-F5344CB8AC3E}">
        <p14:creationId xmlns:p14="http://schemas.microsoft.com/office/powerpoint/2010/main" val="2138657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88B13-2695-1B42-96AB-53E0EF709526}" type="datetimeFigureOut">
              <a:rPr lang="en-US" smtClean="0"/>
              <a:t>6/8/2015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BDC012-CC74-2442-A2BA-0E2410DF7F03}" type="slidenum">
              <a:rPr lang="en-US" smtClean="0"/>
              <a:t>‹#›</a:t>
            </a:fld>
            <a:endParaRPr lang="en-US" dirty="0"/>
          </a:p>
        </p:txBody>
      </p:sp>
    </p:spTree>
    <p:extLst>
      <p:ext uri="{BB962C8B-B14F-4D97-AF65-F5344CB8AC3E}">
        <p14:creationId xmlns:p14="http://schemas.microsoft.com/office/powerpoint/2010/main" val="12518090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c.gov/injury/wisqars/fatal_injury_report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onder.cdc.gov/wonder/prevguid/m0031525/m0031525.as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virtualmentor.ama-assn.org/2012/06/pfor2-1206.html" TargetMode="External"/><Relationship Id="rId4" Type="http://schemas.openxmlformats.org/officeDocument/2006/relationships/hyperlink" Target="http://www.cdc.gov/injury/wisqars/fatal_injury_reports.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cebmh.warne.ox.ac.uk/csr/images/WHO%20media%20guidelines.pdf"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suicideinfo.ca/"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a:t>
            </a:r>
            <a:r>
              <a:rPr lang="en-US" dirty="0"/>
              <a:t>afternoon session will address the mental health response to school associated crisis events. Included in this discussion will be an examination of the PREP</a:t>
            </a:r>
            <a:r>
              <a:rPr lang="en-US" u="sng" dirty="0"/>
              <a:t>a</a:t>
            </a:r>
            <a:r>
              <a:rPr lang="en-US" dirty="0"/>
              <a:t>RE model of school crisis intervention and the special issues presented by the suicidal crisis</a:t>
            </a:r>
            <a:r>
              <a:rPr lang="en-US" dirty="0" smtClean="0"/>
              <a:t>.</a:t>
            </a:r>
          </a:p>
          <a:p>
            <a:endParaRPr lang="en-US" dirty="0" smtClean="0"/>
          </a:p>
          <a:p>
            <a:r>
              <a:rPr lang="en-US" dirty="0" smtClean="0"/>
              <a:t>Incidence</a:t>
            </a:r>
          </a:p>
          <a:p>
            <a:r>
              <a:rPr lang="en-US" dirty="0" smtClean="0"/>
              <a:t>	Traumatic Stressors,</a:t>
            </a:r>
            <a:r>
              <a:rPr lang="en-US" baseline="0" dirty="0" smtClean="0"/>
              <a:t> in general</a:t>
            </a:r>
            <a:endParaRPr lang="en-US" dirty="0" smtClean="0"/>
          </a:p>
          <a:p>
            <a:r>
              <a:rPr lang="en-US" dirty="0" smtClean="0"/>
              <a:t>	Suicide, in particular</a:t>
            </a:r>
          </a:p>
          <a:p>
            <a:r>
              <a:rPr lang="en-US" dirty="0" smtClean="0"/>
              <a:t>PREPaRE</a:t>
            </a:r>
          </a:p>
          <a:p>
            <a:r>
              <a:rPr lang="en-US" dirty="0" smtClean="0"/>
              <a:t>Suicide</a:t>
            </a:r>
            <a:r>
              <a:rPr lang="en-US" baseline="0" dirty="0" smtClean="0"/>
              <a:t> Prevention</a:t>
            </a:r>
            <a:endParaRPr lang="en-US" dirty="0"/>
          </a:p>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1</a:t>
            </a:fld>
            <a:endParaRPr lang="en-US" dirty="0"/>
          </a:p>
        </p:txBody>
      </p:sp>
    </p:spTree>
    <p:extLst>
      <p:ext uri="{BB962C8B-B14F-4D97-AF65-F5344CB8AC3E}">
        <p14:creationId xmlns:p14="http://schemas.microsoft.com/office/powerpoint/2010/main" val="75318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428625" y="4343704"/>
            <a:ext cx="6000750"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64854">
              <a:defRPr/>
            </a:pPr>
            <a:r>
              <a:rPr lang="en-US" sz="1700" dirty="0" smtClean="0">
                <a:latin typeface="Times New Roman" charset="0"/>
                <a:cs typeface="ＭＳ Ｐゴシック" charset="0"/>
                <a:hlinkClick r:id="rId3"/>
              </a:rPr>
              <a:t>http</a:t>
            </a:r>
            <a:r>
              <a:rPr lang="en-US" sz="1700" dirty="0">
                <a:latin typeface="Times New Roman" charset="0"/>
                <a:cs typeface="ＭＳ Ｐゴシック" charset="0"/>
                <a:hlinkClick r:id="rId3"/>
              </a:rPr>
              <a:t>://www.cdc.gov/injury/wisqars/fatal_injury_reports.html</a:t>
            </a:r>
            <a:r>
              <a:rPr lang="en-US" sz="1700" dirty="0">
                <a:latin typeface="Times New Roman" charset="0"/>
                <a:cs typeface="ＭＳ Ｐゴシック" charset="0"/>
              </a:rPr>
              <a:t> </a:t>
            </a:r>
          </a:p>
          <a:p>
            <a:endParaRPr lang="en-US" sz="1700" dirty="0">
              <a:latin typeface="Arial" charset="0"/>
              <a:cs typeface="Arial" charset="0"/>
            </a:endParaRPr>
          </a:p>
          <a:p>
            <a:r>
              <a:rPr lang="en-US" sz="1700" dirty="0" smtClean="0">
                <a:latin typeface="Arial" charset="0"/>
                <a:cs typeface="Arial" charset="0"/>
              </a:rPr>
              <a:t>Economic crisis</a:t>
            </a:r>
          </a:p>
          <a:p>
            <a:endParaRPr lang="en-US" sz="1700" dirty="0" smtClean="0">
              <a:latin typeface="Arial" charset="0"/>
              <a:cs typeface="Arial" charset="0"/>
            </a:endParaRPr>
          </a:p>
          <a:p>
            <a:r>
              <a:rPr lang="en-US" sz="1700" dirty="0" smtClean="0">
                <a:latin typeface="Arial" charset="0"/>
                <a:cs typeface="Arial" charset="0"/>
              </a:rPr>
              <a:t>Current </a:t>
            </a:r>
            <a:r>
              <a:rPr lang="en-US" sz="1700" dirty="0">
                <a:latin typeface="Arial" charset="0"/>
                <a:cs typeface="Arial" charset="0"/>
              </a:rPr>
              <a:t>(2012) suicide rate = 12.94 (n = 40,600)</a:t>
            </a:r>
          </a:p>
          <a:p>
            <a:r>
              <a:rPr lang="en-US" sz="1700" dirty="0">
                <a:latin typeface="Arial" charset="0"/>
                <a:cs typeface="Arial" charset="0"/>
              </a:rPr>
              <a:t>Current (2012) undetermined = 1.51 (n = 4,737)</a:t>
            </a:r>
          </a:p>
          <a:p>
            <a:endParaRPr lang="en-US" sz="1700" dirty="0">
              <a:latin typeface="Arial" charset="0"/>
              <a:cs typeface="Arial" charset="0"/>
            </a:endParaRPr>
          </a:p>
          <a:p>
            <a:r>
              <a:rPr lang="en-US" sz="1700" dirty="0">
                <a:latin typeface="Arial" charset="0"/>
                <a:cs typeface="Arial" charset="0"/>
              </a:rPr>
              <a:t>Low (2000) = 10.43</a:t>
            </a:r>
          </a:p>
          <a:p>
            <a:r>
              <a:rPr lang="en-US" sz="1700" dirty="0">
                <a:latin typeface="Arial" charset="0"/>
                <a:cs typeface="Arial" charset="0"/>
              </a:rPr>
              <a:t>High (2012) = 12.94</a:t>
            </a:r>
          </a:p>
          <a:p>
            <a:endParaRPr lang="en-US" dirty="0">
              <a:latin typeface="Arial" charset="0"/>
              <a:cs typeface="Arial" charset="0"/>
            </a:endParaRPr>
          </a:p>
        </p:txBody>
      </p:sp>
      <p:sp>
        <p:nvSpPr>
          <p:cNvPr id="66564" name="Slide Number Placeholder 3"/>
          <p:cNvSpPr>
            <a:spLocks noGrp="1"/>
          </p:cNvSpPr>
          <p:nvPr>
            <p:ph type="sldNum" sz="quarter" idx="4294967295"/>
          </p:nvPr>
        </p:nvSpPr>
        <p:spPr bwMode="auto">
          <a:xfrm>
            <a:off x="3884414" y="8685895"/>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Helvetica" charset="0"/>
                <a:ea typeface="ＭＳ Ｐゴシック" charset="0"/>
              </a:defRPr>
            </a:lvl1pPr>
            <a:lvl2pPr marL="702693" indent="-270267">
              <a:defRPr sz="2300">
                <a:solidFill>
                  <a:schemeClr val="tx1"/>
                </a:solidFill>
                <a:latin typeface="Helvetica" charset="0"/>
                <a:ea typeface="ＭＳ Ｐゴシック" charset="0"/>
              </a:defRPr>
            </a:lvl2pPr>
            <a:lvl3pPr marL="1081067" indent="-216214">
              <a:defRPr sz="2300">
                <a:solidFill>
                  <a:schemeClr val="tx1"/>
                </a:solidFill>
                <a:latin typeface="Helvetica" charset="0"/>
                <a:ea typeface="ＭＳ Ｐゴシック" charset="0"/>
              </a:defRPr>
            </a:lvl3pPr>
            <a:lvl4pPr marL="1513494" indent="-216214">
              <a:defRPr sz="2300">
                <a:solidFill>
                  <a:schemeClr val="tx1"/>
                </a:solidFill>
                <a:latin typeface="Helvetica" charset="0"/>
                <a:ea typeface="ＭＳ Ｐゴシック" charset="0"/>
              </a:defRPr>
            </a:lvl4pPr>
            <a:lvl5pPr marL="1945922" indent="-216214">
              <a:defRPr sz="2300">
                <a:solidFill>
                  <a:schemeClr val="tx1"/>
                </a:solidFill>
                <a:latin typeface="Helvetica" charset="0"/>
                <a:ea typeface="ＭＳ Ｐゴシック" charset="0"/>
              </a:defRPr>
            </a:lvl5pPr>
            <a:lvl6pPr marL="2378348" indent="-216214" eaLnBrk="0" fontAlgn="base" hangingPunct="0">
              <a:spcBef>
                <a:spcPct val="0"/>
              </a:spcBef>
              <a:spcAft>
                <a:spcPct val="0"/>
              </a:spcAft>
              <a:defRPr sz="2300">
                <a:solidFill>
                  <a:schemeClr val="tx1"/>
                </a:solidFill>
                <a:latin typeface="Helvetica" charset="0"/>
                <a:ea typeface="ＭＳ Ｐゴシック" charset="0"/>
              </a:defRPr>
            </a:lvl6pPr>
            <a:lvl7pPr marL="2810776" indent="-216214" eaLnBrk="0" fontAlgn="base" hangingPunct="0">
              <a:spcBef>
                <a:spcPct val="0"/>
              </a:spcBef>
              <a:spcAft>
                <a:spcPct val="0"/>
              </a:spcAft>
              <a:defRPr sz="2300">
                <a:solidFill>
                  <a:schemeClr val="tx1"/>
                </a:solidFill>
                <a:latin typeface="Helvetica" charset="0"/>
                <a:ea typeface="ＭＳ Ｐゴシック" charset="0"/>
              </a:defRPr>
            </a:lvl7pPr>
            <a:lvl8pPr marL="3243202" indent="-216214" eaLnBrk="0" fontAlgn="base" hangingPunct="0">
              <a:spcBef>
                <a:spcPct val="0"/>
              </a:spcBef>
              <a:spcAft>
                <a:spcPct val="0"/>
              </a:spcAft>
              <a:defRPr sz="2300">
                <a:solidFill>
                  <a:schemeClr val="tx1"/>
                </a:solidFill>
                <a:latin typeface="Helvetica" charset="0"/>
                <a:ea typeface="ＭＳ Ｐゴシック" charset="0"/>
              </a:defRPr>
            </a:lvl8pPr>
            <a:lvl9pPr marL="3675629" indent="-216214" eaLnBrk="0" fontAlgn="base" hangingPunct="0">
              <a:spcBef>
                <a:spcPct val="0"/>
              </a:spcBef>
              <a:spcAft>
                <a:spcPct val="0"/>
              </a:spcAft>
              <a:defRPr sz="2300">
                <a:solidFill>
                  <a:schemeClr val="tx1"/>
                </a:solidFill>
                <a:latin typeface="Helvetica" charset="0"/>
                <a:ea typeface="ＭＳ Ｐゴシック" charset="0"/>
              </a:defRPr>
            </a:lvl9pPr>
          </a:lstStyle>
          <a:p>
            <a:fld id="{452EED08-E001-9443-8BF6-0854F1A67A39}"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a:t> </a:t>
            </a:r>
            <a:endParaRPr lang="en-US"/>
          </a:p>
          <a:p>
            <a:endParaRPr lang="en-US"/>
          </a:p>
        </p:txBody>
      </p:sp>
      <p:sp>
        <p:nvSpPr>
          <p:cNvPr id="67588" name="Slide Number Placeholder 3"/>
          <p:cNvSpPr>
            <a:spLocks noGrp="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1" tIns="43241" rIns="86481" bIns="43241"/>
          <a:lstStyle>
            <a:lvl1pPr>
              <a:defRPr sz="2300">
                <a:solidFill>
                  <a:schemeClr val="tx1"/>
                </a:solidFill>
                <a:latin typeface="Helvetica" charset="0"/>
                <a:ea typeface="ＭＳ Ｐゴシック" charset="0"/>
              </a:defRPr>
            </a:lvl1pPr>
            <a:lvl2pPr marL="702756" indent="-270291">
              <a:defRPr sz="2300">
                <a:solidFill>
                  <a:schemeClr val="tx1"/>
                </a:solidFill>
                <a:latin typeface="Helvetica" charset="0"/>
                <a:ea typeface="ＭＳ Ｐゴシック" charset="0"/>
              </a:defRPr>
            </a:lvl2pPr>
            <a:lvl3pPr marL="1081164" indent="-216233">
              <a:defRPr sz="2300">
                <a:solidFill>
                  <a:schemeClr val="tx1"/>
                </a:solidFill>
                <a:latin typeface="Helvetica" charset="0"/>
                <a:ea typeface="ＭＳ Ｐゴシック" charset="0"/>
              </a:defRPr>
            </a:lvl3pPr>
            <a:lvl4pPr marL="1513629" indent="-216233">
              <a:defRPr sz="2300">
                <a:solidFill>
                  <a:schemeClr val="tx1"/>
                </a:solidFill>
                <a:latin typeface="Helvetica" charset="0"/>
                <a:ea typeface="ＭＳ Ｐゴシック" charset="0"/>
              </a:defRPr>
            </a:lvl4pPr>
            <a:lvl5pPr marL="1946095" indent="-216233">
              <a:defRPr sz="2300">
                <a:solidFill>
                  <a:schemeClr val="tx1"/>
                </a:solidFill>
                <a:latin typeface="Helvetica" charset="0"/>
                <a:ea typeface="ＭＳ Ｐゴシック" charset="0"/>
              </a:defRPr>
            </a:lvl5pPr>
            <a:lvl6pPr marL="2378560" indent="-216233" eaLnBrk="0" fontAlgn="base" hangingPunct="0">
              <a:spcBef>
                <a:spcPct val="0"/>
              </a:spcBef>
              <a:spcAft>
                <a:spcPct val="0"/>
              </a:spcAft>
              <a:defRPr sz="2300">
                <a:solidFill>
                  <a:schemeClr val="tx1"/>
                </a:solidFill>
                <a:latin typeface="Helvetica" charset="0"/>
                <a:ea typeface="ＭＳ Ｐゴシック" charset="0"/>
              </a:defRPr>
            </a:lvl6pPr>
            <a:lvl7pPr marL="2811026" indent="-216233" eaLnBrk="0" fontAlgn="base" hangingPunct="0">
              <a:spcBef>
                <a:spcPct val="0"/>
              </a:spcBef>
              <a:spcAft>
                <a:spcPct val="0"/>
              </a:spcAft>
              <a:defRPr sz="2300">
                <a:solidFill>
                  <a:schemeClr val="tx1"/>
                </a:solidFill>
                <a:latin typeface="Helvetica" charset="0"/>
                <a:ea typeface="ＭＳ Ｐゴシック" charset="0"/>
              </a:defRPr>
            </a:lvl7pPr>
            <a:lvl8pPr marL="3243491" indent="-216233" eaLnBrk="0" fontAlgn="base" hangingPunct="0">
              <a:spcBef>
                <a:spcPct val="0"/>
              </a:spcBef>
              <a:spcAft>
                <a:spcPct val="0"/>
              </a:spcAft>
              <a:defRPr sz="2300">
                <a:solidFill>
                  <a:schemeClr val="tx1"/>
                </a:solidFill>
                <a:latin typeface="Helvetica" charset="0"/>
                <a:ea typeface="ＭＳ Ｐゴシック" charset="0"/>
              </a:defRPr>
            </a:lvl8pPr>
            <a:lvl9pPr marL="3675957" indent="-216233" eaLnBrk="0" fontAlgn="base" hangingPunct="0">
              <a:spcBef>
                <a:spcPct val="0"/>
              </a:spcBef>
              <a:spcAft>
                <a:spcPct val="0"/>
              </a:spcAft>
              <a:defRPr sz="2300">
                <a:solidFill>
                  <a:schemeClr val="tx1"/>
                </a:solidFill>
                <a:latin typeface="Helvetica" charset="0"/>
                <a:ea typeface="ＭＳ Ｐゴシック" charset="0"/>
              </a:defRPr>
            </a:lvl9pPr>
          </a:lstStyle>
          <a:p>
            <a:fld id="{75FCD3EC-078A-5E4E-88BE-25A5A57DB7DA}" type="slidenum">
              <a:rPr lang="en-US">
                <a:cs typeface="ＭＳ Ｐゴシック" charset="0"/>
              </a:rPr>
              <a:pPr/>
              <a:t>11</a:t>
            </a:fld>
            <a:endParaRPr lang="en-US">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428626" y="4343704"/>
            <a:ext cx="6000749"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smtClean="0"/>
              <a:t>Suicide Rates by County</a:t>
            </a:r>
            <a:br>
              <a:rPr lang="en-US" sz="1600" dirty="0" smtClean="0"/>
            </a:br>
            <a:r>
              <a:rPr lang="en-US" sz="1600" dirty="0" smtClean="0"/>
              <a:t>Smoothed, Age-adjusted Suicide Rates per 100,000 population, by County, United States, 2000-2006</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What </a:t>
            </a:r>
            <a:r>
              <a:rPr lang="en-US" sz="1600" dirty="0">
                <a:latin typeface="Arial" pitchFamily="34" charset="0"/>
                <a:cs typeface="Arial" pitchFamily="34" charset="0"/>
              </a:rPr>
              <a:t>trends do you see?</a:t>
            </a:r>
          </a:p>
          <a:p>
            <a:r>
              <a:rPr lang="en-US" sz="1600" dirty="0">
                <a:latin typeface="Arial" pitchFamily="34" charset="0"/>
                <a:cs typeface="Arial" pitchFamily="34" charset="0"/>
              </a:rPr>
              <a:t>Do you see any patterns?</a:t>
            </a:r>
          </a:p>
          <a:p>
            <a:r>
              <a:rPr lang="en-US" sz="1600" dirty="0">
                <a:latin typeface="Arial" pitchFamily="34" charset="0"/>
                <a:cs typeface="Arial" pitchFamily="34" charset="0"/>
              </a:rPr>
              <a:t>How might we explain these trends or patterns?</a:t>
            </a:r>
          </a:p>
          <a:p>
            <a:r>
              <a:rPr lang="en-US" sz="1600" dirty="0">
                <a:latin typeface="Arial" pitchFamily="34" charset="0"/>
                <a:cs typeface="Arial" pitchFamily="34" charset="0"/>
              </a:rPr>
              <a:t>NOTE: These data reflect completed suicide. The trends are somewhat different for other forms of suicidal behavior and thinking.</a:t>
            </a:r>
          </a:p>
          <a:p>
            <a:endParaRPr lang="en-US" sz="1600" dirty="0"/>
          </a:p>
          <a:p>
            <a:endParaRPr lang="en-US" sz="1600" dirty="0"/>
          </a:p>
        </p:txBody>
      </p:sp>
      <p:sp>
        <p:nvSpPr>
          <p:cNvPr id="60420" name="Slide Number Placeholder 3"/>
          <p:cNvSpPr>
            <a:spLocks noGrp="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Helvetica" charset="0"/>
                <a:ea typeface="ＭＳ Ｐゴシック" charset="0"/>
              </a:defRPr>
            </a:lvl1pPr>
            <a:lvl2pPr marL="702756" indent="-270291">
              <a:defRPr sz="2300">
                <a:solidFill>
                  <a:schemeClr val="tx1"/>
                </a:solidFill>
                <a:latin typeface="Helvetica" charset="0"/>
                <a:ea typeface="ＭＳ Ｐゴシック" charset="0"/>
              </a:defRPr>
            </a:lvl2pPr>
            <a:lvl3pPr marL="1081164" indent="-216233">
              <a:defRPr sz="2300">
                <a:solidFill>
                  <a:schemeClr val="tx1"/>
                </a:solidFill>
                <a:latin typeface="Helvetica" charset="0"/>
                <a:ea typeface="ＭＳ Ｐゴシック" charset="0"/>
              </a:defRPr>
            </a:lvl3pPr>
            <a:lvl4pPr marL="1513629" indent="-216233">
              <a:defRPr sz="2300">
                <a:solidFill>
                  <a:schemeClr val="tx1"/>
                </a:solidFill>
                <a:latin typeface="Helvetica" charset="0"/>
                <a:ea typeface="ＭＳ Ｐゴシック" charset="0"/>
              </a:defRPr>
            </a:lvl4pPr>
            <a:lvl5pPr marL="1946095" indent="-216233">
              <a:defRPr sz="2300">
                <a:solidFill>
                  <a:schemeClr val="tx1"/>
                </a:solidFill>
                <a:latin typeface="Helvetica" charset="0"/>
                <a:ea typeface="ＭＳ Ｐゴシック" charset="0"/>
              </a:defRPr>
            </a:lvl5pPr>
            <a:lvl6pPr marL="2378560" indent="-216233" eaLnBrk="0" fontAlgn="base" hangingPunct="0">
              <a:spcBef>
                <a:spcPct val="0"/>
              </a:spcBef>
              <a:spcAft>
                <a:spcPct val="0"/>
              </a:spcAft>
              <a:defRPr sz="2300">
                <a:solidFill>
                  <a:schemeClr val="tx1"/>
                </a:solidFill>
                <a:latin typeface="Helvetica" charset="0"/>
                <a:ea typeface="ＭＳ Ｐゴシック" charset="0"/>
              </a:defRPr>
            </a:lvl6pPr>
            <a:lvl7pPr marL="2811026" indent="-216233" eaLnBrk="0" fontAlgn="base" hangingPunct="0">
              <a:spcBef>
                <a:spcPct val="0"/>
              </a:spcBef>
              <a:spcAft>
                <a:spcPct val="0"/>
              </a:spcAft>
              <a:defRPr sz="2300">
                <a:solidFill>
                  <a:schemeClr val="tx1"/>
                </a:solidFill>
                <a:latin typeface="Helvetica" charset="0"/>
                <a:ea typeface="ＭＳ Ｐゴシック" charset="0"/>
              </a:defRPr>
            </a:lvl7pPr>
            <a:lvl8pPr marL="3243491" indent="-216233" eaLnBrk="0" fontAlgn="base" hangingPunct="0">
              <a:spcBef>
                <a:spcPct val="0"/>
              </a:spcBef>
              <a:spcAft>
                <a:spcPct val="0"/>
              </a:spcAft>
              <a:defRPr sz="2300">
                <a:solidFill>
                  <a:schemeClr val="tx1"/>
                </a:solidFill>
                <a:latin typeface="Helvetica" charset="0"/>
                <a:ea typeface="ＭＳ Ｐゴシック" charset="0"/>
              </a:defRPr>
            </a:lvl8pPr>
            <a:lvl9pPr marL="3675957" indent="-216233" eaLnBrk="0" fontAlgn="base" hangingPunct="0">
              <a:spcBef>
                <a:spcPct val="0"/>
              </a:spcBef>
              <a:spcAft>
                <a:spcPct val="0"/>
              </a:spcAft>
              <a:defRPr sz="2300">
                <a:solidFill>
                  <a:schemeClr val="tx1"/>
                </a:solidFill>
                <a:latin typeface="Helvetica" charset="0"/>
                <a:ea typeface="ＭＳ Ｐゴシック" charset="0"/>
              </a:defRPr>
            </a:lvl9pPr>
          </a:lstStyle>
          <a:p>
            <a:fld id="{43E9FA1E-50B0-AB47-900A-6036063B8ADA}" type="slidenum">
              <a:rPr lang="en-US" sz="1200">
                <a:latin typeface="+mn-lt"/>
              </a:rPr>
              <a:pPr/>
              <a:t>12</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428625" y="4343704"/>
            <a:ext cx="6000750"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8" rIns="91377" bIns="45688"/>
          <a:lstStyle/>
          <a:p>
            <a:pPr>
              <a:spcBef>
                <a:spcPct val="0"/>
              </a:spcBef>
            </a:pPr>
            <a:r>
              <a:rPr lang="en-US" dirty="0" smtClean="0">
                <a:latin typeface="Arial" pitchFamily="34" charset="0"/>
                <a:cs typeface="Arial" pitchFamily="34" charset="0"/>
              </a:rPr>
              <a:t>http://</a:t>
            </a:r>
            <a:r>
              <a:rPr lang="en-US" dirty="0" err="1" smtClean="0">
                <a:latin typeface="Arial" pitchFamily="34" charset="0"/>
                <a:cs typeface="Arial" pitchFamily="34" charset="0"/>
              </a:rPr>
              <a:t>www.cdc.gov</a:t>
            </a:r>
            <a:r>
              <a:rPr lang="en-US" dirty="0" smtClean="0">
                <a:latin typeface="Arial" pitchFamily="34" charset="0"/>
                <a:cs typeface="Arial" pitchFamily="34" charset="0"/>
              </a:rPr>
              <a:t>/injury/</a:t>
            </a:r>
            <a:r>
              <a:rPr lang="en-US" dirty="0" err="1" smtClean="0">
                <a:latin typeface="Arial" pitchFamily="34" charset="0"/>
                <a:cs typeface="Arial" pitchFamily="34" charset="0"/>
              </a:rPr>
              <a:t>wisqars</a:t>
            </a:r>
            <a:r>
              <a:rPr lang="en-US" dirty="0" smtClean="0">
                <a:latin typeface="Arial" pitchFamily="34" charset="0"/>
                <a:cs typeface="Arial" pitchFamily="34" charset="0"/>
              </a:rPr>
              <a:t>/</a:t>
            </a:r>
            <a:r>
              <a:rPr lang="en-US" dirty="0" err="1" smtClean="0">
                <a:latin typeface="Arial" pitchFamily="34" charset="0"/>
                <a:cs typeface="Arial" pitchFamily="34" charset="0"/>
              </a:rPr>
              <a:t>fatal_injury_reports.html</a:t>
            </a:r>
            <a:endParaRPr lang="en-US" dirty="0" smtClean="0">
              <a:latin typeface="Arial" pitchFamily="34" charset="0"/>
              <a:cs typeface="Arial" pitchFamily="34" charset="0"/>
            </a:endParaRPr>
          </a:p>
          <a:p>
            <a:pPr>
              <a:spcBef>
                <a:spcPct val="0"/>
              </a:spcBef>
            </a:pPr>
            <a:endParaRPr lang="en-US" sz="1700" dirty="0">
              <a:latin typeface="Arial" pitchFamily="34" charset="0"/>
              <a:cs typeface="Arial" pitchFamily="34" charset="0"/>
            </a:endParaRPr>
          </a:p>
          <a:p>
            <a:pPr>
              <a:spcBef>
                <a:spcPct val="0"/>
              </a:spcBef>
            </a:pPr>
            <a:r>
              <a:rPr lang="en-US" sz="1700" dirty="0">
                <a:latin typeface="Arial" pitchFamily="34" charset="0"/>
                <a:cs typeface="Arial" pitchFamily="34" charset="0"/>
              </a:rPr>
              <a:t>Firearm Suicide Rate: Minimal, 8.9; Moderate, 6.2; Maximum, 7.07 (National Suicide Firearm Rate, 6.3)</a:t>
            </a:r>
          </a:p>
        </p:txBody>
      </p:sp>
      <p:sp>
        <p:nvSpPr>
          <p:cNvPr id="61444" name="Slide Number Placeholder 3"/>
          <p:cNvSpPr>
            <a:spLocks noGrp="1"/>
          </p:cNvSpPr>
          <p:nvPr>
            <p:ph type="sldNum" sz="quarter" idx="4294967295"/>
          </p:nvPr>
        </p:nvSpPr>
        <p:spPr bwMode="auto">
          <a:xfrm>
            <a:off x="3884414" y="8685895"/>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Helvetica" charset="0"/>
                <a:ea typeface="ＭＳ Ｐゴシック" charset="0"/>
              </a:defRPr>
            </a:lvl1pPr>
            <a:lvl2pPr marL="702693" indent="-270267">
              <a:defRPr sz="2300">
                <a:solidFill>
                  <a:schemeClr val="tx1"/>
                </a:solidFill>
                <a:latin typeface="Helvetica" charset="0"/>
                <a:ea typeface="ＭＳ Ｐゴシック" charset="0"/>
              </a:defRPr>
            </a:lvl2pPr>
            <a:lvl3pPr marL="1081067" indent="-216214">
              <a:defRPr sz="2300">
                <a:solidFill>
                  <a:schemeClr val="tx1"/>
                </a:solidFill>
                <a:latin typeface="Helvetica" charset="0"/>
                <a:ea typeface="ＭＳ Ｐゴシック" charset="0"/>
              </a:defRPr>
            </a:lvl3pPr>
            <a:lvl4pPr marL="1513494" indent="-216214">
              <a:defRPr sz="2300">
                <a:solidFill>
                  <a:schemeClr val="tx1"/>
                </a:solidFill>
                <a:latin typeface="Helvetica" charset="0"/>
                <a:ea typeface="ＭＳ Ｐゴシック" charset="0"/>
              </a:defRPr>
            </a:lvl4pPr>
            <a:lvl5pPr marL="1945922" indent="-216214">
              <a:defRPr sz="2300">
                <a:solidFill>
                  <a:schemeClr val="tx1"/>
                </a:solidFill>
                <a:latin typeface="Helvetica" charset="0"/>
                <a:ea typeface="ＭＳ Ｐゴシック" charset="0"/>
              </a:defRPr>
            </a:lvl5pPr>
            <a:lvl6pPr marL="2378348" indent="-216214" eaLnBrk="0" fontAlgn="base" hangingPunct="0">
              <a:spcBef>
                <a:spcPct val="0"/>
              </a:spcBef>
              <a:spcAft>
                <a:spcPct val="0"/>
              </a:spcAft>
              <a:defRPr sz="2300">
                <a:solidFill>
                  <a:schemeClr val="tx1"/>
                </a:solidFill>
                <a:latin typeface="Helvetica" charset="0"/>
                <a:ea typeface="ＭＳ Ｐゴシック" charset="0"/>
              </a:defRPr>
            </a:lvl6pPr>
            <a:lvl7pPr marL="2810776" indent="-216214" eaLnBrk="0" fontAlgn="base" hangingPunct="0">
              <a:spcBef>
                <a:spcPct val="0"/>
              </a:spcBef>
              <a:spcAft>
                <a:spcPct val="0"/>
              </a:spcAft>
              <a:defRPr sz="2300">
                <a:solidFill>
                  <a:schemeClr val="tx1"/>
                </a:solidFill>
                <a:latin typeface="Helvetica" charset="0"/>
                <a:ea typeface="ＭＳ Ｐゴシック" charset="0"/>
              </a:defRPr>
            </a:lvl7pPr>
            <a:lvl8pPr marL="3243202" indent="-216214" eaLnBrk="0" fontAlgn="base" hangingPunct="0">
              <a:spcBef>
                <a:spcPct val="0"/>
              </a:spcBef>
              <a:spcAft>
                <a:spcPct val="0"/>
              </a:spcAft>
              <a:defRPr sz="2300">
                <a:solidFill>
                  <a:schemeClr val="tx1"/>
                </a:solidFill>
                <a:latin typeface="Helvetica" charset="0"/>
                <a:ea typeface="ＭＳ Ｐゴシック" charset="0"/>
              </a:defRPr>
            </a:lvl8pPr>
            <a:lvl9pPr marL="3675629" indent="-216214" eaLnBrk="0" fontAlgn="base" hangingPunct="0">
              <a:spcBef>
                <a:spcPct val="0"/>
              </a:spcBef>
              <a:spcAft>
                <a:spcPct val="0"/>
              </a:spcAft>
              <a:defRPr sz="2300">
                <a:solidFill>
                  <a:schemeClr val="tx1"/>
                </a:solidFill>
                <a:latin typeface="Helvetica" charset="0"/>
                <a:ea typeface="ＭＳ Ｐゴシック" charset="0"/>
              </a:defRPr>
            </a:lvl9pPr>
          </a:lstStyle>
          <a:p>
            <a:fld id="{C9FAA498-50F9-554C-8229-1F49E6F2A6A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428627" y="4343704"/>
            <a:ext cx="6000749"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8" rIns="91377" bIns="45688"/>
          <a:lstStyle/>
          <a:p>
            <a:pPr>
              <a:spcBef>
                <a:spcPct val="0"/>
              </a:spcBef>
            </a:pPr>
            <a:r>
              <a:rPr lang="en-US" sz="1700" dirty="0" smtClean="0">
                <a:latin typeface="Arial" charset="0"/>
              </a:rPr>
              <a:t>Isolation aloneness</a:t>
            </a:r>
            <a:br>
              <a:rPr lang="en-US" sz="1700" dirty="0" smtClean="0">
                <a:latin typeface="Arial" charset="0"/>
              </a:rPr>
            </a:br>
            <a:r>
              <a:rPr lang="en-US" sz="1700" dirty="0" smtClean="0">
                <a:latin typeface="Arial" charset="0"/>
              </a:rPr>
              <a:t>05</a:t>
            </a:r>
            <a:r>
              <a:rPr lang="en-US" sz="1700" dirty="0">
                <a:latin typeface="Arial" charset="0"/>
              </a:rPr>
              <a:t>-09 yrs,5 suicides in 2011, 4 males, 1 female in the entire country</a:t>
            </a:r>
          </a:p>
          <a:p>
            <a:pPr>
              <a:spcBef>
                <a:spcPct val="0"/>
              </a:spcBef>
            </a:pPr>
            <a:endParaRPr lang="en-US" sz="1700" dirty="0">
              <a:latin typeface="Arial" charset="0"/>
            </a:endParaRPr>
          </a:p>
          <a:p>
            <a:pPr>
              <a:spcBef>
                <a:spcPct val="0"/>
              </a:spcBef>
            </a:pPr>
            <a:r>
              <a:rPr lang="en-US" sz="1700" dirty="0">
                <a:latin typeface="Arial" charset="0"/>
              </a:rPr>
              <a:t>10-14 </a:t>
            </a:r>
            <a:r>
              <a:rPr lang="en-US" sz="1700" dirty="0" err="1">
                <a:latin typeface="Arial" charset="0"/>
              </a:rPr>
              <a:t>yrs</a:t>
            </a:r>
            <a:r>
              <a:rPr lang="en-US" sz="1700" dirty="0">
                <a:latin typeface="Arial" charset="0"/>
              </a:rPr>
              <a:t>, 282suicide in 2011. Also very rare.</a:t>
            </a:r>
          </a:p>
          <a:p>
            <a:endParaRPr lang="en-US" sz="1500" dirty="0">
              <a:latin typeface="Arial" charset="0"/>
            </a:endParaRPr>
          </a:p>
          <a:p>
            <a:pPr>
              <a:spcBef>
                <a:spcPct val="0"/>
              </a:spcBef>
            </a:pPr>
            <a:r>
              <a:rPr lang="en-US" dirty="0" smtClean="0"/>
              <a:t>http://</a:t>
            </a:r>
            <a:r>
              <a:rPr lang="en-US" dirty="0" err="1" smtClean="0"/>
              <a:t>www.cdc.gov</a:t>
            </a:r>
            <a:r>
              <a:rPr lang="en-US" dirty="0" smtClean="0"/>
              <a:t>/injury/</a:t>
            </a:r>
            <a:r>
              <a:rPr lang="en-US" dirty="0" err="1" smtClean="0"/>
              <a:t>wisqars</a:t>
            </a:r>
            <a:r>
              <a:rPr lang="en-US" dirty="0" smtClean="0"/>
              <a:t>/</a:t>
            </a:r>
            <a:r>
              <a:rPr lang="en-US" dirty="0" err="1" smtClean="0"/>
              <a:t>fatal_injury_reports.html</a:t>
            </a:r>
            <a:endParaRPr lang="en-US" dirty="0"/>
          </a:p>
        </p:txBody>
      </p:sp>
      <p:sp>
        <p:nvSpPr>
          <p:cNvPr id="63492" name="Slide Number Placeholder 3"/>
          <p:cNvSpPr>
            <a:spLocks noGrp="1"/>
          </p:cNvSpPr>
          <p:nvPr>
            <p:ph type="sldNum" sz="quarter" idx="4294967295"/>
          </p:nvPr>
        </p:nvSpPr>
        <p:spPr bwMode="auto">
          <a:xfrm>
            <a:off x="3884414" y="8685895"/>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Helvetica" charset="0"/>
                <a:ea typeface="ＭＳ Ｐゴシック" charset="0"/>
              </a:defRPr>
            </a:lvl1pPr>
            <a:lvl2pPr marL="702693" indent="-270267">
              <a:defRPr sz="2300">
                <a:solidFill>
                  <a:schemeClr val="tx1"/>
                </a:solidFill>
                <a:latin typeface="Helvetica" charset="0"/>
                <a:ea typeface="ＭＳ Ｐゴシック" charset="0"/>
              </a:defRPr>
            </a:lvl2pPr>
            <a:lvl3pPr marL="1081067" indent="-216214">
              <a:defRPr sz="2300">
                <a:solidFill>
                  <a:schemeClr val="tx1"/>
                </a:solidFill>
                <a:latin typeface="Helvetica" charset="0"/>
                <a:ea typeface="ＭＳ Ｐゴシック" charset="0"/>
              </a:defRPr>
            </a:lvl3pPr>
            <a:lvl4pPr marL="1513494" indent="-216214">
              <a:defRPr sz="2300">
                <a:solidFill>
                  <a:schemeClr val="tx1"/>
                </a:solidFill>
                <a:latin typeface="Helvetica" charset="0"/>
                <a:ea typeface="ＭＳ Ｐゴシック" charset="0"/>
              </a:defRPr>
            </a:lvl4pPr>
            <a:lvl5pPr marL="1945922" indent="-216214">
              <a:defRPr sz="2300">
                <a:solidFill>
                  <a:schemeClr val="tx1"/>
                </a:solidFill>
                <a:latin typeface="Helvetica" charset="0"/>
                <a:ea typeface="ＭＳ Ｐゴシック" charset="0"/>
              </a:defRPr>
            </a:lvl5pPr>
            <a:lvl6pPr marL="2378348" indent="-216214" eaLnBrk="0" fontAlgn="base" hangingPunct="0">
              <a:spcBef>
                <a:spcPct val="0"/>
              </a:spcBef>
              <a:spcAft>
                <a:spcPct val="0"/>
              </a:spcAft>
              <a:defRPr sz="2300">
                <a:solidFill>
                  <a:schemeClr val="tx1"/>
                </a:solidFill>
                <a:latin typeface="Helvetica" charset="0"/>
                <a:ea typeface="ＭＳ Ｐゴシック" charset="0"/>
              </a:defRPr>
            </a:lvl6pPr>
            <a:lvl7pPr marL="2810776" indent="-216214" eaLnBrk="0" fontAlgn="base" hangingPunct="0">
              <a:spcBef>
                <a:spcPct val="0"/>
              </a:spcBef>
              <a:spcAft>
                <a:spcPct val="0"/>
              </a:spcAft>
              <a:defRPr sz="2300">
                <a:solidFill>
                  <a:schemeClr val="tx1"/>
                </a:solidFill>
                <a:latin typeface="Helvetica" charset="0"/>
                <a:ea typeface="ＭＳ Ｐゴシック" charset="0"/>
              </a:defRPr>
            </a:lvl7pPr>
            <a:lvl8pPr marL="3243202" indent="-216214" eaLnBrk="0" fontAlgn="base" hangingPunct="0">
              <a:spcBef>
                <a:spcPct val="0"/>
              </a:spcBef>
              <a:spcAft>
                <a:spcPct val="0"/>
              </a:spcAft>
              <a:defRPr sz="2300">
                <a:solidFill>
                  <a:schemeClr val="tx1"/>
                </a:solidFill>
                <a:latin typeface="Helvetica" charset="0"/>
                <a:ea typeface="ＭＳ Ｐゴシック" charset="0"/>
              </a:defRPr>
            </a:lvl8pPr>
            <a:lvl9pPr marL="3675629" indent="-216214" eaLnBrk="0" fontAlgn="base" hangingPunct="0">
              <a:spcBef>
                <a:spcPct val="0"/>
              </a:spcBef>
              <a:spcAft>
                <a:spcPct val="0"/>
              </a:spcAft>
              <a:defRPr sz="2300">
                <a:solidFill>
                  <a:schemeClr val="tx1"/>
                </a:solidFill>
                <a:latin typeface="Helvetica" charset="0"/>
                <a:ea typeface="ＭＳ Ｐゴシック" charset="0"/>
              </a:defRPr>
            </a:lvl9pPr>
          </a:lstStyle>
          <a:p>
            <a:fld id="{9DDFB36D-B892-A041-ADB6-E1FD9861D688}"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4588" y="708025"/>
            <a:ext cx="4570412" cy="3429000"/>
          </a:xfrm>
          <a:ln/>
        </p:spPr>
      </p:sp>
      <p:sp>
        <p:nvSpPr>
          <p:cNvPr id="73731" name="Rectangle 3"/>
          <p:cNvSpPr>
            <a:spLocks noGrp="1" noChangeArrowheads="1"/>
          </p:cNvSpPr>
          <p:nvPr>
            <p:ph type="body" idx="1"/>
          </p:nvPr>
        </p:nvSpPr>
        <p:spPr>
          <a:xfrm>
            <a:off x="428625" y="4343704"/>
            <a:ext cx="6000750"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8" rIns="91377" bIns="45688"/>
          <a:lstStyle/>
          <a:p>
            <a:pPr defTabSz="864854">
              <a:spcBef>
                <a:spcPct val="0"/>
              </a:spcBef>
              <a:defRPr/>
            </a:pPr>
            <a:r>
              <a:rPr lang="en-US" sz="1700" dirty="0">
                <a:latin typeface="Arial" pitchFamily="34" charset="0"/>
                <a:cs typeface="Arial" pitchFamily="34" charset="0"/>
              </a:rPr>
              <a:t>Data for 1950, 1960, 1970, and 1980 from </a:t>
            </a:r>
            <a:r>
              <a:rPr lang="en-US" sz="1700" dirty="0">
                <a:latin typeface="Arial" pitchFamily="34" charset="0"/>
                <a:cs typeface="Arial" pitchFamily="34" charset="0"/>
                <a:hlinkClick r:id="rId3"/>
              </a:rPr>
              <a:t>http://wonder.cdc.gov/wonder/prevguid/m0031525/m0031525.asp#Table_1</a:t>
            </a:r>
            <a:endParaRPr lang="en-US" sz="1700" dirty="0">
              <a:latin typeface="Arial" pitchFamily="34" charset="0"/>
              <a:cs typeface="Arial" pitchFamily="34" charset="0"/>
            </a:endParaRPr>
          </a:p>
          <a:p>
            <a:pPr defTabSz="864854">
              <a:spcBef>
                <a:spcPct val="0"/>
              </a:spcBef>
              <a:defRPr/>
            </a:pPr>
            <a:r>
              <a:rPr lang="en-US" sz="1700" dirty="0">
                <a:latin typeface="Arial" pitchFamily="34" charset="0"/>
                <a:cs typeface="Arial" pitchFamily="34" charset="0"/>
              </a:rPr>
              <a:t> </a:t>
            </a:r>
          </a:p>
          <a:p>
            <a:pPr defTabSz="864854">
              <a:spcBef>
                <a:spcPct val="0"/>
              </a:spcBef>
              <a:defRPr/>
            </a:pPr>
            <a:r>
              <a:rPr lang="en-US" sz="1700" dirty="0">
                <a:latin typeface="Arial" pitchFamily="34" charset="0"/>
                <a:cs typeface="Arial" pitchFamily="34" charset="0"/>
              </a:rPr>
              <a:t>All other years is from </a:t>
            </a:r>
            <a:r>
              <a:rPr lang="en-US" sz="1700" dirty="0">
                <a:latin typeface="Arial" pitchFamily="34" charset="0"/>
                <a:cs typeface="Arial" pitchFamily="34" charset="0"/>
                <a:hlinkClick r:id="rId4"/>
              </a:rPr>
              <a:t>http://www.cdc.gov/injury/wisqars/fatal_injury_reports.html</a:t>
            </a:r>
            <a:endParaRPr lang="en-US" sz="1700" dirty="0">
              <a:latin typeface="Arial" pitchFamily="34" charset="0"/>
              <a:cs typeface="Arial" pitchFamily="34" charset="0"/>
            </a:endParaRPr>
          </a:p>
          <a:p>
            <a:pPr defTabSz="864854">
              <a:spcBef>
                <a:spcPct val="0"/>
              </a:spcBef>
              <a:defRPr/>
            </a:pPr>
            <a:endParaRPr lang="en-US" sz="1700" dirty="0">
              <a:latin typeface="Arial" pitchFamily="34" charset="0"/>
              <a:cs typeface="Arial" pitchFamily="34" charset="0"/>
            </a:endParaRPr>
          </a:p>
          <a:p>
            <a:pPr defTabSz="864854">
              <a:spcBef>
                <a:spcPct val="0"/>
              </a:spcBef>
              <a:defRPr/>
            </a:pPr>
            <a:endParaRPr lang="en-US" sz="1700" dirty="0">
              <a:latin typeface="Arial" pitchFamily="34" charset="0"/>
              <a:cs typeface="Arial" pitchFamily="34" charset="0"/>
            </a:endParaRPr>
          </a:p>
          <a:p>
            <a:pPr defTabSz="864854">
              <a:spcBef>
                <a:spcPct val="0"/>
              </a:spcBef>
              <a:defRPr/>
            </a:pPr>
            <a:r>
              <a:rPr lang="en-US" sz="1700" dirty="0">
                <a:latin typeface="Times New Roman" charset="0"/>
              </a:rPr>
              <a:t>October 2004, FDA issues black box warning</a:t>
            </a:r>
          </a:p>
          <a:p>
            <a:pPr>
              <a:spcBef>
                <a:spcPct val="0"/>
              </a:spcBef>
              <a:defRPr/>
            </a:pPr>
            <a:r>
              <a:rPr lang="en-US" sz="1700" dirty="0">
                <a:latin typeface="Times New Roman" charset="0"/>
                <a:hlinkClick r:id="rId5"/>
              </a:rPr>
              <a:t>http://virtualmentor.ama-assn.org/2012/06/pfor2-1206.html</a:t>
            </a:r>
            <a:r>
              <a:rPr lang="en-US" sz="1700" dirty="0">
                <a:latin typeface="Times New Roman" charset="0"/>
              </a:rPr>
              <a:t> </a:t>
            </a:r>
          </a:p>
          <a:p>
            <a:pPr>
              <a:spcBef>
                <a:spcPct val="0"/>
              </a:spcBef>
            </a:pPr>
            <a:r>
              <a:rPr lang="en-US" dirty="0" smtClean="0"/>
              <a:t>http://journals.psychiatryonline.org/article.aspx?articleid=98898</a:t>
            </a:r>
          </a:p>
          <a:p>
            <a:pPr>
              <a:spcBef>
                <a:spcPct val="0"/>
              </a:spcBef>
            </a:pPr>
            <a:endParaRPr lang="en-US" dirty="0" smtClean="0"/>
          </a:p>
          <a:p>
            <a:pPr>
              <a:spcBef>
                <a:spcPct val="0"/>
              </a:spcBef>
            </a:pPr>
            <a:endParaRPr lang="en-US" dirty="0" smtClean="0"/>
          </a:p>
          <a:p>
            <a:pPr>
              <a:spcBef>
                <a:spcPct val="0"/>
              </a:spcBef>
            </a:pPr>
            <a:r>
              <a:rPr lang="en-US" dirty="0" smtClean="0"/>
              <a:t>From</a:t>
            </a:r>
            <a:r>
              <a:rPr lang="en-US" baseline="0" dirty="0" smtClean="0"/>
              <a:t> a total US population of 15-19 year olds of 21,648,402 there were 1,802 </a:t>
            </a:r>
            <a:r>
              <a:rPr lang="en-US" baseline="0" dirty="0" err="1" smtClean="0"/>
              <a:t>suicidesin</a:t>
            </a:r>
            <a:r>
              <a:rPr lang="en-US" baseline="0" dirty="0" smtClean="0"/>
              <a:t> 2011</a:t>
            </a:r>
            <a:endParaRPr lang="en-US" dirty="0"/>
          </a:p>
        </p:txBody>
      </p:sp>
      <p:sp>
        <p:nvSpPr>
          <p:cNvPr id="73732" name="Slide Number Placeholder 3"/>
          <p:cNvSpPr>
            <a:spLocks noGrp="1"/>
          </p:cNvSpPr>
          <p:nvPr>
            <p:ph type="sldNum" sz="quarter" idx="4294967295"/>
          </p:nvPr>
        </p:nvSpPr>
        <p:spPr bwMode="auto">
          <a:xfrm>
            <a:off x="3884414" y="8685895"/>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Helvetica" charset="0"/>
                <a:ea typeface="ＭＳ Ｐゴシック" charset="0"/>
              </a:defRPr>
            </a:lvl1pPr>
            <a:lvl2pPr marL="702693" indent="-270267">
              <a:defRPr sz="2300">
                <a:solidFill>
                  <a:schemeClr val="tx1"/>
                </a:solidFill>
                <a:latin typeface="Helvetica" charset="0"/>
                <a:ea typeface="ＭＳ Ｐゴシック" charset="0"/>
              </a:defRPr>
            </a:lvl2pPr>
            <a:lvl3pPr marL="1081067" indent="-216214">
              <a:defRPr sz="2300">
                <a:solidFill>
                  <a:schemeClr val="tx1"/>
                </a:solidFill>
                <a:latin typeface="Helvetica" charset="0"/>
                <a:ea typeface="ＭＳ Ｐゴシック" charset="0"/>
              </a:defRPr>
            </a:lvl3pPr>
            <a:lvl4pPr marL="1513494" indent="-216214">
              <a:defRPr sz="2300">
                <a:solidFill>
                  <a:schemeClr val="tx1"/>
                </a:solidFill>
                <a:latin typeface="Helvetica" charset="0"/>
                <a:ea typeface="ＭＳ Ｐゴシック" charset="0"/>
              </a:defRPr>
            </a:lvl4pPr>
            <a:lvl5pPr marL="1945922" indent="-216214">
              <a:defRPr sz="2300">
                <a:solidFill>
                  <a:schemeClr val="tx1"/>
                </a:solidFill>
                <a:latin typeface="Helvetica" charset="0"/>
                <a:ea typeface="ＭＳ Ｐゴシック" charset="0"/>
              </a:defRPr>
            </a:lvl5pPr>
            <a:lvl6pPr marL="2378348" indent="-216214" eaLnBrk="0" fontAlgn="base" hangingPunct="0">
              <a:spcBef>
                <a:spcPct val="0"/>
              </a:spcBef>
              <a:spcAft>
                <a:spcPct val="0"/>
              </a:spcAft>
              <a:defRPr sz="2300">
                <a:solidFill>
                  <a:schemeClr val="tx1"/>
                </a:solidFill>
                <a:latin typeface="Helvetica" charset="0"/>
                <a:ea typeface="ＭＳ Ｐゴシック" charset="0"/>
              </a:defRPr>
            </a:lvl6pPr>
            <a:lvl7pPr marL="2810776" indent="-216214" eaLnBrk="0" fontAlgn="base" hangingPunct="0">
              <a:spcBef>
                <a:spcPct val="0"/>
              </a:spcBef>
              <a:spcAft>
                <a:spcPct val="0"/>
              </a:spcAft>
              <a:defRPr sz="2300">
                <a:solidFill>
                  <a:schemeClr val="tx1"/>
                </a:solidFill>
                <a:latin typeface="Helvetica" charset="0"/>
                <a:ea typeface="ＭＳ Ｐゴシック" charset="0"/>
              </a:defRPr>
            </a:lvl7pPr>
            <a:lvl8pPr marL="3243202" indent="-216214" eaLnBrk="0" fontAlgn="base" hangingPunct="0">
              <a:spcBef>
                <a:spcPct val="0"/>
              </a:spcBef>
              <a:spcAft>
                <a:spcPct val="0"/>
              </a:spcAft>
              <a:defRPr sz="2300">
                <a:solidFill>
                  <a:schemeClr val="tx1"/>
                </a:solidFill>
                <a:latin typeface="Helvetica" charset="0"/>
                <a:ea typeface="ＭＳ Ｐゴシック" charset="0"/>
              </a:defRPr>
            </a:lvl8pPr>
            <a:lvl9pPr marL="3675629" indent="-216214" eaLnBrk="0" fontAlgn="base" hangingPunct="0">
              <a:spcBef>
                <a:spcPct val="0"/>
              </a:spcBef>
              <a:spcAft>
                <a:spcPct val="0"/>
              </a:spcAft>
              <a:defRPr sz="2300">
                <a:solidFill>
                  <a:schemeClr val="tx1"/>
                </a:solidFill>
                <a:latin typeface="Helvetica" charset="0"/>
                <a:ea typeface="ＭＳ Ｐゴシック" charset="0"/>
              </a:defRPr>
            </a:lvl9pPr>
          </a:lstStyle>
          <a:p>
            <a:fld id="{A15E7A7F-FF51-B44D-AB17-6389CAF31429}"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16</a:t>
            </a:fld>
            <a:endParaRPr lang="en-US" dirty="0"/>
          </a:p>
        </p:txBody>
      </p:sp>
    </p:spTree>
    <p:extLst>
      <p:ext uri="{BB962C8B-B14F-4D97-AF65-F5344CB8AC3E}">
        <p14:creationId xmlns:p14="http://schemas.microsoft.com/office/powerpoint/2010/main" val="252792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17</a:t>
            </a:fld>
            <a:endParaRPr lang="en-US" dirty="0"/>
          </a:p>
        </p:txBody>
      </p:sp>
    </p:spTree>
    <p:extLst>
      <p:ext uri="{BB962C8B-B14F-4D97-AF65-F5344CB8AC3E}">
        <p14:creationId xmlns:p14="http://schemas.microsoft.com/office/powerpoint/2010/main" val="302772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2F853825-0889-A24E-9234-E56B9F27B170}" type="slidenum">
              <a:rPr lang="en-US" sz="1100"/>
              <a:pPr/>
              <a:t>18</a:t>
            </a:fld>
            <a:endParaRPr lang="en-US" sz="1100" dirty="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sym typeface="Wingding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77655ACC-E6A3-FF4E-BAF4-1469722BEC88}" type="slidenum">
              <a:rPr lang="en-US" sz="1100"/>
              <a:pPr/>
              <a:t>19</a:t>
            </a:fld>
            <a:endParaRPr lang="en-US" sz="1100" dirty="0"/>
          </a:p>
        </p:txBody>
      </p:sp>
      <p:sp>
        <p:nvSpPr>
          <p:cNvPr id="214019" name="Rectangle 2"/>
          <p:cNvSpPr>
            <a:spLocks noGrp="1" noRot="1" noChangeAspect="1" noChangeArrowheads="1" noTextEdit="1"/>
          </p:cNvSpPr>
          <p:nvPr>
            <p:ph type="sldImg"/>
          </p:nvPr>
        </p:nvSpPr>
        <p:spPr>
          <a:xfrm>
            <a:off x="1146175" y="469900"/>
            <a:ext cx="4568825" cy="3427413"/>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2</a:t>
            </a:fld>
            <a:endParaRPr lang="en-US" dirty="0"/>
          </a:p>
        </p:txBody>
      </p:sp>
    </p:spTree>
    <p:extLst>
      <p:ext uri="{BB962C8B-B14F-4D97-AF65-F5344CB8AC3E}">
        <p14:creationId xmlns:p14="http://schemas.microsoft.com/office/powerpoint/2010/main" val="23762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FA38B524-7EFA-0A4B-8FFD-292D5347E3A8}" type="slidenum">
              <a:rPr lang="en-US" sz="1100"/>
              <a:pPr/>
              <a:t>20</a:t>
            </a:fld>
            <a:endParaRPr lang="en-US" sz="1100" dirty="0"/>
          </a:p>
        </p:txBody>
      </p:sp>
      <p:sp>
        <p:nvSpPr>
          <p:cNvPr id="215043" name="Rectangle 2"/>
          <p:cNvSpPr>
            <a:spLocks noGrp="1" noRot="1" noChangeAspect="1" noChangeArrowheads="1" noTextEdit="1"/>
          </p:cNvSpPr>
          <p:nvPr>
            <p:ph type="sldImg"/>
          </p:nvPr>
        </p:nvSpPr>
        <p:spPr>
          <a:xfrm>
            <a:off x="1146175" y="469900"/>
            <a:ext cx="4568825" cy="3427413"/>
          </a:xfrm>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A27447E3-6355-CC44-80E8-CF7C492A38E7}" type="slidenum">
              <a:rPr lang="en-US" sz="1100"/>
              <a:pPr/>
              <a:t>21</a:t>
            </a:fld>
            <a:endParaRPr lang="en-US" sz="1100" dirty="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xfrm>
            <a:off x="447973" y="3973286"/>
            <a:ext cx="5962055"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0E67AB74-36C5-C14E-A783-069E652A3DA5}" type="slidenum">
              <a:rPr lang="en-US" sz="1100"/>
              <a:pPr/>
              <a:t>22</a:t>
            </a:fld>
            <a:endParaRPr lang="en-US" sz="1100" dirty="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xfrm>
            <a:off x="447973" y="3973286"/>
            <a:ext cx="5962055"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F482FB7E-918F-FE40-89F8-326B4C059ECD}" type="slidenum">
              <a:rPr lang="en-US" sz="1100"/>
              <a:pPr/>
              <a:t>23</a:t>
            </a:fld>
            <a:endParaRPr lang="en-US" sz="1100" dirty="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xfrm>
            <a:off x="447973" y="3973286"/>
            <a:ext cx="5962055"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i="1" dirty="0">
              <a:latin typeface="Times" charset="0"/>
              <a:ea typeface="MS PGothic" charset="0"/>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B041F202-C55A-9D43-836C-481C132D921D}" type="slidenum">
              <a:rPr lang="en-US" sz="1100"/>
              <a:pPr/>
              <a:t>24</a:t>
            </a:fld>
            <a:endParaRPr lang="en-US" sz="1100" dirty="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47973" y="3973286"/>
            <a:ext cx="5962055" cy="5170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2E7EC14F-B8CD-9147-B2E9-30E812650A06}" type="slidenum">
              <a:rPr lang="en-US" sz="1100"/>
              <a:pPr/>
              <a:t>25</a:t>
            </a:fld>
            <a:endParaRPr lang="en-US" sz="1100" dirty="0"/>
          </a:p>
        </p:txBody>
      </p:sp>
      <p:sp>
        <p:nvSpPr>
          <p:cNvPr id="216067" name="Rectangle 2"/>
          <p:cNvSpPr>
            <a:spLocks noGrp="1" noRot="1" noChangeAspect="1" noChangeArrowheads="1" noTextEdit="1"/>
          </p:cNvSpPr>
          <p:nvPr>
            <p:ph type="sldImg"/>
          </p:nvPr>
        </p:nvSpPr>
        <p:spPr>
          <a:xfrm>
            <a:off x="1146175" y="685800"/>
            <a:ext cx="4568825" cy="3427413"/>
          </a:xfrm>
          <a:ln/>
        </p:spPr>
      </p:sp>
      <p:sp>
        <p:nvSpPr>
          <p:cNvPr id="216068" name="Rectangle 3"/>
          <p:cNvSpPr>
            <a:spLocks noGrp="1" noChangeArrowheads="1"/>
          </p:cNvSpPr>
          <p:nvPr>
            <p:ph type="body" idx="1"/>
          </p:nvPr>
        </p:nvSpPr>
        <p:spPr>
          <a:xfrm>
            <a:off x="913805" y="4345214"/>
            <a:ext cx="5030391"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Verdana" charset="0"/>
              <a:ea typeface="MS PGothic" charset="0"/>
              <a:cs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4BB4B5DB-FBA4-154A-AC8D-25405975027E}" type="slidenum">
              <a:rPr lang="en-US" sz="1100"/>
              <a:pPr/>
              <a:t>26</a:t>
            </a:fld>
            <a:endParaRPr lang="en-US" sz="1100" dirty="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xfrm>
            <a:off x="522387" y="3973286"/>
            <a:ext cx="5887641" cy="5170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CF9A615F-EAAC-DA4E-8ED4-7D3A4F85463E}" type="slidenum">
              <a:rPr lang="en-US" sz="1100"/>
              <a:pPr/>
              <a:t>27</a:t>
            </a:fld>
            <a:endParaRPr lang="en-US" sz="1100" dirty="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xfrm>
            <a:off x="522387" y="3973286"/>
            <a:ext cx="5887641" cy="4946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1CB36F87-182C-144B-AAD2-9A37E39F5C5D}" type="slidenum">
              <a:rPr lang="en-US" sz="1100"/>
              <a:pPr/>
              <a:t>28</a:t>
            </a:fld>
            <a:endParaRPr lang="en-US" sz="1100" dirty="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xfrm>
            <a:off x="686098" y="4343703"/>
            <a:ext cx="5485805"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buFont typeface="Wingdings" charset="0"/>
              <a:buNone/>
            </a:pPr>
            <a:r>
              <a:rPr lang="en-US" b="1" dirty="0" smtClean="0">
                <a:latin typeface="Arial" charset="0"/>
                <a:ea typeface="MS PGothic" charset="0"/>
                <a:cs typeface="MS PGothic" charset="0"/>
              </a:rPr>
              <a:t>Rationale for Assessing Psychological Trauma</a:t>
            </a:r>
          </a:p>
          <a:p>
            <a:pPr>
              <a:buFont typeface="Wingdings" charset="0"/>
              <a:buNone/>
            </a:pPr>
            <a:r>
              <a:rPr lang="en-US" dirty="0" smtClean="0">
                <a:latin typeface="Arial" charset="0"/>
                <a:ea typeface="MS PGothic" charset="0"/>
                <a:cs typeface="MS PGothic" charset="0"/>
              </a:rPr>
              <a:t>1.	Unique consequences of crisis exposure.</a:t>
            </a:r>
          </a:p>
          <a:p>
            <a:pPr marL="730250" lvl="1" indent="-365125">
              <a:buFont typeface="+mj-lt" charset="0"/>
              <a:buNone/>
            </a:pPr>
            <a:r>
              <a:rPr lang="en-US" sz="1800" dirty="0" smtClean="0">
                <a:latin typeface="Arial" charset="0"/>
                <a:ea typeface="MS PGothic" charset="0"/>
              </a:rPr>
              <a:t>a.	Not all individuals will be equally affected.</a:t>
            </a:r>
          </a:p>
          <a:p>
            <a:pPr marL="730250" lvl="1" indent="-365125">
              <a:buFont typeface="+mj-lt" charset="0"/>
              <a:buNone/>
            </a:pPr>
            <a:r>
              <a:rPr lang="en-US" sz="1800" dirty="0" smtClean="0">
                <a:latin typeface="Arial" charset="0"/>
                <a:ea typeface="MS PGothic" charset="0"/>
              </a:rPr>
              <a:t>b.	Recovery is the norm.</a:t>
            </a:r>
          </a:p>
          <a:p>
            <a:pPr marL="1004888" lvl="2" indent="-273050">
              <a:buFont typeface="+mj-lt" charset="0"/>
              <a:buNone/>
            </a:pPr>
            <a:r>
              <a:rPr lang="en-US" dirty="0" smtClean="0">
                <a:latin typeface="Arial" charset="0"/>
                <a:ea typeface="MS PGothic" charset="0"/>
              </a:rPr>
              <a:t>i.	Crisis intervention should be offered in response to demonstrated need.</a:t>
            </a:r>
          </a:p>
          <a:p>
            <a:pPr marL="1004888" lvl="2" indent="-273050">
              <a:buFont typeface="+mj-lt" charset="0"/>
              <a:buNone/>
            </a:pPr>
            <a:r>
              <a:rPr lang="en-US" altLang="ja-JP" dirty="0" smtClean="0">
                <a:latin typeface="Arial" charset="0"/>
                <a:ea typeface="MS PGothic" charset="0"/>
              </a:rPr>
              <a:t>ii.	</a:t>
            </a:r>
            <a:r>
              <a:rPr lang="ja-JP" altLang="en-US" dirty="0" smtClean="0">
                <a:latin typeface="Arial" charset="0"/>
                <a:ea typeface="MS PGothic" charset="0"/>
              </a:rPr>
              <a:t>“</a:t>
            </a:r>
            <a:r>
              <a:rPr lang="en-US" altLang="ja-JP" dirty="0" smtClean="0">
                <a:latin typeface="Arial" charset="0"/>
                <a:ea typeface="MS PGothic" charset="0"/>
              </a:rPr>
              <a:t>Not everyone exposed to trauma either needs or wants professional help.</a:t>
            </a:r>
            <a:r>
              <a:rPr lang="ja-JP" altLang="en-US" dirty="0" smtClean="0">
                <a:latin typeface="Arial" charset="0"/>
                <a:ea typeface="MS PGothic" charset="0"/>
              </a:rPr>
              <a:t>”</a:t>
            </a:r>
            <a:r>
              <a:rPr lang="en-US" altLang="ja-JP" dirty="0" smtClean="0">
                <a:latin typeface="Arial" charset="0"/>
                <a:ea typeface="MS PGothic" charset="0"/>
              </a:rPr>
              <a:t> (McNally et al., 2003, p. 73)</a:t>
            </a:r>
          </a:p>
          <a:p>
            <a:pPr marL="1004888" lvl="2" indent="-273050">
              <a:buFont typeface="+mj-lt" charset="0"/>
              <a:buNone/>
            </a:pPr>
            <a:r>
              <a:rPr lang="en-US" dirty="0" smtClean="0">
                <a:latin typeface="Arial" charset="0"/>
                <a:ea typeface="MS PGothic" charset="0"/>
              </a:rPr>
              <a:t>iii.	</a:t>
            </a:r>
            <a:r>
              <a:rPr lang="en-US" b="1" dirty="0" smtClean="0">
                <a:latin typeface="Arial" charset="0"/>
                <a:ea typeface="MS PGothic" charset="0"/>
              </a:rPr>
              <a:t>Exception: </a:t>
            </a:r>
            <a:r>
              <a:rPr lang="en-US" dirty="0" smtClean="0">
                <a:latin typeface="Arial" charset="0"/>
                <a:ea typeface="MS PGothic" charset="0"/>
              </a:rPr>
              <a:t>students with preexisting psychopathology.</a:t>
            </a:r>
          </a:p>
          <a:p>
            <a:pPr marL="365760" indent="-365760">
              <a:buFont typeface="Wingdings" charset="2"/>
              <a:buNone/>
              <a:defRPr/>
            </a:pPr>
            <a:r>
              <a:rPr lang="en-US" dirty="0" smtClean="0"/>
              <a:t>2.	Unique consequences of crisis intervention</a:t>
            </a:r>
          </a:p>
          <a:p>
            <a:pPr marL="731520" lvl="1" indent="-365760">
              <a:buFont typeface="+mj-lt"/>
              <a:buNone/>
              <a:defRPr/>
            </a:pPr>
            <a:r>
              <a:rPr lang="en-US" sz="1800" dirty="0" smtClean="0"/>
              <a:t>a.	Crisis intervention may cause harm if not truly needed.</a:t>
            </a:r>
          </a:p>
          <a:p>
            <a:pPr marL="1005840" lvl="2" indent="-274320">
              <a:buFont typeface="+mj-lt"/>
              <a:buNone/>
              <a:defRPr/>
            </a:pPr>
            <a:r>
              <a:rPr lang="en-US" dirty="0" smtClean="0"/>
              <a:t>i.	It may increase crisis exposure.</a:t>
            </a:r>
          </a:p>
          <a:p>
            <a:pPr marL="1005840" lvl="2" indent="-274320">
              <a:buFont typeface="+mj-lt"/>
              <a:buNone/>
              <a:defRPr/>
            </a:pPr>
            <a:r>
              <a:rPr lang="en-US" dirty="0" smtClean="0"/>
              <a:t>ii.	It may reduce perceptions of independent problem solving.</a:t>
            </a:r>
          </a:p>
          <a:p>
            <a:pPr marL="1005840" lvl="2" indent="-274320">
              <a:buFont typeface="+mj-lt"/>
              <a:buNone/>
              <a:defRPr/>
            </a:pPr>
            <a:r>
              <a:rPr lang="en-US" dirty="0" smtClean="0"/>
              <a:t>iii.	It may generate self-fulfilling prophecies.</a:t>
            </a:r>
          </a:p>
          <a:p>
            <a:endParaRPr lang="en-US" i="1" dirty="0">
              <a:latin typeface="Times" charset="0"/>
              <a:ea typeface="MS PGothic" charset="0"/>
              <a:cs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BF6A27D9-DE31-7D4E-A8B8-28C5F5EE1165}" type="slidenum">
              <a:rPr lang="en-US" sz="1100"/>
              <a:pPr/>
              <a:t>29</a:t>
            </a:fld>
            <a:endParaRPr lang="en-US" sz="1100" dirty="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xfrm>
            <a:off x="686098" y="4343703"/>
            <a:ext cx="5485805"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47663"/>
            <a:ext cx="4572000" cy="3429000"/>
          </a:xfrm>
        </p:spPr>
      </p:sp>
      <p:sp>
        <p:nvSpPr>
          <p:cNvPr id="3" name="Notes Placeholder 2"/>
          <p:cNvSpPr>
            <a:spLocks noGrp="1"/>
          </p:cNvSpPr>
          <p:nvPr>
            <p:ph type="body" idx="1"/>
          </p:nvPr>
        </p:nvSpPr>
        <p:spPr>
          <a:xfrm>
            <a:off x="205619" y="3738649"/>
            <a:ext cx="6543523" cy="5260207"/>
          </a:xfrm>
        </p:spPr>
        <p:txBody>
          <a:bodyPr/>
          <a:lstStyle/>
          <a:p>
            <a:r>
              <a:rPr lang="en-US" dirty="0" smtClean="0"/>
              <a:t>What is a traumatic stressor?</a:t>
            </a:r>
          </a:p>
          <a:p>
            <a:endParaRPr lang="en-US" dirty="0" smtClean="0"/>
          </a:p>
          <a:p>
            <a:r>
              <a:rPr lang="en-US" dirty="0" smtClean="0"/>
              <a:t>The</a:t>
            </a:r>
            <a:r>
              <a:rPr lang="en-US" baseline="0" dirty="0" smtClean="0"/>
              <a:t> DSM-5’s (APA, 2013) PTSD criteria helps us to operationalize exactly what are the traumatic events that we are striving to prevent and preparing to respond to. DSM-5 state that PTSD is the result of: “Exposure to actual or threatened death, serious injury, or sexual violence in one (or more) of the following ways:  </a:t>
            </a:r>
          </a:p>
          <a:p>
            <a:pPr marL="228600" indent="-228600">
              <a:buFont typeface="+mj-lt"/>
              <a:buAutoNum type="arabicPeriod"/>
            </a:pPr>
            <a:r>
              <a:rPr lang="en-US" baseline="0" dirty="0" smtClean="0"/>
              <a:t>Directly experiencing the traumatic event(s).</a:t>
            </a:r>
          </a:p>
          <a:p>
            <a:pPr marL="228600" indent="-228600">
              <a:buFont typeface="+mj-lt"/>
              <a:buAutoNum type="arabicPeriod"/>
            </a:pPr>
            <a:r>
              <a:rPr lang="en-US" baseline="0" dirty="0" smtClean="0"/>
              <a:t>Witnessing, in person, the event(s) as it occurred to others.</a:t>
            </a:r>
          </a:p>
          <a:p>
            <a:pPr marL="228600" indent="-228600">
              <a:buFont typeface="+mj-lt"/>
              <a:buAutoNum type="arabicPeriod"/>
            </a:pPr>
            <a:r>
              <a:rPr lang="en-US" baseline="0" dirty="0" smtClean="0"/>
              <a:t>Learning that the traumatic event(s) occurred to a close family member or close friend, In cases of actual or threatened death of a family member or friend, the event(s) must have been violent or accidental.</a:t>
            </a:r>
          </a:p>
          <a:p>
            <a:pPr marL="228600" indent="-228600">
              <a:buFont typeface="+mj-lt"/>
              <a:buAutoNum type="arabicPeriod"/>
            </a:pPr>
            <a:r>
              <a:rPr lang="en-US" baseline="0" dirty="0" smtClean="0"/>
              <a:t>Experiencing repeated or extreme exposure to aversive details of the traumatic event(s) (e.g., first responders collecting human remains; police officers repeatedly exposed to details of child abuse.</a:t>
            </a:r>
          </a:p>
          <a:p>
            <a:pPr marL="0" indent="0">
              <a:buFont typeface="+mj-lt"/>
              <a:buNone/>
            </a:pPr>
            <a:r>
              <a:rPr lang="en-US" b="1" baseline="0" dirty="0" smtClean="0"/>
              <a:t>Note: </a:t>
            </a:r>
            <a:r>
              <a:rPr lang="en-US" b="0" baseline="0" dirty="0" smtClean="0"/>
              <a:t>Criteria A4 does not apply to exposure through electronic media, television movies, or pictures, unless this exposure is work related.</a:t>
            </a:r>
          </a:p>
          <a:p>
            <a:pPr marL="0" indent="0">
              <a:buFont typeface="+mj-lt"/>
              <a:buNone/>
            </a:pPr>
            <a:endParaRPr lang="en-US" b="0" baseline="0" dirty="0" smtClean="0"/>
          </a:p>
          <a:p>
            <a:pPr marL="0" indent="0">
              <a:buFont typeface="+mj-lt"/>
              <a:buNone/>
            </a:pPr>
            <a:r>
              <a:rPr lang="en-US" sz="1000" b="0" baseline="0" dirty="0" smtClean="0"/>
              <a:t>The directly experienced traumatic events in Criterion A include, but are not limited to exposure to war as a combatant or civilian, threatened or actual physical assault (e.g., physical attack robbery, mugging, childhood physical abuse), threatened or actual sexual violence (e.g., forced sexual penetration, alcohol/drug-facilitated sexual penetration, abusive sexual contact, noncontact sexual abuse, sexual trafficking), being kidnapped, bind taken hostage, terrorist attack, torture, incarcerations a prisoner of war, natural or human-made disasters, and severe motor vehicle accidents. For children, sexually violent events may include developmentally inappropriate sexual experiences without physical violence or injury. A life-threatening illness or debilitating medical condition is not necessarily considered a traumatic event. Medical incidents that qualify as traumatic events involve sudden, catastrophic events (e.g., waking during surgery, anaphylactic shock). Witnessed events include, but are not limited to , observing threatened or serious injury, unnatural death, physical or sexual abuse of  another person due to violent assault, domestic violence, accident, war or disaster, or a medical catastrophe in one’s child (e.g., a life threatening hemorrhage). Indirect exposure through learning about an event is limited to experiences affecting close relatives or friends and experiences that are violent or accidental (e.g., death due to natural causes does not qualify). Such events include violent personal assault, suicide, serious accidents and serious injury. The disorder may be especially severe or long-lasting when the stressor is interpersonal an intentional (e.g., torture, sexual violence</a:t>
            </a:r>
            <a:endParaRPr lang="en-US" sz="1000" b="0" dirty="0"/>
          </a:p>
        </p:txBody>
      </p:sp>
      <p:sp>
        <p:nvSpPr>
          <p:cNvPr id="4" name="Slide Number Placeholder 3"/>
          <p:cNvSpPr>
            <a:spLocks noGrp="1"/>
          </p:cNvSpPr>
          <p:nvPr>
            <p:ph type="sldNum" sz="quarter" idx="10"/>
          </p:nvPr>
        </p:nvSpPr>
        <p:spPr>
          <a:xfrm>
            <a:off x="5454951" y="8685213"/>
            <a:ext cx="1401461" cy="457200"/>
          </a:xfrm>
        </p:spPr>
        <p:txBody>
          <a:bodyPr/>
          <a:lstStyle/>
          <a:p>
            <a:fld id="{D3BDC012-CC74-2442-A2BA-0E2410DF7F03}" type="slidenum">
              <a:rPr lang="en-US" smtClean="0"/>
              <a:t>3</a:t>
            </a:fld>
            <a:endParaRPr lang="en-US" dirty="0"/>
          </a:p>
        </p:txBody>
      </p:sp>
    </p:spTree>
    <p:extLst>
      <p:ext uri="{BB962C8B-B14F-4D97-AF65-F5344CB8AC3E}">
        <p14:creationId xmlns:p14="http://schemas.microsoft.com/office/powerpoint/2010/main" val="2527928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EB34A133-9001-F747-9128-C81090507C56}" type="slidenum">
              <a:rPr lang="en-US" sz="1100"/>
              <a:pPr/>
              <a:t>30</a:t>
            </a:fld>
            <a:endParaRPr lang="en-US" sz="1100" dirty="0"/>
          </a:p>
        </p:txBody>
      </p:sp>
      <p:sp>
        <p:nvSpPr>
          <p:cNvPr id="236547" name="Rectangle 2"/>
          <p:cNvSpPr>
            <a:spLocks noGrp="1" noRot="1" noChangeAspect="1" noChangeArrowheads="1" noTextEdit="1"/>
          </p:cNvSpPr>
          <p:nvPr>
            <p:ph type="sldImg"/>
          </p:nvPr>
        </p:nvSpPr>
        <p:spPr>
          <a:xfrm>
            <a:off x="1179513" y="433388"/>
            <a:ext cx="4572000" cy="3430587"/>
          </a:xfrm>
          <a:ln/>
        </p:spPr>
      </p:sp>
      <p:sp>
        <p:nvSpPr>
          <p:cNvPr id="236548" name="Rectangle 3"/>
          <p:cNvSpPr>
            <a:spLocks noGrp="1" noChangeArrowheads="1"/>
          </p:cNvSpPr>
          <p:nvPr>
            <p:ph type="body" idx="1"/>
          </p:nvPr>
        </p:nvSpPr>
        <p:spPr>
          <a:xfrm>
            <a:off x="686098" y="3973286"/>
            <a:ext cx="5485805" cy="5170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22D1FE20-C779-814B-9DC1-3014C977909C}" type="slidenum">
              <a:rPr lang="en-US" sz="1100"/>
              <a:pPr/>
              <a:t>31</a:t>
            </a:fld>
            <a:endParaRPr lang="en-US" sz="1100" dirty="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xfrm>
            <a:off x="686098" y="4343703"/>
            <a:ext cx="5485805"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i="1" dirty="0">
                <a:latin typeface="Times" charset="0"/>
                <a:ea typeface="MS PGothic" charset="0"/>
                <a:cs typeface="MS PGothic" charset="0"/>
              </a:rPr>
              <a:t/>
            </a:r>
            <a:br>
              <a:rPr lang="en-US" altLang="ja-JP" b="1" i="1" dirty="0">
                <a:latin typeface="Times" charset="0"/>
                <a:ea typeface="MS PGothic" charset="0"/>
                <a:cs typeface="MS PGothic" charset="0"/>
              </a:rPr>
            </a:br>
            <a:endParaRPr lang="en-US" b="1" i="1" dirty="0">
              <a:latin typeface="Times" charset="0"/>
              <a:ea typeface="MS PGothic" charset="0"/>
              <a:cs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F1630763-61F8-7043-A7E2-D33DB8723590}" type="slidenum">
              <a:rPr lang="en-US" sz="1100"/>
              <a:pPr/>
              <a:t>32</a:t>
            </a:fld>
            <a:endParaRPr lang="en-US" sz="1100" dirty="0"/>
          </a:p>
        </p:txBody>
      </p:sp>
      <p:sp>
        <p:nvSpPr>
          <p:cNvPr id="240643" name="Rectangle 2"/>
          <p:cNvSpPr>
            <a:spLocks noGrp="1" noRot="1" noChangeAspect="1" noChangeArrowheads="1" noTextEdit="1"/>
          </p:cNvSpPr>
          <p:nvPr>
            <p:ph type="sldImg"/>
          </p:nvPr>
        </p:nvSpPr>
        <p:spPr>
          <a:xfrm>
            <a:off x="1851025" y="452438"/>
            <a:ext cx="3362325" cy="2522537"/>
          </a:xfrm>
          <a:ln/>
        </p:spPr>
      </p:sp>
      <p:sp>
        <p:nvSpPr>
          <p:cNvPr id="240644" name="Rectangle 3"/>
          <p:cNvSpPr>
            <a:spLocks noGrp="1" noChangeArrowheads="1"/>
          </p:cNvSpPr>
          <p:nvPr>
            <p:ph type="body" idx="1"/>
          </p:nvPr>
        </p:nvSpPr>
        <p:spPr>
          <a:xfrm>
            <a:off x="372071" y="3048000"/>
            <a:ext cx="6113859" cy="32475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80000"/>
              </a:lnSpc>
            </a:pPr>
            <a:endParaRPr lang="en-US" sz="800" b="1" dirty="0">
              <a:latin typeface="Times" charset="0"/>
              <a:ea typeface="MS PGothic" charset="0"/>
              <a:cs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0C2A7662-9B80-6C4C-AD9D-9F59A5730C36}" type="slidenum">
              <a:rPr lang="en-US" sz="1100"/>
              <a:pPr/>
              <a:t>33</a:t>
            </a:fld>
            <a:endParaRPr lang="en-US" sz="1100" dirty="0"/>
          </a:p>
        </p:txBody>
      </p:sp>
      <p:sp>
        <p:nvSpPr>
          <p:cNvPr id="241667" name="Rectangle 2"/>
          <p:cNvSpPr>
            <a:spLocks noGrp="1" noRot="1" noChangeAspect="1" noChangeArrowheads="1" noTextEdit="1"/>
          </p:cNvSpPr>
          <p:nvPr>
            <p:ph type="sldImg"/>
          </p:nvPr>
        </p:nvSpPr>
        <p:spPr>
          <a:xfrm>
            <a:off x="2363788" y="390525"/>
            <a:ext cx="3155950" cy="2366963"/>
          </a:xfrm>
          <a:ln/>
        </p:spPr>
      </p:sp>
      <p:sp>
        <p:nvSpPr>
          <p:cNvPr id="241668" name="Rectangle 3"/>
          <p:cNvSpPr>
            <a:spLocks noGrp="1" noChangeArrowheads="1"/>
          </p:cNvSpPr>
          <p:nvPr>
            <p:ph type="body" idx="1"/>
          </p:nvPr>
        </p:nvSpPr>
        <p:spPr>
          <a:xfrm>
            <a:off x="447973" y="2830286"/>
            <a:ext cx="6037957" cy="59402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69B8301E-600B-3547-B3E0-1D3E8496FB1A}" type="slidenum">
              <a:rPr lang="en-US" sz="1100"/>
              <a:pPr/>
              <a:t>34</a:t>
            </a:fld>
            <a:endParaRPr lang="en-US" sz="1100" dirty="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xfrm>
            <a:off x="686098" y="3973286"/>
            <a:ext cx="5485805" cy="50210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90000"/>
              </a:lnSpc>
            </a:pPr>
            <a:endParaRPr lang="en-US" sz="900" b="1" dirty="0">
              <a:latin typeface="Times" charset="0"/>
              <a:ea typeface="MS PGothic" charset="0"/>
              <a:cs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C6BC29EE-9354-EE4D-BB6D-1AB8C74CB75A}" type="slidenum">
              <a:rPr lang="en-US" sz="1100"/>
              <a:pPr/>
              <a:t>35</a:t>
            </a:fld>
            <a:endParaRPr lang="en-US" sz="1100" dirty="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xfrm>
            <a:off x="686098" y="4343703"/>
            <a:ext cx="5485805"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a:endParaRPr lang="en-US" b="1" dirty="0">
              <a:latin typeface="Times" charset="0"/>
              <a:ea typeface="MS PGothic" charset="0"/>
              <a:cs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D49AFAC2-7618-0749-9478-B1A31E1EF9DB}" type="slidenum">
              <a:rPr lang="en-US" sz="1100"/>
              <a:pPr/>
              <a:t>36</a:t>
            </a:fld>
            <a:endParaRPr lang="en-US" sz="1100" dirty="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3538A15E-D7F5-D849-979D-0CEB69CC31B0}" type="slidenum">
              <a:rPr lang="en-US" sz="1100"/>
              <a:pPr/>
              <a:t>37</a:t>
            </a:fld>
            <a:endParaRPr lang="en-US" sz="1100" dirty="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D26BF181-75E1-A941-B79C-0975B7AC1EBD}" type="slidenum">
              <a:rPr lang="en-US" sz="1100"/>
              <a:pPr/>
              <a:t>38</a:t>
            </a:fld>
            <a:endParaRPr lang="en-US" sz="1100" dirty="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9D373E05-0AA6-6E48-B583-CE0996A54368}" type="slidenum">
              <a:rPr lang="en-US" sz="1100"/>
              <a:pPr/>
              <a:t>39</a:t>
            </a:fld>
            <a:endParaRPr lang="en-US" sz="1100" dirty="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Lipschitz and Colleagues (2000) determined that more than 90%, of adolescent girls from urban settings had been exposed to at least one trauma, with witnessing of violence in their communities among the most frequent traumas reported. </a:t>
            </a:r>
          </a:p>
          <a:p>
            <a:pPr marL="0" marR="0" indent="0" algn="l" defTabSz="4572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4</a:t>
            </a:fld>
            <a:endParaRPr lang="en-US" dirty="0"/>
          </a:p>
        </p:txBody>
      </p:sp>
    </p:spTree>
    <p:extLst>
      <p:ext uri="{BB962C8B-B14F-4D97-AF65-F5344CB8AC3E}">
        <p14:creationId xmlns:p14="http://schemas.microsoft.com/office/powerpoint/2010/main" val="591850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BFE8E8E1-5D8E-5E40-8F6C-DE25EED43A4F}" type="slidenum">
              <a:rPr lang="en-US" sz="1100"/>
              <a:pPr/>
              <a:t>40</a:t>
            </a:fld>
            <a:endParaRPr lang="en-US" sz="1100" dirty="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C9B0B570-4345-E742-BE66-088CA0AD8C52}" type="slidenum">
              <a:rPr lang="en-US" sz="1100"/>
              <a:pPr/>
              <a:t>41</a:t>
            </a:fld>
            <a:endParaRPr lang="en-US" sz="1100" dirty="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7BDDC7F8-0481-1247-B957-3572A5693D88}" type="slidenum">
              <a:rPr lang="en-US" sz="1100"/>
              <a:pPr/>
              <a:t>42</a:t>
            </a:fld>
            <a:endParaRPr lang="en-US" sz="1100" dirty="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037D364D-5F6A-0A4B-8328-9C99009D8149}" type="slidenum">
              <a:rPr lang="en-US" sz="1100"/>
              <a:pPr/>
              <a:t>43</a:t>
            </a:fld>
            <a:endParaRPr lang="en-US" sz="1100" dirty="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2B59B4E8-50A7-2041-A438-9F1DA56037AA}" type="slidenum">
              <a:rPr lang="en-US" sz="1100"/>
              <a:pPr/>
              <a:t>44</a:t>
            </a:fld>
            <a:endParaRPr lang="en-US" sz="1100" dirty="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3EF91766-BC38-0246-A491-1D056762C584}" type="slidenum">
              <a:rPr lang="en-US" sz="1100"/>
              <a:pPr/>
              <a:t>45</a:t>
            </a:fld>
            <a:endParaRPr lang="en-US" sz="1100" dirty="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xfrm>
            <a:off x="522387" y="3731381"/>
            <a:ext cx="5887641" cy="4954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660400" indent="-660400">
              <a:lnSpc>
                <a:spcPct val="90000"/>
              </a:lnSpc>
              <a:buFontTx/>
              <a:buNone/>
            </a:pPr>
            <a:r>
              <a:rPr lang="en-US" b="1" dirty="0" smtClean="0">
                <a:latin typeface="Arial" charset="0"/>
                <a:ea typeface="MS PGothic" charset="0"/>
                <a:cs typeface="MS PGothic" charset="0"/>
              </a:rPr>
              <a:t>Primary Considerations</a:t>
            </a:r>
          </a:p>
          <a:p>
            <a:pPr marL="660400" indent="-660400">
              <a:lnSpc>
                <a:spcPct val="90000"/>
              </a:lnSpc>
              <a:buFontTx/>
              <a:buNone/>
            </a:pPr>
            <a:r>
              <a:rPr lang="en-US" dirty="0" smtClean="0">
                <a:latin typeface="Arial" charset="0"/>
                <a:ea typeface="MS PGothic" charset="0"/>
                <a:cs typeface="MS PGothic" charset="0"/>
              </a:rPr>
              <a:t>1.	How can these interventions be counterproductive?</a:t>
            </a:r>
          </a:p>
          <a:p>
            <a:pPr marL="660400" indent="-660400">
              <a:lnSpc>
                <a:spcPct val="90000"/>
              </a:lnSpc>
              <a:buFontTx/>
              <a:buNone/>
            </a:pPr>
            <a:r>
              <a:rPr lang="en-US" dirty="0" smtClean="0">
                <a:latin typeface="Arial" charset="0"/>
                <a:ea typeface="MS PGothic" charset="0"/>
                <a:cs typeface="MS PGothic" charset="0"/>
              </a:rPr>
              <a:t>2.	When is parental permission required or not required for these interventions?</a:t>
            </a:r>
          </a:p>
          <a:p>
            <a:pPr marL="660400" indent="-660400">
              <a:lnSpc>
                <a:spcPct val="90000"/>
              </a:lnSpc>
              <a:buFontTx/>
              <a:buNone/>
            </a:pPr>
            <a:r>
              <a:rPr lang="en-US" dirty="0" smtClean="0">
                <a:latin typeface="Arial" charset="0"/>
                <a:ea typeface="MS PGothic" charset="0"/>
                <a:cs typeface="MS PGothic" charset="0"/>
              </a:rPr>
              <a:t>3.	Are there limits to what the school-based mental health professional can and should do?</a:t>
            </a:r>
          </a:p>
          <a:p>
            <a:endParaRPr lang="en-US" b="1" dirty="0">
              <a:latin typeface="Times" charset="0"/>
              <a:ea typeface="MS PGothic" charset="0"/>
              <a:cs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8399D5BD-7E8B-C74B-872E-B336E3C2C0E1}" type="slidenum">
              <a:rPr lang="en-US" sz="1100"/>
              <a:pPr/>
              <a:t>46</a:t>
            </a:fld>
            <a:endParaRPr lang="en-US" sz="1100" dirty="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MS PGothic" charset="0"/>
              <a:cs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3DDE8EE7-93DD-DD48-BDDF-8FD5DEA6459A}" type="slidenum">
              <a:rPr lang="en-US" sz="1100"/>
              <a:pPr/>
              <a:t>47</a:t>
            </a:fld>
            <a:endParaRPr lang="en-US" sz="1100" dirty="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xfrm>
            <a:off x="522387" y="3973286"/>
            <a:ext cx="5887641" cy="45175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900" b="1" dirty="0">
              <a:latin typeface="Times" charset="0"/>
              <a:ea typeface="MS PGothic" charset="0"/>
              <a:cs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0A947738-AEB0-7949-9582-91C14A5F8249}" type="slidenum">
              <a:rPr lang="en-US" sz="1100"/>
              <a:pPr/>
              <a:t>48</a:t>
            </a:fld>
            <a:endParaRPr lang="en-US" sz="1100" dirty="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xfrm>
            <a:off x="522387" y="3973286"/>
            <a:ext cx="5887641" cy="47367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88310" indent="-288310"/>
            <a:endParaRPr lang="en-US" i="1" dirty="0">
              <a:latin typeface="Times" charset="0"/>
              <a:ea typeface="MS PGothic" charset="0"/>
              <a:cs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05FBE8AE-DEFE-9348-9250-B9C955C11D7D}" type="slidenum">
              <a:rPr lang="en-US" sz="1100"/>
              <a:pPr/>
              <a:t>49</a:t>
            </a:fld>
            <a:endParaRPr lang="en-US" sz="1100" dirty="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xfrm>
            <a:off x="522387" y="3973286"/>
            <a:ext cx="5887641" cy="47367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88310" indent="-288310"/>
            <a:endParaRPr lang="en-US" b="1" dirty="0">
              <a:latin typeface="Times"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45845"/>
            <a:ext cx="5875867" cy="4539367"/>
          </a:xfrm>
        </p:spPr>
        <p:txBody>
          <a:bodyPr/>
          <a:lstStyle/>
          <a:p>
            <a:r>
              <a:rPr lang="en-US" sz="1200" kern="1200" dirty="0" smtClean="0">
                <a:solidFill>
                  <a:schemeClr val="tx1"/>
                </a:solidFill>
                <a:effectLst/>
                <a:latin typeface="+mn-lt"/>
                <a:ea typeface="+mn-ea"/>
                <a:cs typeface="+mn-cs"/>
              </a:rPr>
              <a:t>Notes: From Robers, Zhang, &amp; Truman (2012). </a:t>
            </a:r>
            <a:r>
              <a:rPr lang="en-US" sz="1200" kern="1200" baseline="30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School associated includes on school property, on the way to or from regular sessions at school, and while attending or traveling to or from a school-sponsored event. Estimates were revised and may differ from previously published data </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 school-associated violent death is defined as “a homicide, suicide, or legal intervention (involving a law enforcement officer), in which the fatal injury occurred on the campus of a functioning elementary or secondary school in the United States” while the victim was on the way to or from regular sessions at school or while the victim was attending or traveling to or from an official school-sponsored event. Victims include students (ages 5-18 years), staff members, and others who are not students, from July 1, 1992, through June 30, 2010. </a:t>
            </a:r>
          </a:p>
          <a:p>
            <a:pPr marL="0" marR="0" indent="0" algn="l" defTabSz="4572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Robers, S., Kemp, J., </a:t>
            </a:r>
            <a:r>
              <a:rPr lang="en-US" sz="1200" kern="1200" dirty="0" err="1" smtClean="0">
                <a:solidFill>
                  <a:schemeClr val="tx1"/>
                </a:solidFill>
                <a:effectLst/>
                <a:latin typeface="+mn-lt"/>
                <a:ea typeface="+mn-ea"/>
                <a:cs typeface="+mn-cs"/>
              </a:rPr>
              <a:t>Rathbun</a:t>
            </a:r>
            <a:r>
              <a:rPr lang="en-US" sz="1200" kern="1200" dirty="0" smtClean="0">
                <a:solidFill>
                  <a:schemeClr val="tx1"/>
                </a:solidFill>
                <a:effectLst/>
                <a:latin typeface="+mn-lt"/>
                <a:ea typeface="+mn-ea"/>
                <a:cs typeface="+mn-cs"/>
              </a:rPr>
              <a:t>, A., Morgan, R. E., &amp; Snyder T. D. (2014,</a:t>
            </a:r>
            <a:r>
              <a:rPr lang="en-US" sz="1200" kern="1200" baseline="0" dirty="0" smtClean="0">
                <a:solidFill>
                  <a:schemeClr val="tx1"/>
                </a:solidFill>
                <a:effectLst/>
                <a:latin typeface="+mn-lt"/>
                <a:ea typeface="+mn-ea"/>
                <a:cs typeface="+mn-cs"/>
              </a:rPr>
              <a:t> June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Indicators of school crime and safety: 2013</a:t>
            </a:r>
            <a:r>
              <a:rPr lang="en-US" sz="1200"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(NCES 2014-042/NCJ 243299). National Center for Education Statistics, U.S. Department of Education, and Bureau of Justice Statistics, Office of Justice Programs, U.S. Department of Justice. Washington, DC.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More recent information gathered from media reports can provide preliminary estimates on the prevalence of school-associated violent deaths since June 2011. For example, the Sandy Hook Elementary School shooting incident on December 14, 2012, in Newtown, Connecticut resulted in 20 child and 6 adult deaths.2 Since the Sandy Hook incident, preliminary counts from media reports indicate that there were 17 school-associated violent deaths between December 15, 2012, and November 14, 2013; of these deaths, 11 were homicides and 6 were suicides. Six of the victims were identified as being between the ages of 5 and 18.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5</a:t>
            </a:fld>
            <a:endParaRPr lang="en-US" dirty="0"/>
          </a:p>
        </p:txBody>
      </p:sp>
    </p:spTree>
    <p:extLst>
      <p:ext uri="{BB962C8B-B14F-4D97-AF65-F5344CB8AC3E}">
        <p14:creationId xmlns:p14="http://schemas.microsoft.com/office/powerpoint/2010/main" val="591850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10C84011-ED3E-3A43-829E-82632BC4DD19}" type="slidenum">
              <a:rPr lang="en-US" sz="1100"/>
              <a:pPr/>
              <a:t>50</a:t>
            </a:fld>
            <a:endParaRPr lang="en-US" sz="1100" dirty="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CF977A1E-FFB6-3244-A47A-6E346512FA25}" type="slidenum">
              <a:rPr lang="en-US" sz="1100"/>
              <a:pPr/>
              <a:t>51</a:t>
            </a:fld>
            <a:endParaRPr lang="en-US" sz="1100" dirty="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xfrm>
            <a:off x="522387" y="3973286"/>
            <a:ext cx="5887641" cy="5170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BB4D7974-82C6-C543-BFB2-4386CBBBF0CD}" type="slidenum">
              <a:rPr lang="en-US" sz="1100"/>
              <a:pPr/>
              <a:t>52</a:t>
            </a:fld>
            <a:endParaRPr lang="en-US" sz="1100" dirty="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dirty="0">
              <a:latin typeface="Times" charset="0"/>
              <a:ea typeface="MS PGothic" charset="0"/>
              <a:cs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16981F62-B072-F64D-892A-0AA44F8F9AD7}" type="slidenum">
              <a:rPr lang="en-US" sz="1100"/>
              <a:pPr/>
              <a:t>53</a:t>
            </a:fld>
            <a:endParaRPr lang="en-US" sz="1100" dirty="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i="1" dirty="0">
              <a:latin typeface="Times" charset="0"/>
              <a:ea typeface="MS PGothic" charset="0"/>
              <a:cs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charset="0"/>
                <a:ea typeface="MS PGothic" charset="0"/>
                <a:cs typeface="MS PGothic" charset="0"/>
              </a:defRPr>
            </a:lvl1pPr>
            <a:lvl2pPr marL="702756" indent="-270291" defTabSz="914485" eaLnBrk="0" hangingPunct="0">
              <a:defRPr sz="2300">
                <a:solidFill>
                  <a:schemeClr val="tx1"/>
                </a:solidFill>
                <a:latin typeface="Times" charset="0"/>
                <a:ea typeface="MS PGothic" charset="0"/>
                <a:cs typeface="MS PGothic" charset="0"/>
              </a:defRPr>
            </a:lvl2pPr>
            <a:lvl3pPr marL="1081164" indent="-216233" defTabSz="914485" eaLnBrk="0" hangingPunct="0">
              <a:defRPr sz="2300">
                <a:solidFill>
                  <a:schemeClr val="tx1"/>
                </a:solidFill>
                <a:latin typeface="Times" charset="0"/>
                <a:ea typeface="MS PGothic" charset="0"/>
                <a:cs typeface="MS PGothic" charset="0"/>
              </a:defRPr>
            </a:lvl3pPr>
            <a:lvl4pPr marL="1513629" indent="-216233" defTabSz="914485" eaLnBrk="0" hangingPunct="0">
              <a:defRPr sz="2300">
                <a:solidFill>
                  <a:schemeClr val="tx1"/>
                </a:solidFill>
                <a:latin typeface="Times" charset="0"/>
                <a:ea typeface="MS PGothic" charset="0"/>
                <a:cs typeface="MS PGothic" charset="0"/>
              </a:defRPr>
            </a:lvl4pPr>
            <a:lvl5pPr marL="1946095" indent="-216233" defTabSz="914485" eaLnBrk="0" hangingPunct="0">
              <a:defRPr sz="2300">
                <a:solidFill>
                  <a:schemeClr val="tx1"/>
                </a:solidFill>
                <a:latin typeface="Times" charset="0"/>
                <a:ea typeface="MS PGothic" charset="0"/>
                <a:cs typeface="MS PGothic" charset="0"/>
              </a:defRPr>
            </a:lvl5pPr>
            <a:lvl6pPr marL="2378560"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defTabSz="914485"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EFB4053E-C902-284C-8A2D-D00DBA528690}" type="slidenum">
              <a:rPr lang="en-US" sz="1100"/>
              <a:pPr/>
              <a:t>54</a:t>
            </a:fld>
            <a:endParaRPr lang="en-US" sz="1100" dirty="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xfrm>
            <a:off x="522387" y="3973286"/>
            <a:ext cx="588764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i="1" dirty="0">
              <a:latin typeface="Times" charset="0"/>
              <a:ea typeface="MS PGothic" charset="0"/>
              <a:cs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55</a:t>
            </a:fld>
            <a:endParaRPr lang="en-US" dirty="0"/>
          </a:p>
        </p:txBody>
      </p:sp>
    </p:spTree>
    <p:extLst>
      <p:ext uri="{BB962C8B-B14F-4D97-AF65-F5344CB8AC3E}">
        <p14:creationId xmlns:p14="http://schemas.microsoft.com/office/powerpoint/2010/main" val="25279286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56</a:t>
            </a:fld>
            <a:endParaRPr lang="en-US" dirty="0"/>
          </a:p>
        </p:txBody>
      </p:sp>
    </p:spTree>
    <p:extLst>
      <p:ext uri="{BB962C8B-B14F-4D97-AF65-F5344CB8AC3E}">
        <p14:creationId xmlns:p14="http://schemas.microsoft.com/office/powerpoint/2010/main" val="910134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16">
              <a:defRPr/>
            </a:pPr>
            <a:r>
              <a:rPr lang="en-US" dirty="0">
                <a:cs typeface="Arial" pitchFamily="34" charset="0"/>
              </a:rPr>
              <a:t>Andriessen, K., &amp; Krysinska, K. (2012). Essential questions on suicide bereavement and postvention. </a:t>
            </a:r>
            <a:r>
              <a:rPr lang="en-US" i="1" dirty="0">
                <a:cs typeface="Arial" pitchFamily="34" charset="0"/>
              </a:rPr>
              <a:t>International Journal of Environmental Research and Public Health, 9, </a:t>
            </a:r>
            <a:r>
              <a:rPr lang="en-US" dirty="0">
                <a:cs typeface="Arial" pitchFamily="34" charset="0"/>
              </a:rPr>
              <a:t>24-32.</a:t>
            </a:r>
            <a:r>
              <a:rPr lang="hr-HR" dirty="0">
                <a:cs typeface="Arial" pitchFamily="34" charset="0"/>
              </a:rPr>
              <a:t> doi:10.3390/ijerph9010024 </a:t>
            </a:r>
          </a:p>
          <a:p>
            <a:endParaRPr lang="en-US"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57</a:t>
            </a:fld>
            <a:endParaRPr lang="en-US" dirty="0"/>
          </a:p>
        </p:txBody>
      </p:sp>
    </p:spTree>
    <p:extLst>
      <p:ext uri="{BB962C8B-B14F-4D97-AF65-F5344CB8AC3E}">
        <p14:creationId xmlns:p14="http://schemas.microsoft.com/office/powerpoint/2010/main" val="2740267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McIntosh, J. Control group studies of suicide survivors: A review and critique. </a:t>
            </a:r>
            <a:r>
              <a:rPr lang="en-US" i="1" dirty="0">
                <a:cs typeface="Arial" pitchFamily="34" charset="0"/>
              </a:rPr>
              <a:t>Suicide Life Threat. Behav. </a:t>
            </a:r>
            <a:r>
              <a:rPr lang="en-US" b="1" dirty="0">
                <a:cs typeface="Arial" pitchFamily="34" charset="0"/>
              </a:rPr>
              <a:t>1993</a:t>
            </a:r>
            <a:r>
              <a:rPr lang="en-US" dirty="0">
                <a:cs typeface="Arial" pitchFamily="34" charset="0"/>
              </a:rPr>
              <a:t>, </a:t>
            </a:r>
            <a:r>
              <a:rPr lang="en-US" i="1" dirty="0">
                <a:cs typeface="Arial" pitchFamily="34" charset="0"/>
              </a:rPr>
              <a:t>23</a:t>
            </a:r>
            <a:r>
              <a:rPr lang="en-US" dirty="0">
                <a:cs typeface="Arial" pitchFamily="34" charset="0"/>
              </a:rPr>
              <a:t>, 146-161. </a:t>
            </a:r>
          </a:p>
          <a:p>
            <a:endParaRPr lang="en-US" dirty="0">
              <a:cs typeface="Arial" pitchFamily="34" charset="0"/>
            </a:endParaRPr>
          </a:p>
          <a:p>
            <a:r>
              <a:rPr lang="en-US" dirty="0">
                <a:cs typeface="Arial" pitchFamily="34" charset="0"/>
              </a:rPr>
              <a:t>Andriessen, K. Can postvention be prevention? </a:t>
            </a:r>
            <a:r>
              <a:rPr lang="en-US" i="1" dirty="0">
                <a:cs typeface="Arial" pitchFamily="34" charset="0"/>
              </a:rPr>
              <a:t>Crisis </a:t>
            </a:r>
            <a:r>
              <a:rPr lang="en-US" b="1" dirty="0">
                <a:cs typeface="Arial" pitchFamily="34" charset="0"/>
              </a:rPr>
              <a:t>2009</a:t>
            </a:r>
            <a:r>
              <a:rPr lang="en-US" dirty="0">
                <a:cs typeface="Arial" pitchFamily="34" charset="0"/>
              </a:rPr>
              <a:t>, </a:t>
            </a:r>
            <a:r>
              <a:rPr lang="en-US" i="1" dirty="0">
                <a:cs typeface="Arial" pitchFamily="34" charset="0"/>
              </a:rPr>
              <a:t>30</a:t>
            </a:r>
            <a:r>
              <a:rPr lang="en-US" dirty="0">
                <a:cs typeface="Arial" pitchFamily="34" charset="0"/>
              </a:rPr>
              <a:t>, 43-47. </a:t>
            </a:r>
          </a:p>
          <a:p>
            <a:endParaRPr lang="en-US" dirty="0">
              <a:cs typeface="Arial" pitchFamily="34" charset="0"/>
            </a:endParaRPr>
          </a:p>
          <a:p>
            <a:r>
              <a:rPr lang="en-US" dirty="0">
                <a:cs typeface="Arial" pitchFamily="34" charset="0"/>
              </a:rPr>
              <a:t>Jordan, J.R.; McIntosh, J.L. Suicide Bereavement: Why Study survivors of Suicide Loss? In </a:t>
            </a:r>
            <a:r>
              <a:rPr lang="en-US" i="1" dirty="0">
                <a:cs typeface="Arial" pitchFamily="34" charset="0"/>
              </a:rPr>
              <a:t>Grief after Suicide</a:t>
            </a:r>
            <a:r>
              <a:rPr lang="en-US" dirty="0">
                <a:cs typeface="Arial" pitchFamily="34" charset="0"/>
              </a:rPr>
              <a:t>; Jordan, J.R., McIntosh, J.L., Eds.; Routledge: New York, NY, USA, 2011; pp. 3-17. </a:t>
            </a:r>
          </a:p>
        </p:txBody>
      </p:sp>
      <p:sp>
        <p:nvSpPr>
          <p:cNvPr id="4" name="Slide Number Placeholder 3"/>
          <p:cNvSpPr>
            <a:spLocks noGrp="1"/>
          </p:cNvSpPr>
          <p:nvPr>
            <p:ph type="sldNum" sz="quarter" idx="10"/>
          </p:nvPr>
        </p:nvSpPr>
        <p:spPr/>
        <p:txBody>
          <a:bodyPr/>
          <a:lstStyle/>
          <a:p>
            <a:fld id="{55EF2446-CD58-1D4A-ABFD-EF91B86D1DC6}" type="slidenum">
              <a:rPr lang="en-US" smtClean="0"/>
              <a:t>58</a:t>
            </a:fld>
            <a:endParaRPr lang="en-US" dirty="0"/>
          </a:p>
        </p:txBody>
      </p:sp>
    </p:spTree>
    <p:extLst>
      <p:ext uri="{BB962C8B-B14F-4D97-AF65-F5344CB8AC3E}">
        <p14:creationId xmlns:p14="http://schemas.microsoft.com/office/powerpoint/2010/main" val="27402677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0307" y="4343400"/>
            <a:ext cx="6060140" cy="4114800"/>
          </a:xfrm>
        </p:spPr>
        <p:txBody>
          <a:bodyPr/>
          <a:lstStyle/>
          <a:p>
            <a:r>
              <a:rPr lang="en-US" sz="1000" dirty="0">
                <a:latin typeface="Arial" pitchFamily="34" charset="0"/>
                <a:cs typeface="Arial" pitchFamily="34" charset="0"/>
              </a:rPr>
              <a:t>Andriessen, K., &amp; Krysinska, K. (2012). Essential questions on suicide bereavement and postvention. </a:t>
            </a:r>
            <a:r>
              <a:rPr lang="en-US" sz="1000" i="1" dirty="0">
                <a:latin typeface="Arial" pitchFamily="34" charset="0"/>
                <a:cs typeface="Arial" pitchFamily="34" charset="0"/>
              </a:rPr>
              <a:t>International Journal of Environmental Research and Public Health, 9, </a:t>
            </a:r>
            <a:r>
              <a:rPr lang="en-US" sz="1000" dirty="0">
                <a:latin typeface="Arial" pitchFamily="34" charset="0"/>
                <a:cs typeface="Arial" pitchFamily="34" charset="0"/>
              </a:rPr>
              <a:t>24-32.</a:t>
            </a:r>
            <a:r>
              <a:rPr lang="hr-HR" sz="1000" dirty="0">
                <a:latin typeface="Arial" pitchFamily="34" charset="0"/>
                <a:cs typeface="Arial" pitchFamily="34" charset="0"/>
              </a:rPr>
              <a:t> doi:10.3390/ijerph9010024 </a:t>
            </a:r>
          </a:p>
          <a:p>
            <a:endParaRPr lang="hr-HR" dirty="0">
              <a:latin typeface="Arial" pitchFamily="34" charset="0"/>
              <a:cs typeface="Arial" pitchFamily="34" charset="0"/>
            </a:endParaRPr>
          </a:p>
          <a:p>
            <a:pPr defTabSz="457116">
              <a:defRPr/>
            </a:pPr>
            <a:r>
              <a:rPr lang="en-US" sz="1800" dirty="0">
                <a:cs typeface="Arial" pitchFamily="34" charset="0"/>
              </a:rPr>
              <a:t>There is a distinction between “suicide survivorship” and “exposure to suicide.”  </a:t>
            </a:r>
          </a:p>
          <a:p>
            <a:pPr defTabSz="457116">
              <a:defRPr/>
            </a:pPr>
            <a:endParaRPr lang="en-US" sz="1800" dirty="0">
              <a:cs typeface="Arial" pitchFamily="34" charset="0"/>
            </a:endParaRPr>
          </a:p>
          <a:p>
            <a:pPr defTabSz="457116">
              <a:defRPr/>
            </a:pPr>
            <a:r>
              <a:rPr lang="en-US" sz="1800" b="1" dirty="0">
                <a:cs typeface="Arial" pitchFamily="34" charset="0"/>
              </a:rPr>
              <a:t>The former </a:t>
            </a:r>
            <a:r>
              <a:rPr lang="en-US" sz="1800" dirty="0">
                <a:cs typeface="Arial" pitchFamily="34" charset="0"/>
              </a:rPr>
              <a:t>applies to the bereaved who had a personal and close relationship with the deceased (e.g., a friend or a family member).</a:t>
            </a:r>
          </a:p>
          <a:p>
            <a:pPr defTabSz="457116">
              <a:defRPr/>
            </a:pPr>
            <a:endParaRPr lang="en-US" sz="1800" b="1" dirty="0">
              <a:cs typeface="Arial" pitchFamily="34" charset="0"/>
            </a:endParaRPr>
          </a:p>
          <a:p>
            <a:pPr defTabSz="457116">
              <a:defRPr/>
            </a:pPr>
            <a:r>
              <a:rPr lang="en-US" sz="1800" b="1" dirty="0">
                <a:cs typeface="Arial" pitchFamily="34" charset="0"/>
              </a:rPr>
              <a:t>The latter </a:t>
            </a:r>
            <a:r>
              <a:rPr lang="en-US" sz="1800" dirty="0">
                <a:cs typeface="Arial" pitchFamily="34" charset="0"/>
              </a:rPr>
              <a:t>reflects a situation of a person who did not know the deceased personally but who knows about the death through reports of others or media reports (e.g., suicide of a celebrity) or who has personally witnessed the death of a stranger (e.g., train drivers or police). </a:t>
            </a:r>
          </a:p>
          <a:p>
            <a:endParaRPr lang="en-US" sz="1400" dirty="0"/>
          </a:p>
        </p:txBody>
      </p:sp>
      <p:sp>
        <p:nvSpPr>
          <p:cNvPr id="4" name="Slide Number Placeholder 3"/>
          <p:cNvSpPr>
            <a:spLocks noGrp="1"/>
          </p:cNvSpPr>
          <p:nvPr>
            <p:ph type="sldNum" sz="quarter" idx="10"/>
          </p:nvPr>
        </p:nvSpPr>
        <p:spPr/>
        <p:txBody>
          <a:bodyPr/>
          <a:lstStyle/>
          <a:p>
            <a:fld id="{55EF2446-CD58-1D4A-ABFD-EF91B86D1DC6}" type="slidenum">
              <a:rPr lang="en-US" smtClean="0"/>
              <a:t>59</a:t>
            </a:fld>
            <a:endParaRPr lang="en-US" dirty="0"/>
          </a:p>
        </p:txBody>
      </p:sp>
    </p:spTree>
    <p:extLst>
      <p:ext uri="{BB962C8B-B14F-4D97-AF65-F5344CB8AC3E}">
        <p14:creationId xmlns:p14="http://schemas.microsoft.com/office/powerpoint/2010/main" val="248956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6</a:t>
            </a:fld>
            <a:endParaRPr lang="en-US" dirty="0"/>
          </a:p>
        </p:txBody>
      </p:sp>
    </p:spTree>
    <p:extLst>
      <p:ext uri="{BB962C8B-B14F-4D97-AF65-F5344CB8AC3E}">
        <p14:creationId xmlns:p14="http://schemas.microsoft.com/office/powerpoint/2010/main" val="5918507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166" y="4182040"/>
            <a:ext cx="6203575" cy="4341812"/>
          </a:xfrm>
        </p:spPr>
        <p:txBody>
          <a:bodyPr/>
          <a:lstStyle/>
          <a:p>
            <a:r>
              <a:rPr lang="en-US" dirty="0">
                <a:latin typeface="Arial" pitchFamily="34" charset="0"/>
                <a:cs typeface="Arial" pitchFamily="34" charset="0"/>
              </a:rPr>
              <a:t>Berman, A.L. Estimating the population of survivors of suicide: Seeking an evidence base. </a:t>
            </a:r>
            <a:r>
              <a:rPr lang="en-US" i="1" dirty="0">
                <a:latin typeface="Arial" pitchFamily="34" charset="0"/>
                <a:cs typeface="Arial" pitchFamily="34" charset="0"/>
              </a:rPr>
              <a:t>Suicide Life Threat. </a:t>
            </a:r>
            <a:r>
              <a:rPr lang="en-US" i="1" dirty="0" err="1">
                <a:latin typeface="Arial" pitchFamily="34" charset="0"/>
                <a:cs typeface="Arial" pitchFamily="34" charset="0"/>
              </a:rPr>
              <a:t>Behav</a:t>
            </a:r>
            <a:r>
              <a:rPr lang="en-US" i="1" dirty="0">
                <a:latin typeface="Arial" pitchFamily="34" charset="0"/>
                <a:cs typeface="Arial" pitchFamily="34" charset="0"/>
              </a:rPr>
              <a:t>. </a:t>
            </a:r>
            <a:r>
              <a:rPr lang="en-US" b="1" dirty="0">
                <a:latin typeface="Arial" pitchFamily="34" charset="0"/>
                <a:cs typeface="Arial" pitchFamily="34" charset="0"/>
              </a:rPr>
              <a:t>2011</a:t>
            </a:r>
            <a:r>
              <a:rPr lang="en-US" dirty="0">
                <a:latin typeface="Arial" pitchFamily="34" charset="0"/>
                <a:cs typeface="Arial" pitchFamily="34" charset="0"/>
              </a:rPr>
              <a:t>, </a:t>
            </a:r>
            <a:r>
              <a:rPr lang="en-US" i="1" dirty="0">
                <a:latin typeface="Arial" pitchFamily="34" charset="0"/>
                <a:cs typeface="Arial" pitchFamily="34" charset="0"/>
              </a:rPr>
              <a:t>41</a:t>
            </a:r>
            <a:r>
              <a:rPr lang="en-US" dirty="0">
                <a:latin typeface="Arial" pitchFamily="34" charset="0"/>
                <a:cs typeface="Arial" pitchFamily="34" charset="0"/>
              </a:rPr>
              <a:t>, 110-116. </a:t>
            </a:r>
          </a:p>
          <a:p>
            <a:pPr defTabSz="457110">
              <a:defRPr/>
            </a:pPr>
            <a:r>
              <a:rPr lang="en-US" dirty="0">
                <a:latin typeface="Arial" pitchFamily="34" charset="0"/>
                <a:cs typeface="Arial" pitchFamily="34" charset="0"/>
              </a:rPr>
              <a:t>The first systematic estimation of the number of suicide survivors, a survey among members of suicide survivor support groups [4], found that the number varied considerably depending on the type of the relationship, the frequency of contact between the deceased and the bereaved, and the age of the deceased. For example, </a:t>
            </a:r>
            <a:r>
              <a:rPr lang="en-US" b="1" dirty="0">
                <a:latin typeface="Arial" pitchFamily="34" charset="0"/>
                <a:cs typeface="Arial" pitchFamily="34" charset="0"/>
              </a:rPr>
              <a:t>parents who lost a child by suicide estimated that the death has left 80 suicide survivors behind</a:t>
            </a:r>
            <a:r>
              <a:rPr lang="en-US" dirty="0">
                <a:latin typeface="Arial" pitchFamily="34" charset="0"/>
                <a:cs typeface="Arial" pitchFamily="34" charset="0"/>
              </a:rPr>
              <a:t>, the spouses and/or partners of the suicides estimated the number at 60, while siblings and/or friends at 45–50. </a:t>
            </a:r>
          </a:p>
          <a:p>
            <a:endParaRPr lang="en-US" dirty="0">
              <a:latin typeface="Arial" pitchFamily="34" charset="0"/>
              <a:cs typeface="Arial" pitchFamily="34" charset="0"/>
            </a:endParaRPr>
          </a:p>
          <a:p>
            <a:r>
              <a:rPr lang="en-US" dirty="0" err="1">
                <a:latin typeface="Arial" pitchFamily="34" charset="0"/>
                <a:cs typeface="Arial" pitchFamily="34" charset="0"/>
              </a:rPr>
              <a:t>Shneidman</a:t>
            </a:r>
            <a:r>
              <a:rPr lang="en-US" dirty="0">
                <a:latin typeface="Arial" pitchFamily="34" charset="0"/>
                <a:cs typeface="Arial" pitchFamily="34" charset="0"/>
              </a:rPr>
              <a:t>, E. Prologue: Fifty-Eight Years. In </a:t>
            </a:r>
            <a:r>
              <a:rPr lang="en-US" i="1" dirty="0">
                <a:latin typeface="Arial" pitchFamily="34" charset="0"/>
                <a:cs typeface="Arial" pitchFamily="34" charset="0"/>
              </a:rPr>
              <a:t>On the Nature of Suicide</a:t>
            </a:r>
            <a:r>
              <a:rPr lang="en-US" dirty="0">
                <a:latin typeface="Arial" pitchFamily="34" charset="0"/>
                <a:cs typeface="Arial" pitchFamily="34" charset="0"/>
              </a:rPr>
              <a:t>; </a:t>
            </a:r>
            <a:r>
              <a:rPr lang="en-US" dirty="0" err="1">
                <a:latin typeface="Arial" pitchFamily="34" charset="0"/>
                <a:cs typeface="Arial" pitchFamily="34" charset="0"/>
              </a:rPr>
              <a:t>Shneidman</a:t>
            </a:r>
            <a:r>
              <a:rPr lang="en-US" dirty="0">
                <a:latin typeface="Arial" pitchFamily="34" charset="0"/>
                <a:cs typeface="Arial" pitchFamily="34" charset="0"/>
              </a:rPr>
              <a:t>, E.S., Ed.; </a:t>
            </a:r>
            <a:r>
              <a:rPr lang="en-US" dirty="0" err="1">
                <a:latin typeface="Arial" pitchFamily="34" charset="0"/>
                <a:cs typeface="Arial" pitchFamily="34" charset="0"/>
              </a:rPr>
              <a:t>Jossey</a:t>
            </a:r>
            <a:r>
              <a:rPr lang="en-US" dirty="0">
                <a:latin typeface="Arial" pitchFamily="34" charset="0"/>
                <a:cs typeface="Arial" pitchFamily="34" charset="0"/>
              </a:rPr>
              <a:t>-Bass: San Francisco, CA, USA, 1969; pp. 1-30.</a:t>
            </a:r>
          </a:p>
          <a:p>
            <a:endParaRPr lang="en-US" dirty="0">
              <a:latin typeface="Arial" pitchFamily="34" charset="0"/>
              <a:cs typeface="Arial" pitchFamily="34" charset="0"/>
            </a:endParaRPr>
          </a:p>
          <a:p>
            <a:r>
              <a:rPr lang="en-US" dirty="0" err="1">
                <a:latin typeface="Arial" pitchFamily="34" charset="0"/>
                <a:cs typeface="Arial" pitchFamily="34" charset="0"/>
              </a:rPr>
              <a:t>Wrobleski</a:t>
            </a:r>
            <a:r>
              <a:rPr lang="en-US" dirty="0">
                <a:latin typeface="Arial" pitchFamily="34" charset="0"/>
                <a:cs typeface="Arial" pitchFamily="34" charset="0"/>
              </a:rPr>
              <a:t>, A. </a:t>
            </a:r>
            <a:r>
              <a:rPr lang="en-US" i="1" dirty="0">
                <a:latin typeface="Arial" pitchFamily="34" charset="0"/>
                <a:cs typeface="Arial" pitchFamily="34" charset="0"/>
              </a:rPr>
              <a:t>Suicide Survivors: A Guide for Those Left Behind</a:t>
            </a:r>
            <a:r>
              <a:rPr lang="en-US" dirty="0">
                <a:latin typeface="Arial" pitchFamily="34" charset="0"/>
                <a:cs typeface="Arial" pitchFamily="34" charset="0"/>
              </a:rPr>
              <a:t>; SAVE: Minneapolis, MN, USA, 2002.  </a:t>
            </a:r>
          </a:p>
          <a:p>
            <a:endParaRPr lang="en-US" dirty="0">
              <a:latin typeface="Arial" pitchFamily="34" charset="0"/>
              <a:cs typeface="Arial" pitchFamily="34" charset="0"/>
            </a:endParaRPr>
          </a:p>
          <a:p>
            <a:r>
              <a:rPr lang="en-US" dirty="0">
                <a:latin typeface="Arial" pitchFamily="34" charset="0"/>
                <a:cs typeface="Arial" pitchFamily="34" charset="0"/>
              </a:rPr>
              <a:t>N = 6 = </a:t>
            </a:r>
            <a:r>
              <a:rPr lang="en-US" dirty="0" smtClean="0">
                <a:latin typeface="Arial" pitchFamily="34" charset="0"/>
                <a:cs typeface="Arial" pitchFamily="34" charset="0"/>
              </a:rPr>
              <a:t>237,486 </a:t>
            </a:r>
            <a:endParaRPr lang="en-US" dirty="0">
              <a:latin typeface="Arial" pitchFamily="34" charset="0"/>
              <a:cs typeface="Arial" pitchFamily="34" charset="0"/>
            </a:endParaRPr>
          </a:p>
          <a:p>
            <a:r>
              <a:rPr lang="en-US" dirty="0">
                <a:latin typeface="Arial" pitchFamily="34" charset="0"/>
                <a:cs typeface="Arial" pitchFamily="34" charset="0"/>
              </a:rPr>
              <a:t>N = 10 = </a:t>
            </a:r>
            <a:r>
              <a:rPr lang="en-US" dirty="0" smtClean="0">
                <a:latin typeface="Arial" pitchFamily="34" charset="0"/>
                <a:cs typeface="Arial" pitchFamily="34" charset="0"/>
              </a:rPr>
              <a:t>395,810</a:t>
            </a:r>
            <a:endParaRPr lang="en-US" dirty="0">
              <a:latin typeface="Arial" pitchFamily="34" charset="0"/>
              <a:cs typeface="Arial" pitchFamily="34" charset="0"/>
            </a:endParaRPr>
          </a:p>
          <a:p>
            <a:r>
              <a:rPr lang="en-US" dirty="0">
                <a:latin typeface="Arial" pitchFamily="34" charset="0"/>
                <a:cs typeface="Arial" pitchFamily="34" charset="0"/>
              </a:rPr>
              <a:t>N = </a:t>
            </a:r>
            <a:r>
              <a:rPr lang="en-US" dirty="0" smtClean="0">
                <a:latin typeface="Arial" pitchFamily="34" charset="0"/>
                <a:cs typeface="Arial" pitchFamily="34" charset="0"/>
              </a:rPr>
              <a:t>45 </a:t>
            </a:r>
            <a:r>
              <a:rPr lang="en-US" dirty="0">
                <a:latin typeface="Arial" pitchFamily="34" charset="0"/>
                <a:cs typeface="Arial" pitchFamily="34" charset="0"/>
              </a:rPr>
              <a:t>= </a:t>
            </a:r>
            <a:r>
              <a:rPr lang="en-US" dirty="0" smtClean="0">
                <a:latin typeface="Arial" pitchFamily="34" charset="0"/>
                <a:cs typeface="Arial" pitchFamily="34" charset="0"/>
              </a:rPr>
              <a:t>1,781,145</a:t>
            </a:r>
          </a:p>
          <a:p>
            <a:r>
              <a:rPr lang="en-US" dirty="0" smtClean="0">
                <a:latin typeface="Arial" pitchFamily="34" charset="0"/>
                <a:cs typeface="Arial" pitchFamily="34" charset="0"/>
              </a:rPr>
              <a:t>N</a:t>
            </a:r>
            <a:r>
              <a:rPr lang="en-US" baseline="0" dirty="0" smtClean="0">
                <a:latin typeface="Arial" pitchFamily="34" charset="0"/>
                <a:cs typeface="Arial" pitchFamily="34" charset="0"/>
              </a:rPr>
              <a:t> = 80 = 3,166,480 </a:t>
            </a:r>
            <a:r>
              <a:rPr lang="en-US" dirty="0" smtClean="0">
                <a:latin typeface="Arial" pitchFamily="34" charset="0"/>
                <a:cs typeface="Arial" pitchFamily="34" charset="0"/>
              </a:rPr>
              <a:t>(</a:t>
            </a:r>
            <a:r>
              <a:rPr lang="en-US" dirty="0">
                <a:latin typeface="Arial" pitchFamily="34" charset="0"/>
                <a:cs typeface="Arial" pitchFamily="34" charset="0"/>
              </a:rPr>
              <a:t>according to this survey of suicide survivor support group </a:t>
            </a:r>
            <a:r>
              <a:rPr lang="en-US" dirty="0" smtClean="0">
                <a:latin typeface="Arial" pitchFamily="34" charset="0"/>
                <a:cs typeface="Arial" pitchFamily="34" charset="0"/>
              </a:rPr>
              <a:t>members </a:t>
            </a:r>
            <a:r>
              <a:rPr lang="en-US" b="1" dirty="0" smtClean="0">
                <a:latin typeface="Arial" pitchFamily="34" charset="0"/>
                <a:cs typeface="Arial" pitchFamily="34" charset="0"/>
              </a:rPr>
              <a:t>in just 2011</a:t>
            </a:r>
            <a:r>
              <a:rPr lang="en-US" dirty="0" smtClean="0">
                <a:latin typeface="Arial" pitchFamily="34" charset="0"/>
                <a:cs typeface="Arial" pitchFamily="34" charset="0"/>
              </a:rPr>
              <a:t>).</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N = 6 = 2,081,634</a:t>
            </a:r>
          </a:p>
          <a:p>
            <a:r>
              <a:rPr lang="en-US" dirty="0" smtClean="0">
                <a:latin typeface="Arial" pitchFamily="34" charset="0"/>
                <a:cs typeface="Arial" pitchFamily="34" charset="0"/>
              </a:rPr>
              <a:t>N = 10 = 3,469,390</a:t>
            </a:r>
          </a:p>
          <a:p>
            <a:r>
              <a:rPr lang="en-US" dirty="0" smtClean="0">
                <a:latin typeface="Arial" pitchFamily="34" charset="0"/>
                <a:cs typeface="Arial" pitchFamily="34" charset="0"/>
              </a:rPr>
              <a:t>N = 45 = 15,612,255</a:t>
            </a:r>
          </a:p>
          <a:p>
            <a:r>
              <a:rPr lang="en-US" dirty="0" smtClean="0">
                <a:latin typeface="Arial" pitchFamily="34" charset="0"/>
                <a:cs typeface="Arial" pitchFamily="34" charset="0"/>
              </a:rPr>
              <a:t>N</a:t>
            </a:r>
            <a:r>
              <a:rPr lang="en-US" baseline="0" dirty="0" smtClean="0">
                <a:latin typeface="Arial" pitchFamily="34" charset="0"/>
                <a:cs typeface="Arial" pitchFamily="34" charset="0"/>
              </a:rPr>
              <a:t> = 80 = 27,755,120 </a:t>
            </a:r>
            <a:r>
              <a:rPr lang="en-US" dirty="0" smtClean="0">
                <a:latin typeface="Arial" pitchFamily="34" charset="0"/>
                <a:cs typeface="Arial" pitchFamily="34" charset="0"/>
              </a:rPr>
              <a:t>(according to this survey of suicide survivor support group members </a:t>
            </a:r>
            <a:r>
              <a:rPr lang="en-US" b="1" dirty="0" smtClean="0">
                <a:latin typeface="Arial" pitchFamily="34" charset="0"/>
                <a:cs typeface="Arial" pitchFamily="34" charset="0"/>
              </a:rPr>
              <a:t>in the past decade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EF2446-CD58-1D4A-ABFD-EF91B86D1DC6}" type="slidenum">
              <a:rPr lang="en-US" smtClean="0"/>
              <a:t>60</a:t>
            </a:fld>
            <a:endParaRPr lang="en-US"/>
          </a:p>
        </p:txBody>
      </p:sp>
    </p:spTree>
    <p:extLst>
      <p:ext uri="{BB962C8B-B14F-4D97-AF65-F5344CB8AC3E}">
        <p14:creationId xmlns:p14="http://schemas.microsoft.com/office/powerpoint/2010/main" val="24895633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61</a:t>
            </a:fld>
            <a:endParaRPr lang="en-US" dirty="0"/>
          </a:p>
        </p:txBody>
      </p:sp>
    </p:spTree>
    <p:extLst>
      <p:ext uri="{BB962C8B-B14F-4D97-AF65-F5344CB8AC3E}">
        <p14:creationId xmlns:p14="http://schemas.microsoft.com/office/powerpoint/2010/main" val="24895633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American Foundation</a:t>
            </a:r>
            <a:r>
              <a:rPr lang="en-US" baseline="0" dirty="0" smtClean="0">
                <a:cs typeface="Arial" pitchFamily="34" charset="0"/>
              </a:rPr>
              <a:t> for Suicide Prevention, American Association of Suicideology, &amp; Annenberg Public Policy Center. (2001). Reporting on suicide: Recommendations for the media. Retrieved from http://www.suicidology.org/c/document_library/get_file?folderId=231&amp;name=DLFE-71.pdf</a:t>
            </a:r>
          </a:p>
          <a:p>
            <a:endParaRPr lang="en-US" baseline="0" dirty="0" smtClean="0">
              <a:cs typeface="Arial" pitchFamily="34" charset="0"/>
            </a:endParaRPr>
          </a:p>
          <a:p>
            <a:pPr algn="just"/>
            <a:r>
              <a:rPr lang="en-US" dirty="0" smtClean="0">
                <a:cs typeface="Arial" pitchFamily="34" charset="0"/>
              </a:rPr>
              <a:t>Sonneck, G., Etzersdorfer., &amp; Nagel-Kuess, S. (1994). Imitative suicide on the Viennese subway. </a:t>
            </a:r>
            <a:r>
              <a:rPr lang="en-US" i="1" dirty="0" smtClean="0">
                <a:cs typeface="Arial" pitchFamily="34" charset="0"/>
              </a:rPr>
              <a:t>Social Science &amp; Medicine, 38(3), 453-457.</a:t>
            </a:r>
          </a:p>
          <a:p>
            <a:pPr algn="just"/>
            <a:endParaRPr lang="en-US" i="1" dirty="0" smtClean="0">
              <a:cs typeface="Arial" pitchFamily="34" charset="0"/>
            </a:endParaRPr>
          </a:p>
          <a:p>
            <a:pPr algn="just"/>
            <a:r>
              <a:rPr lang="en-US" dirty="0" smtClean="0">
                <a:cs typeface="Arial" pitchFamily="34" charset="0"/>
              </a:rPr>
              <a:t>Surveyed all suicide cases in Vienna, Austria that were reported in major daily newspapers and analyzed them in connection with subway suicide. The characteristics of suicide and attempted suicide on the Viennese subway are discussed. The number of subway suicides in Vienna increased dramatically between 1984 and mid-1987. Based on the hypothesis that there was a connection between the dramatic way in which these suicides were reported and an increase in suicides and suicide attempts, the Austrian Association for Suicide Prevention developed media guidelines and initiated discussions with the media that culminated with an agreement to abstain from reporting on cases of suicide. Following the implementation of these guidelines in mid-1987, there was a 75% decrease in subway suicides that has been sustained for 5 yrs. Appropriate guidelines for media coverage of suicidal acts are presented. </a:t>
            </a:r>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62</a:t>
            </a:fld>
            <a:endParaRPr lang="en-US" dirty="0"/>
          </a:p>
        </p:txBody>
      </p:sp>
    </p:spTree>
    <p:extLst>
      <p:ext uri="{BB962C8B-B14F-4D97-AF65-F5344CB8AC3E}">
        <p14:creationId xmlns:p14="http://schemas.microsoft.com/office/powerpoint/2010/main" val="6242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16">
              <a:defRPr/>
            </a:pPr>
            <a:r>
              <a:rPr lang="en-US" dirty="0">
                <a:latin typeface="Arial" pitchFamily="34" charset="0"/>
                <a:cs typeface="Arial" pitchFamily="34" charset="0"/>
              </a:rPr>
              <a:t>American Foundation for Suicide Prevention (2001, p. 1)</a:t>
            </a:r>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63</a:t>
            </a:fld>
            <a:endParaRPr lang="en-US" dirty="0"/>
          </a:p>
        </p:txBody>
      </p:sp>
    </p:spTree>
    <p:extLst>
      <p:ext uri="{BB962C8B-B14F-4D97-AF65-F5344CB8AC3E}">
        <p14:creationId xmlns:p14="http://schemas.microsoft.com/office/powerpoint/2010/main" val="3132417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8236" y="4343400"/>
            <a:ext cx="6149789" cy="4114800"/>
          </a:xfrm>
        </p:spPr>
        <p:txBody>
          <a:bodyPr/>
          <a:lstStyle/>
          <a:p>
            <a:r>
              <a:rPr lang="en-US" sz="1100" dirty="0">
                <a:cs typeface="Arial" pitchFamily="34" charset="0"/>
              </a:rPr>
              <a:t>Centers for Disease Control and Prevention. (1998, August 19). Recommendations for a community plan for the prevention and containment of suicide clusters</a:t>
            </a:r>
            <a:r>
              <a:rPr lang="en-US" sz="1100" i="1" dirty="0">
                <a:cs typeface="Arial" pitchFamily="34" charset="0"/>
              </a:rPr>
              <a:t>. MMWR, 37(S-6), 1-12</a:t>
            </a:r>
            <a:endParaRPr lang="en-US" sz="1100" u="sng" dirty="0">
              <a:cs typeface="Arial" pitchFamily="34" charset="0"/>
            </a:endParaRPr>
          </a:p>
          <a:p>
            <a:endParaRPr lang="en-US" dirty="0" smtClean="0">
              <a:cs typeface="Arial" pitchFamily="34" charset="0"/>
            </a:endParaRPr>
          </a:p>
          <a:p>
            <a:r>
              <a:rPr lang="en-US" dirty="0">
                <a:cs typeface="Arial" pitchFamily="34" charset="0"/>
              </a:rPr>
              <a:t>A suicide cluster may be defined as a group of suicides or suicide attempts, or both, that occur closer together in time and space than would normally be expected in a given community. A statistical analysis of national mortality data indicates that clusters of completed suicide occur predominantly among adolescents and young adults, and that such clusters account for approximately 1%-5% of all suicides in this age group (1). Suicide clusters are thought by many to occur through a process of "contagion," but this hypothesis has not yet been formally tested (2,3). Nevertheless, a great deal of anecdotal evidence suggests that, in any given suicide cluster, suicides occurring later in the cluster often appear to have been influenced by suicides occurring earlier in the cluster. Ecologic evidence also suggests that exposure of the general population to suicide through television may increase the risk of suicide for certain susceptible individuals (4,5), although this effect has not been found in all studies (6,7).</a:t>
            </a:r>
          </a:p>
          <a:p>
            <a:endParaRPr lang="en-US" dirty="0">
              <a:cs typeface="Arial" pitchFamily="34" charset="0"/>
            </a:endParaRPr>
          </a:p>
          <a:p>
            <a:r>
              <a:rPr lang="en-US" sz="1100" dirty="0">
                <a:cs typeface="Arial" pitchFamily="34" charset="0"/>
              </a:rPr>
              <a:t>Gould MS, Wallenstein S, Kleinman M. A Study of time-space clusteing of suicide. Final report. Atlanta, Georgia: Centers for Disease Control, September 1987; (contract no. RFP 200-85-0834).</a:t>
            </a:r>
          </a:p>
          <a:p>
            <a:endParaRPr lang="en-US" sz="1100" dirty="0">
              <a:cs typeface="Arial" pitchFamily="34" charset="0"/>
            </a:endParaRPr>
          </a:p>
          <a:p>
            <a:r>
              <a:rPr lang="en-US" dirty="0">
                <a:cs typeface="Arial" pitchFamily="34" charset="0"/>
              </a:rPr>
              <a:t>A statistical analysis of national mortality data indicates that clusters of completed suicide occur predominantly among adolescents and young adults, and that such clusters account for approximately 1%-5% of all suicides in this age group </a:t>
            </a:r>
          </a:p>
        </p:txBody>
      </p:sp>
      <p:sp>
        <p:nvSpPr>
          <p:cNvPr id="4" name="Slide Number Placeholder 3"/>
          <p:cNvSpPr>
            <a:spLocks noGrp="1"/>
          </p:cNvSpPr>
          <p:nvPr>
            <p:ph type="sldNum" sz="quarter" idx="10"/>
          </p:nvPr>
        </p:nvSpPr>
        <p:spPr/>
        <p:txBody>
          <a:bodyPr/>
          <a:lstStyle/>
          <a:p>
            <a:fld id="{55EF2446-CD58-1D4A-ABFD-EF91B86D1DC6}" type="slidenum">
              <a:rPr lang="en-US" smtClean="0"/>
              <a:t>64</a:t>
            </a:fld>
            <a:endParaRPr lang="en-US" dirty="0"/>
          </a:p>
        </p:txBody>
      </p:sp>
    </p:spTree>
    <p:extLst>
      <p:ext uri="{BB962C8B-B14F-4D97-AF65-F5344CB8AC3E}">
        <p14:creationId xmlns:p14="http://schemas.microsoft.com/office/powerpoint/2010/main" val="13638583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6518" y="4343400"/>
            <a:ext cx="6275294" cy="4114800"/>
          </a:xfrm>
        </p:spPr>
        <p:txBody>
          <a:bodyPr/>
          <a:lstStyle/>
          <a:p>
            <a:r>
              <a:rPr lang="en-US" dirty="0" smtClean="0">
                <a:latin typeface="Arial" pitchFamily="34" charset="0"/>
                <a:cs typeface="Arial" pitchFamily="34" charset="0"/>
              </a:rPr>
              <a:t>Centers for Disease Control and Prevention. (2013). </a:t>
            </a:r>
            <a:r>
              <a:rPr lang="en-US" i="1" dirty="0" smtClean="0">
                <a:latin typeface="Arial" pitchFamily="34" charset="0"/>
                <a:cs typeface="Arial" pitchFamily="34" charset="0"/>
              </a:rPr>
              <a:t>Web-based</a:t>
            </a:r>
            <a:r>
              <a:rPr lang="en-US" i="1" baseline="0" dirty="0" smtClean="0">
                <a:latin typeface="Arial" pitchFamily="34" charset="0"/>
                <a:cs typeface="Arial" pitchFamily="34" charset="0"/>
              </a:rPr>
              <a:t> injury statistics query and reporting system (WISQARS). Leading causes of death reports. </a:t>
            </a:r>
            <a:r>
              <a:rPr lang="en-US" baseline="0" dirty="0" smtClean="0">
                <a:latin typeface="Arial" pitchFamily="34" charset="0"/>
                <a:cs typeface="Arial" pitchFamily="34" charset="0"/>
              </a:rPr>
              <a:t>Atlanta, GA: National Center for Injury Prevention and Control. Retrieved from </a:t>
            </a:r>
            <a:r>
              <a:rPr lang="en-US" u="sng" dirty="0" smtClean="0">
                <a:latin typeface="Arial" pitchFamily="34" charset="0"/>
                <a:cs typeface="Arial" pitchFamily="34" charset="0"/>
              </a:rPr>
              <a:t>http://www.cdc.gov/injury/wisqars/index.html</a:t>
            </a:r>
          </a:p>
          <a:p>
            <a:endParaRPr lang="en-US" dirty="0" smtClean="0">
              <a:latin typeface="Arial" pitchFamily="34" charset="0"/>
              <a:cs typeface="Arial" pitchFamily="34" charset="0"/>
            </a:endParaRPr>
          </a:p>
          <a:p>
            <a:pPr marL="105154" indent="-105154">
              <a:buFont typeface="Arial" pitchFamily="34" charset="0"/>
              <a:buChar char="•"/>
            </a:pPr>
            <a:r>
              <a:rPr lang="en-US" dirty="0" smtClean="0">
                <a:latin typeface="Arial" pitchFamily="34" charset="0"/>
                <a:cs typeface="Arial" pitchFamily="34" charset="0"/>
              </a:rPr>
              <a:t>15-19 NY </a:t>
            </a:r>
            <a:r>
              <a:rPr lang="en-US" baseline="0" dirty="0" smtClean="0">
                <a:latin typeface="Arial" pitchFamily="34" charset="0"/>
                <a:cs typeface="Arial" pitchFamily="34" charset="0"/>
              </a:rPr>
              <a:t>1</a:t>
            </a:r>
            <a:r>
              <a:rPr lang="en-US" dirty="0" smtClean="0">
                <a:latin typeface="Arial" pitchFamily="34" charset="0"/>
                <a:cs typeface="Arial" pitchFamily="34" charset="0"/>
              </a:rPr>
              <a:t>999-2010 = 544 suicides </a:t>
            </a:r>
          </a:p>
          <a:p>
            <a:pPr marL="105154" indent="-105154">
              <a:buFont typeface="Arial" pitchFamily="34" charset="0"/>
              <a:buChar char="•"/>
            </a:pPr>
            <a:r>
              <a:rPr lang="en-US" dirty="0" smtClean="0">
                <a:latin typeface="Arial" pitchFamily="34" charset="0"/>
                <a:cs typeface="Arial" pitchFamily="34" charset="0"/>
              </a:rPr>
              <a:t>11 year population = 15,995,846;</a:t>
            </a:r>
            <a:r>
              <a:rPr lang="en-US" baseline="0" dirty="0" smtClean="0">
                <a:latin typeface="Arial" pitchFamily="34" charset="0"/>
                <a:cs typeface="Arial" pitchFamily="34" charset="0"/>
              </a:rPr>
              <a:t> Pop estimates are aggregated for multi-year reports to produce rates</a:t>
            </a:r>
            <a:endParaRPr lang="en-US" dirty="0" smtClean="0">
              <a:latin typeface="Arial" pitchFamily="34" charset="0"/>
              <a:cs typeface="Arial" pitchFamily="34" charset="0"/>
            </a:endParaRPr>
          </a:p>
          <a:p>
            <a:pPr marL="105154" indent="-105154"/>
            <a:endParaRPr lang="en-US" dirty="0" smtClean="0">
              <a:latin typeface="Arial" pitchFamily="34" charset="0"/>
              <a:cs typeface="Arial" pitchFamily="34" charset="0"/>
            </a:endParaRPr>
          </a:p>
          <a:p>
            <a:pPr marL="105154" indent="-105154">
              <a:buFont typeface="Arial" pitchFamily="34" charset="0"/>
              <a:buChar char="•"/>
            </a:pPr>
            <a:r>
              <a:rPr lang="en-US" dirty="0">
                <a:latin typeface="Arial" pitchFamily="34" charset="0"/>
                <a:cs typeface="Arial" pitchFamily="34" charset="0"/>
              </a:rPr>
              <a:t>544/</a:t>
            </a:r>
            <a:r>
              <a:rPr lang="en-US" dirty="0" smtClean="0">
                <a:latin typeface="Arial" pitchFamily="34" charset="0"/>
                <a:cs typeface="Arial" pitchFamily="34" charset="0"/>
              </a:rPr>
              <a:t>15,995,846 = .000034 x 100,000 = 3.4 average annual NY suicide rate </a:t>
            </a:r>
          </a:p>
          <a:p>
            <a:pPr marL="105154" indent="-105154">
              <a:buFont typeface="Arial" pitchFamily="34" charset="0"/>
              <a:buChar char="•"/>
            </a:pPr>
            <a:r>
              <a:rPr lang="en-US" dirty="0" smtClean="0">
                <a:latin typeface="Arial" pitchFamily="34" charset="0"/>
                <a:cs typeface="Arial" pitchFamily="34" charset="0"/>
              </a:rPr>
              <a:t>per 100,000 14-18 yr olds</a:t>
            </a:r>
          </a:p>
          <a:p>
            <a:pPr marL="105154" indent="-105154">
              <a:buFont typeface="Arial" pitchFamily="34" charset="0"/>
              <a:buChar char="•"/>
            </a:pPr>
            <a:endParaRPr lang="en-US" dirty="0" smtClean="0">
              <a:latin typeface="Arial" pitchFamily="34" charset="0"/>
              <a:cs typeface="Arial" pitchFamily="34" charset="0"/>
            </a:endParaRPr>
          </a:p>
          <a:p>
            <a:pPr marL="105154" indent="-105154" defTabSz="457116">
              <a:buFont typeface="Arial" pitchFamily="34" charset="0"/>
              <a:buChar char="•"/>
              <a:defRPr/>
            </a:pPr>
            <a:r>
              <a:rPr lang="en-US" dirty="0">
                <a:latin typeface="Arial" pitchFamily="34" charset="0"/>
                <a:cs typeface="Arial" pitchFamily="34" charset="0"/>
              </a:rPr>
              <a:t>544/15,995,846 = </a:t>
            </a:r>
            <a:r>
              <a:rPr lang="en-US" dirty="0" smtClean="0">
                <a:latin typeface="Arial" pitchFamily="34" charset="0"/>
                <a:cs typeface="Arial" pitchFamily="34" charset="0"/>
              </a:rPr>
              <a:t>.000034 </a:t>
            </a:r>
            <a:r>
              <a:rPr lang="en-US" dirty="0">
                <a:latin typeface="Arial" pitchFamily="34" charset="0"/>
                <a:cs typeface="Arial" pitchFamily="34" charset="0"/>
              </a:rPr>
              <a:t>x 2</a:t>
            </a:r>
            <a:r>
              <a:rPr lang="en-US" dirty="0" smtClean="0">
                <a:latin typeface="Arial" pitchFamily="34" charset="0"/>
                <a:cs typeface="Arial" pitchFamily="34" charset="0"/>
              </a:rPr>
              <a:t>,000 = 0.07 average annual suicide rate</a:t>
            </a:r>
          </a:p>
          <a:p>
            <a:pPr marL="105154" indent="-105154" defTabSz="457116">
              <a:buFont typeface="Arial" pitchFamily="34" charset="0"/>
              <a:buChar char="•"/>
              <a:defRPr/>
            </a:pPr>
            <a:r>
              <a:rPr lang="en-US" dirty="0" smtClean="0">
                <a:latin typeface="Arial" pitchFamily="34" charset="0"/>
                <a:cs typeface="Arial" pitchFamily="34" charset="0"/>
              </a:rPr>
              <a:t>Per 2,000 14-18 yr olds</a:t>
            </a:r>
          </a:p>
          <a:p>
            <a:pPr marL="105154" indent="-105154" defTabSz="457116">
              <a:buFont typeface="Arial" pitchFamily="34" charset="0"/>
              <a:buChar char="•"/>
              <a:defRPr/>
            </a:pPr>
            <a:r>
              <a:rPr lang="en-US" dirty="0" smtClean="0">
                <a:latin typeface="Arial" pitchFamily="34" charset="0"/>
                <a:cs typeface="Arial" pitchFamily="34" charset="0"/>
              </a:rPr>
              <a:t>0.07 suicides per year X </a:t>
            </a:r>
            <a:r>
              <a:rPr lang="en-US" b="1" dirty="0" smtClean="0">
                <a:latin typeface="Arial" pitchFamily="34" charset="0"/>
                <a:cs typeface="Arial" pitchFamily="34" charset="0"/>
              </a:rPr>
              <a:t>14 years </a:t>
            </a:r>
            <a:r>
              <a:rPr lang="en-US" dirty="0" smtClean="0">
                <a:latin typeface="Arial" pitchFamily="34" charset="0"/>
                <a:cs typeface="Arial" pitchFamily="34" charset="0"/>
              </a:rPr>
              <a:t>= .98, round up to 1</a:t>
            </a:r>
          </a:p>
          <a:p>
            <a:pPr marL="105154" indent="-105154" defTabSz="457116">
              <a:buFont typeface="Arial" pitchFamily="34" charset="0"/>
              <a:buChar char="•"/>
              <a:defRPr/>
            </a:pPr>
            <a:endParaRPr lang="en-US" dirty="0" smtClean="0">
              <a:latin typeface="Arial" pitchFamily="34" charset="0"/>
              <a:cs typeface="Arial" pitchFamily="34" charset="0"/>
            </a:endParaRPr>
          </a:p>
          <a:p>
            <a:pPr marL="105154" indent="-105154" defTabSz="457116">
              <a:buFont typeface="Arial" pitchFamily="34" charset="0"/>
              <a:buChar char="•"/>
              <a:defRPr/>
            </a:pPr>
            <a:r>
              <a:rPr lang="en-US" dirty="0">
                <a:latin typeface="Arial" pitchFamily="34" charset="0"/>
                <a:cs typeface="Arial" pitchFamily="34" charset="0"/>
              </a:rPr>
              <a:t>544/15,995,846 = .000034 x 4</a:t>
            </a:r>
            <a:r>
              <a:rPr lang="en-US" dirty="0" smtClean="0">
                <a:latin typeface="Arial" pitchFamily="34" charset="0"/>
                <a:cs typeface="Arial" pitchFamily="34" charset="0"/>
              </a:rPr>
              <a:t>,000 = 0.14 average annual suicide rate</a:t>
            </a:r>
          </a:p>
          <a:p>
            <a:pPr marL="105154" indent="-105154" defTabSz="457116">
              <a:buFont typeface="Arial" pitchFamily="34" charset="0"/>
              <a:buChar char="•"/>
              <a:defRPr/>
            </a:pPr>
            <a:r>
              <a:rPr lang="en-US" dirty="0" smtClean="0">
                <a:latin typeface="Arial" pitchFamily="34" charset="0"/>
                <a:cs typeface="Arial" pitchFamily="34" charset="0"/>
              </a:rPr>
              <a:t>Per 4,000 teens</a:t>
            </a:r>
          </a:p>
          <a:p>
            <a:pPr marL="105154" indent="-105154" defTabSz="457116">
              <a:buFont typeface="Arial" pitchFamily="34" charset="0"/>
              <a:buChar char="•"/>
              <a:defRPr/>
            </a:pPr>
            <a:r>
              <a:rPr lang="en-US" dirty="0" smtClean="0">
                <a:latin typeface="Arial" pitchFamily="34" charset="0"/>
                <a:cs typeface="Arial" pitchFamily="34" charset="0"/>
              </a:rPr>
              <a:t>(0.14 suicides per year X </a:t>
            </a:r>
            <a:r>
              <a:rPr lang="en-US" b="1" dirty="0" smtClean="0">
                <a:latin typeface="Arial" pitchFamily="34" charset="0"/>
                <a:cs typeface="Arial" pitchFamily="34" charset="0"/>
              </a:rPr>
              <a:t>7 year</a:t>
            </a:r>
            <a:r>
              <a:rPr lang="en-US" dirty="0" smtClean="0">
                <a:latin typeface="Arial" pitchFamily="34" charset="0"/>
                <a:cs typeface="Arial" pitchFamily="34" charset="0"/>
              </a:rPr>
              <a:t>s = .98</a:t>
            </a:r>
            <a:r>
              <a:rPr lang="en-US" baseline="0" dirty="0" smtClean="0">
                <a:latin typeface="Arial" pitchFamily="34" charset="0"/>
                <a:cs typeface="Arial" pitchFamily="34" charset="0"/>
              </a:rPr>
              <a:t>, round up to 1</a:t>
            </a:r>
            <a:endParaRPr lang="en-US" dirty="0" smtClean="0">
              <a:latin typeface="Arial" pitchFamily="34" charset="0"/>
              <a:cs typeface="Arial" pitchFamily="34" charset="0"/>
            </a:endParaRPr>
          </a:p>
          <a:p>
            <a:pPr defTabSz="457116">
              <a:defRPr/>
            </a:pPr>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65</a:t>
            </a:fld>
            <a:endParaRPr lang="en-US" dirty="0"/>
          </a:p>
        </p:txBody>
      </p:sp>
    </p:spTree>
    <p:extLst>
      <p:ext uri="{BB962C8B-B14F-4D97-AF65-F5344CB8AC3E}">
        <p14:creationId xmlns:p14="http://schemas.microsoft.com/office/powerpoint/2010/main" val="13638583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6518" y="4343400"/>
            <a:ext cx="6275294" cy="4114800"/>
          </a:xfrm>
        </p:spPr>
        <p:txBody>
          <a:bodyPr/>
          <a:lstStyle/>
          <a:p>
            <a:r>
              <a:rPr lang="en-US" dirty="0" smtClean="0">
                <a:latin typeface="Arial" pitchFamily="34" charset="0"/>
                <a:cs typeface="Arial" pitchFamily="34" charset="0"/>
              </a:rPr>
              <a:t>Centers for Disease Control and Prevention. (2013). </a:t>
            </a:r>
            <a:r>
              <a:rPr lang="en-US" i="1" dirty="0" smtClean="0">
                <a:latin typeface="Arial" pitchFamily="34" charset="0"/>
                <a:cs typeface="Arial" pitchFamily="34" charset="0"/>
              </a:rPr>
              <a:t>Web-based</a:t>
            </a:r>
            <a:r>
              <a:rPr lang="en-US" i="1" baseline="0" dirty="0" smtClean="0">
                <a:latin typeface="Arial" pitchFamily="34" charset="0"/>
                <a:cs typeface="Arial" pitchFamily="34" charset="0"/>
              </a:rPr>
              <a:t> injury statistics query and reporting system (WISQARS). Leading causes of death reports. </a:t>
            </a:r>
            <a:r>
              <a:rPr lang="en-US" baseline="0" dirty="0" smtClean="0">
                <a:latin typeface="Arial" pitchFamily="34" charset="0"/>
                <a:cs typeface="Arial" pitchFamily="34" charset="0"/>
              </a:rPr>
              <a:t>Atlanta, GA: National Center for Injury Prevention and Control. Retrieved from </a:t>
            </a:r>
            <a:r>
              <a:rPr lang="en-US" u="sng" dirty="0">
                <a:latin typeface="Arial" pitchFamily="34" charset="0"/>
                <a:cs typeface="Arial" pitchFamily="34" charset="0"/>
              </a:rPr>
              <a:t>http://www.cdc.gov/injury/wisqars/</a:t>
            </a:r>
            <a:r>
              <a:rPr lang="en-US" u="sng" dirty="0" err="1">
                <a:latin typeface="Arial" pitchFamily="34" charset="0"/>
                <a:cs typeface="Arial" pitchFamily="34" charset="0"/>
              </a:rPr>
              <a:t>index.html</a:t>
            </a:r>
            <a:endParaRPr lang="en-US" u="sng"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Here is how</a:t>
            </a:r>
            <a:r>
              <a:rPr lang="en-US" baseline="0" dirty="0" smtClean="0">
                <a:latin typeface="Arial" pitchFamily="34" charset="0"/>
                <a:cs typeface="Arial" pitchFamily="34" charset="0"/>
              </a:rPr>
              <a:t> state level data would be </a:t>
            </a:r>
            <a:r>
              <a:rPr lang="en-US" baseline="0" smtClean="0">
                <a:latin typeface="Arial" pitchFamily="34" charset="0"/>
                <a:cs typeface="Arial" pitchFamily="34" charset="0"/>
              </a:rPr>
              <a:t>computed for ID</a:t>
            </a:r>
          </a:p>
          <a:p>
            <a:endParaRPr lang="en-US" dirty="0" smtClean="0">
              <a:latin typeface="Arial" pitchFamily="34" charset="0"/>
              <a:cs typeface="Arial" pitchFamily="34" charset="0"/>
            </a:endParaRPr>
          </a:p>
          <a:p>
            <a:pPr marL="285694" indent="-285694">
              <a:buFont typeface="Arial" pitchFamily="34" charset="0"/>
              <a:buChar char="•"/>
            </a:pPr>
            <a:r>
              <a:rPr lang="en-US" sz="1500" dirty="0">
                <a:latin typeface="Arial" pitchFamily="34" charset="0"/>
                <a:cs typeface="Arial" pitchFamily="34" charset="0"/>
              </a:rPr>
              <a:t>15-19 ID, 1999-2010 = 193 suicides (10 year population = 1,356,229; Pop estimates are aggregated for multi-year reports to produce rates)</a:t>
            </a:r>
          </a:p>
          <a:p>
            <a:endParaRPr lang="en-US" sz="1500" dirty="0">
              <a:latin typeface="Arial" pitchFamily="34" charset="0"/>
              <a:cs typeface="Arial" pitchFamily="34" charset="0"/>
            </a:endParaRPr>
          </a:p>
          <a:p>
            <a:pPr marL="285694" indent="-285694">
              <a:buFont typeface="Arial" pitchFamily="34" charset="0"/>
              <a:buChar char="•"/>
            </a:pPr>
            <a:r>
              <a:rPr lang="en-US" sz="1500" dirty="0">
                <a:latin typeface="Arial" pitchFamily="34" charset="0"/>
                <a:cs typeface="Arial" pitchFamily="34" charset="0"/>
              </a:rPr>
              <a:t>193/1,356,229 = .0001423 x 100,000 = 14.23 average annual ID suicide rate (per 100,000 15-19 </a:t>
            </a:r>
            <a:r>
              <a:rPr lang="en-US" sz="1500" dirty="0" err="1">
                <a:latin typeface="Arial" pitchFamily="34" charset="0"/>
                <a:cs typeface="Arial" pitchFamily="34" charset="0"/>
              </a:rPr>
              <a:t>yr</a:t>
            </a:r>
            <a:r>
              <a:rPr lang="en-US" sz="1500" dirty="0">
                <a:latin typeface="Arial" pitchFamily="34" charset="0"/>
                <a:cs typeface="Arial" pitchFamily="34" charset="0"/>
              </a:rPr>
              <a:t> olds)</a:t>
            </a:r>
          </a:p>
          <a:p>
            <a:pPr marL="285694" indent="-285694" defTabSz="457110">
              <a:buFont typeface="Arial" pitchFamily="34" charset="0"/>
              <a:buChar char="•"/>
              <a:defRPr/>
            </a:pPr>
            <a:r>
              <a:rPr lang="en-US" sz="1500" dirty="0">
                <a:latin typeface="Arial" pitchFamily="34" charset="0"/>
                <a:cs typeface="Arial" pitchFamily="34" charset="0"/>
              </a:rPr>
              <a:t>193/1,356,229 = .0001423 x 1,000 = 0.1423 average annual suicide rate (per 1,000 teens). (0.14 suicides per year X </a:t>
            </a:r>
            <a:r>
              <a:rPr lang="en-US" sz="1500" b="1" dirty="0">
                <a:latin typeface="Arial" pitchFamily="34" charset="0"/>
                <a:cs typeface="Arial" pitchFamily="34" charset="0"/>
              </a:rPr>
              <a:t>7 years </a:t>
            </a:r>
            <a:r>
              <a:rPr lang="en-US" sz="1500" dirty="0">
                <a:latin typeface="Arial" pitchFamily="34" charset="0"/>
                <a:cs typeface="Arial" pitchFamily="34" charset="0"/>
              </a:rPr>
              <a:t>= .98, round up to 1)</a:t>
            </a:r>
          </a:p>
          <a:p>
            <a:pPr marL="285694" indent="-285694" defTabSz="457110">
              <a:buFont typeface="Arial" pitchFamily="34" charset="0"/>
              <a:buChar char="•"/>
              <a:defRPr/>
            </a:pPr>
            <a:r>
              <a:rPr lang="en-US" sz="1500" dirty="0">
                <a:latin typeface="Arial" pitchFamily="34" charset="0"/>
                <a:cs typeface="Arial" pitchFamily="34" charset="0"/>
              </a:rPr>
              <a:t>193/1,356,229 = .0001423 x 2,000 = 0.28 average annual suicide rate (per 2,000 teens). (0.28 suicides per year X </a:t>
            </a:r>
            <a:r>
              <a:rPr lang="en-US" sz="1500" b="1" dirty="0">
                <a:latin typeface="Arial" pitchFamily="34" charset="0"/>
                <a:cs typeface="Arial" pitchFamily="34" charset="0"/>
              </a:rPr>
              <a:t>3.5 year</a:t>
            </a:r>
            <a:r>
              <a:rPr lang="en-US" sz="1500" dirty="0">
                <a:latin typeface="Arial" pitchFamily="34" charset="0"/>
                <a:cs typeface="Arial" pitchFamily="34" charset="0"/>
              </a:rPr>
              <a:t>s = .98, round up to 1)</a:t>
            </a:r>
          </a:p>
          <a:p>
            <a:pPr defTabSz="457110">
              <a:defRPr/>
            </a:pPr>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66</a:t>
            </a:fld>
            <a:endParaRPr lang="en-US"/>
          </a:p>
        </p:txBody>
      </p:sp>
    </p:spTree>
    <p:extLst>
      <p:ext uri="{BB962C8B-B14F-4D97-AF65-F5344CB8AC3E}">
        <p14:creationId xmlns:p14="http://schemas.microsoft.com/office/powerpoint/2010/main" val="13638583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448" y="4343400"/>
            <a:ext cx="6203577" cy="4114800"/>
          </a:xfrm>
        </p:spPr>
        <p:txBody>
          <a:bodyPr/>
          <a:lstStyle/>
          <a:p>
            <a:r>
              <a:rPr lang="en-US" dirty="0">
                <a:cs typeface="Arial" pitchFamily="34" charset="0"/>
              </a:rPr>
              <a:t>the experience of guilt and shame, social stigma and isolation, as well as the desperate search for the meaning of the death by the bereaved and his or her increased risk of suicide, e.g., </a:t>
            </a:r>
          </a:p>
          <a:p>
            <a:r>
              <a:rPr lang="en-US" i="1" dirty="0">
                <a:cs typeface="Arial" pitchFamily="34" charset="0"/>
              </a:rPr>
              <a:t>Survivors of Suicide</a:t>
            </a:r>
            <a:r>
              <a:rPr lang="en-US" dirty="0">
                <a:cs typeface="Arial" pitchFamily="34" charset="0"/>
              </a:rPr>
              <a:t>; Cain, A.C., Ed.; Charles C. Thomas: Springfield, IL, USA, 1972. </a:t>
            </a:r>
          </a:p>
          <a:p>
            <a:endParaRPr lang="en-US" dirty="0">
              <a:cs typeface="Arial" pitchFamily="34" charset="0"/>
            </a:endParaRPr>
          </a:p>
          <a:p>
            <a:r>
              <a:rPr lang="en-US" dirty="0">
                <a:cs typeface="Arial" pitchFamily="34" charset="0"/>
              </a:rPr>
              <a:t>In an attempt to explain the differences observed in clinical practice and research studies, Jordan &amp; McIntosh [have proposed a framework encompassing various levels of grief reactions. According to this framework, in suicide bereavement one can recognize reactions present in bereavement after all types of death, such as sorrow and yearning to be reunited with the deceased, reactions characteristic for bereavement after unexpected deaths, e.g., shock and sense of unreality about the death, and elements of bereavement after violent deaths, e.g., trauma of finding a mutilated body and shattered illusion of personal invulnerability. In addition to these shared reactions, suicide survivors experience features which seem unique to suicide bereavement, such as anger at the deceased for “choosing” death over life and the feeling of abandonment. There is also accumulating clinical and empirical evidence pointing to the existence of subgroups of suicide survivors. For example, it has been reported that survivors’ reactions differ as a consequence of previous history of suicidality of the deceased and the expectation of death. Those on a long-term “suicide watch” might experience after the suicide the feeling of relief (often subjectively perceived as unacceptable and coupled with guilt), while those for whom the death came unexpectedly might react with a shock, accompanied by numbness and disbelief. </a:t>
            </a:r>
          </a:p>
        </p:txBody>
      </p:sp>
      <p:sp>
        <p:nvSpPr>
          <p:cNvPr id="4" name="Slide Number Placeholder 3"/>
          <p:cNvSpPr>
            <a:spLocks noGrp="1"/>
          </p:cNvSpPr>
          <p:nvPr>
            <p:ph type="sldNum" sz="quarter" idx="10"/>
          </p:nvPr>
        </p:nvSpPr>
        <p:spPr/>
        <p:txBody>
          <a:bodyPr/>
          <a:lstStyle/>
          <a:p>
            <a:fld id="{55EF2446-CD58-1D4A-ABFD-EF91B86D1DC6}" type="slidenum">
              <a:rPr lang="en-US" smtClean="0"/>
              <a:t>67</a:t>
            </a:fld>
            <a:endParaRPr lang="en-US" dirty="0"/>
          </a:p>
        </p:txBody>
      </p:sp>
    </p:spTree>
    <p:extLst>
      <p:ext uri="{BB962C8B-B14F-4D97-AF65-F5344CB8AC3E}">
        <p14:creationId xmlns:p14="http://schemas.microsoft.com/office/powerpoint/2010/main" val="10340167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30" y="4343400"/>
            <a:ext cx="6347011" cy="4114800"/>
          </a:xfrm>
        </p:spPr>
        <p:txBody>
          <a:bodyPr/>
          <a:lstStyle/>
          <a:p>
            <a:endParaRPr lang="en-US" sz="1100" dirty="0"/>
          </a:p>
        </p:txBody>
      </p:sp>
      <p:sp>
        <p:nvSpPr>
          <p:cNvPr id="4" name="Slide Number Placeholder 3"/>
          <p:cNvSpPr>
            <a:spLocks noGrp="1"/>
          </p:cNvSpPr>
          <p:nvPr>
            <p:ph type="sldNum" sz="quarter" idx="10"/>
          </p:nvPr>
        </p:nvSpPr>
        <p:spPr/>
        <p:txBody>
          <a:bodyPr/>
          <a:lstStyle/>
          <a:p>
            <a:fld id="{55EF2446-CD58-1D4A-ABFD-EF91B86D1DC6}" type="slidenum">
              <a:rPr lang="en-US" smtClean="0"/>
              <a:t>68</a:t>
            </a:fld>
            <a:endParaRPr lang="en-US" dirty="0"/>
          </a:p>
        </p:txBody>
      </p:sp>
    </p:spTree>
    <p:extLst>
      <p:ext uri="{BB962C8B-B14F-4D97-AF65-F5344CB8AC3E}">
        <p14:creationId xmlns:p14="http://schemas.microsoft.com/office/powerpoint/2010/main" val="1034016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69</a:t>
            </a:fld>
            <a:endParaRPr lang="en-US" dirty="0"/>
          </a:p>
        </p:txBody>
      </p:sp>
    </p:spTree>
    <p:extLst>
      <p:ext uri="{BB962C8B-B14F-4D97-AF65-F5344CB8AC3E}">
        <p14:creationId xmlns:p14="http://schemas.microsoft.com/office/powerpoint/2010/main" val="416584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7</a:t>
            </a:fld>
            <a:endParaRPr lang="en-US" dirty="0"/>
          </a:p>
        </p:txBody>
      </p:sp>
    </p:spTree>
    <p:extLst>
      <p:ext uri="{BB962C8B-B14F-4D97-AF65-F5344CB8AC3E}">
        <p14:creationId xmlns:p14="http://schemas.microsoft.com/office/powerpoint/2010/main" val="591850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70</a:t>
            </a:fld>
            <a:endParaRPr lang="en-US" dirty="0"/>
          </a:p>
        </p:txBody>
      </p:sp>
    </p:spTree>
    <p:extLst>
      <p:ext uri="{BB962C8B-B14F-4D97-AF65-F5344CB8AC3E}">
        <p14:creationId xmlns:p14="http://schemas.microsoft.com/office/powerpoint/2010/main" val="3952670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cs typeface="Arial" pitchFamily="34" charset="0"/>
              </a:rPr>
              <a:t>The risk of suicidal ideation and behaviors increases as youth progress through the school years.</a:t>
            </a:r>
          </a:p>
          <a:p>
            <a:endParaRPr lang="en-US" sz="1600" dirty="0" smtClean="0">
              <a:cs typeface="Arial" pitchFamily="34" charset="0"/>
            </a:endParaRPr>
          </a:p>
          <a:p>
            <a:r>
              <a:rPr lang="en-US" sz="1600" dirty="0" smtClean="0">
                <a:cs typeface="Arial" pitchFamily="34" charset="0"/>
              </a:rPr>
              <a:t>The </a:t>
            </a:r>
            <a:r>
              <a:rPr lang="en-US" sz="1600" dirty="0">
                <a:cs typeface="Arial" pitchFamily="34" charset="0"/>
              </a:rPr>
              <a:t>risk of contagion increases, as well…</a:t>
            </a:r>
          </a:p>
          <a:p>
            <a:endParaRPr lang="en-US"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71</a:t>
            </a:fld>
            <a:endParaRPr lang="en-US" dirty="0"/>
          </a:p>
        </p:txBody>
      </p:sp>
    </p:spTree>
    <p:extLst>
      <p:ext uri="{BB962C8B-B14F-4D97-AF65-F5344CB8AC3E}">
        <p14:creationId xmlns:p14="http://schemas.microsoft.com/office/powerpoint/2010/main" val="32555914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cs typeface="Arial" pitchFamily="34" charset="0"/>
              </a:rPr>
              <a:t>The bereavement process will be significantly complicated among individuals who have deep religious beliefs and/or moral convictions that suicide is wrong.  These individuals not only have to cope with the loss, but also have to deal with the sanctions imposed on them and/or the descendent by the given belief system.  On the other hand, because of their beliefs/convictions the risk for imitative suicidal behavior among such a group may be lessened.  </a:t>
            </a:r>
          </a:p>
          <a:p>
            <a:endParaRPr lang="en-US" sz="1600" dirty="0">
              <a:cs typeface="Arial" pitchFamily="34" charset="0"/>
            </a:endParaRPr>
          </a:p>
          <a:p>
            <a:r>
              <a:rPr lang="en-US" sz="1600" dirty="0">
                <a:cs typeface="Arial" pitchFamily="34" charset="0"/>
              </a:rPr>
              <a:t>Conversely, when working with individuals who have attitudes that are more permissive toward suicide, the grieving process will not be complicated by culturally imposed sanctions.  However, they might be considered at greater risk for suicide contagion.</a:t>
            </a:r>
          </a:p>
          <a:p>
            <a:endParaRPr lang="en-US" sz="16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72</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73</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6519" y="4343400"/>
            <a:ext cx="6311152" cy="4114800"/>
          </a:xfrm>
        </p:spPr>
        <p:txBody>
          <a:bodyPr/>
          <a:lstStyle/>
          <a:p>
            <a:r>
              <a:rPr lang="en-US" sz="1600" b="1" dirty="0">
                <a:cs typeface="Arial" pitchFamily="34" charset="0"/>
              </a:rPr>
              <a:t>Confirm the Cause of Death </a:t>
            </a:r>
            <a:endParaRPr lang="en-US" sz="1600" dirty="0">
              <a:cs typeface="Arial" pitchFamily="34" charset="0"/>
            </a:endParaRPr>
          </a:p>
          <a:p>
            <a:r>
              <a:rPr lang="en-US" sz="1600" dirty="0">
                <a:cs typeface="Arial" pitchFamily="34" charset="0"/>
              </a:rPr>
              <a:t>The school’s principal or superintendent should first check with the coroner and/or the medical examiner’s office (or, if necessary, local law enforcement) to ascertain the official cause of death. If the death has been ruled a suicide, the school can proceed to communicate as described in the </a:t>
            </a:r>
            <a:r>
              <a:rPr lang="en-US" sz="1600" b="1" u="sng" dirty="0">
                <a:cs typeface="Arial" pitchFamily="34" charset="0"/>
              </a:rPr>
              <a:t>crisis response </a:t>
            </a:r>
            <a:r>
              <a:rPr lang="en-US" sz="1600" dirty="0">
                <a:cs typeface="Arial" pitchFamily="34" charset="0"/>
              </a:rPr>
              <a:t>section. </a:t>
            </a:r>
          </a:p>
          <a:p>
            <a:r>
              <a:rPr lang="en-US" sz="1600" b="1" dirty="0">
                <a:cs typeface="Arial" pitchFamily="34" charset="0"/>
              </a:rPr>
              <a:t>If the Cause of Death Is Unconfirmed </a:t>
            </a:r>
            <a:endParaRPr lang="en-US" sz="1600" dirty="0">
              <a:cs typeface="Arial" pitchFamily="34" charset="0"/>
            </a:endParaRPr>
          </a:p>
          <a:p>
            <a:r>
              <a:rPr lang="en-US" sz="1600" dirty="0">
                <a:cs typeface="Arial" pitchFamily="34" charset="0"/>
              </a:rPr>
              <a:t>If the body has not yet been recovered or if there is an ongoing investigation, schools should state that the cause of death is still being determined and that additional information will be forthcoming once it has been confirmed. Acknowledge that there are rumors (which are often inaccurate), and remind students that rumors can be deeply hurtful and unfair to the missing/ deceased person, their family, and their friends. </a:t>
            </a:r>
          </a:p>
          <a:p>
            <a:r>
              <a:rPr lang="en-US" sz="1600" dirty="0">
                <a:cs typeface="Arial" pitchFamily="34" charset="0"/>
              </a:rPr>
              <a:t>If there is an ongoing investigation, schools should check with local law enforcement before speaking about the death with students who may need to be interviewed by the authorities. </a:t>
            </a:r>
            <a:endParaRPr lang="en-US" sz="2000" dirty="0">
              <a:cs typeface="Arial" pitchFamily="34" charset="0"/>
            </a:endParaRPr>
          </a:p>
          <a:p>
            <a:endParaRPr lang="en-US" sz="1000"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74</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0660" y="4092393"/>
            <a:ext cx="6239435" cy="4621303"/>
          </a:xfrm>
        </p:spPr>
        <p:txBody>
          <a:bodyPr/>
          <a:lstStyle/>
          <a:p>
            <a:pPr defTabSz="457116">
              <a:defRPr/>
            </a:pPr>
            <a:r>
              <a:rPr lang="en-US" sz="1400" dirty="0">
                <a:cs typeface="Arial" pitchFamily="34" charset="0"/>
              </a:rPr>
              <a:t>Preparedness is essential.</a:t>
            </a:r>
          </a:p>
          <a:p>
            <a:r>
              <a:rPr lang="en-US" sz="1400" dirty="0">
                <a:cs typeface="Arial" pitchFamily="34" charset="0"/>
              </a:rPr>
              <a:t>Once a suicide death has been confirmed, the school should immediately implement a coordinated crisis response in order to effectively manage the situation, provide opportunities for grief support, maintain an environment focused on normal educational activities, help students cope with their feelings, and minimize the risk of </a:t>
            </a:r>
            <a:r>
              <a:rPr lang="en-US" sz="1400" b="1" u="sng" dirty="0">
                <a:cs typeface="Arial" pitchFamily="34" charset="0"/>
              </a:rPr>
              <a:t>suicide contagion</a:t>
            </a:r>
            <a:r>
              <a:rPr lang="en-US" sz="1400" dirty="0">
                <a:cs typeface="Arial" pitchFamily="34" charset="0"/>
              </a:rPr>
              <a:t>. What follows can be used by any school, regardless of whether there is a pre-existing Crisis Response Plan in place. </a:t>
            </a:r>
          </a:p>
          <a:p>
            <a:r>
              <a:rPr lang="en-US" sz="1400" b="1" dirty="0">
                <a:cs typeface="Arial" pitchFamily="34" charset="0"/>
              </a:rPr>
              <a:t>KEY CONSIDERATIONS </a:t>
            </a:r>
            <a:endParaRPr lang="en-US" sz="1400" dirty="0">
              <a:cs typeface="Arial" pitchFamily="34" charset="0"/>
            </a:endParaRPr>
          </a:p>
          <a:p>
            <a:r>
              <a:rPr lang="en-US" sz="1400" dirty="0">
                <a:cs typeface="Arial" pitchFamily="34" charset="0"/>
              </a:rPr>
              <a:t>The Crisis Response Team Leader (usually the school psychologist or counselor) has overall responsibility for the duration of the crisis. She or he should immediately assemble a Crisis Response Team, which will be responsible for implementing the various elements of the crisis response. </a:t>
            </a:r>
          </a:p>
          <a:p>
            <a:r>
              <a:rPr lang="en-US" sz="1400" dirty="0">
                <a:cs typeface="Arial" pitchFamily="34" charset="0"/>
              </a:rPr>
              <a:t>The Crisis Response Team should be composed of at least five or six (but no more than 15) people chosen for their skills, credentials, and ability to work compassionately and effectively under pressure—ideally a combination of administrators, counselors, social workers, psychologists, nurses, and/or school resource officers. It can also be useful to include a member of the school’s information technology or computer lab staff. </a:t>
            </a:r>
          </a:p>
          <a:p>
            <a:r>
              <a:rPr lang="en-US" sz="1400" dirty="0">
                <a:cs typeface="Arial" pitchFamily="34" charset="0"/>
              </a:rPr>
              <a:t>The Crisis Response Team Leader should designate one individual as the Team Coordinator. </a:t>
            </a:r>
          </a:p>
        </p:txBody>
      </p:sp>
      <p:sp>
        <p:nvSpPr>
          <p:cNvPr id="4" name="Slide Number Placeholder 3"/>
          <p:cNvSpPr>
            <a:spLocks noGrp="1"/>
          </p:cNvSpPr>
          <p:nvPr>
            <p:ph type="sldNum" sz="quarter" idx="10"/>
          </p:nvPr>
        </p:nvSpPr>
        <p:spPr/>
        <p:txBody>
          <a:bodyPr/>
          <a:lstStyle/>
          <a:p>
            <a:fld id="{55EF2446-CD58-1D4A-ABFD-EF91B86D1DC6}" type="slidenum">
              <a:rPr lang="en-US" smtClean="0"/>
              <a:t>75</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cs typeface="Arial" pitchFamily="34" charset="0"/>
              </a:rPr>
              <a:t>Ironically those at greatest risk for developing psychiatric disturbances (e.g., PTSD), don’t appear to be at greater risk than others for becoming a part of a suicide cluster.</a:t>
            </a:r>
          </a:p>
          <a:p>
            <a:endParaRPr lang="en-US" sz="1600" dirty="0">
              <a:cs typeface="Arial" pitchFamily="34" charset="0"/>
            </a:endParaRPr>
          </a:p>
          <a:p>
            <a:r>
              <a:rPr lang="en-US" sz="1600" dirty="0">
                <a:cs typeface="Arial" pitchFamily="34" charset="0"/>
              </a:rPr>
              <a:t>It has been speculated that emotional proximity increases awareness of the negative effects of suicide on survivors.</a:t>
            </a:r>
          </a:p>
        </p:txBody>
      </p:sp>
      <p:sp>
        <p:nvSpPr>
          <p:cNvPr id="4" name="Slide Number Placeholder 3"/>
          <p:cNvSpPr>
            <a:spLocks noGrp="1"/>
          </p:cNvSpPr>
          <p:nvPr>
            <p:ph type="sldNum" sz="quarter" idx="10"/>
          </p:nvPr>
        </p:nvSpPr>
        <p:spPr/>
        <p:txBody>
          <a:bodyPr/>
          <a:lstStyle/>
          <a:p>
            <a:fld id="{55EF2446-CD58-1D4A-ABFD-EF91B86D1DC6}" type="slidenum">
              <a:rPr lang="en-US" smtClean="0"/>
              <a:t>76</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77</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8236" y="4343400"/>
            <a:ext cx="6095999" cy="4114800"/>
          </a:xfrm>
        </p:spPr>
        <p:txBody>
          <a:bodyPr/>
          <a:lstStyle/>
          <a:p>
            <a:r>
              <a:rPr lang="en-US" sz="1400" b="1" dirty="0">
                <a:cs typeface="Arial" pitchFamily="34" charset="0"/>
              </a:rPr>
              <a:t>If the Family Does Not Want the Cause of Death Disclosed </a:t>
            </a:r>
            <a:endParaRPr lang="en-US" sz="1400" dirty="0">
              <a:cs typeface="Arial" pitchFamily="34" charset="0"/>
            </a:endParaRPr>
          </a:p>
          <a:p>
            <a:r>
              <a:rPr lang="en-US" sz="1400" dirty="0">
                <a:cs typeface="Arial" pitchFamily="34" charset="0"/>
              </a:rPr>
              <a:t>While the fact that a student has died may be disclosed immediately, information about the cause of death should not be disclosed to students until the family has been consulted. If the death has been declared a suicide but the family does not want it disclosed, someone from the administration or counseling staff who has a good relationship with the family should be designated to contact them to explain that students are already talking about the death amongst themselves, and that having adults in the school community talk to students about suicide and its causes can help keep students safe. </a:t>
            </a:r>
          </a:p>
          <a:p>
            <a:r>
              <a:rPr lang="en-US" sz="1400" dirty="0">
                <a:cs typeface="Arial" pitchFamily="34" charset="0"/>
              </a:rPr>
              <a:t>If the family refuses to permit disclosure, schools can state, </a:t>
            </a:r>
            <a:r>
              <a:rPr lang="en-US" sz="1400" i="1" dirty="0">
                <a:cs typeface="Arial" pitchFamily="34" charset="0"/>
              </a:rPr>
              <a:t>“The family has requested that information about the cause of death not be shared at this time” </a:t>
            </a:r>
            <a:r>
              <a:rPr lang="en-US" sz="1400" dirty="0">
                <a:cs typeface="Arial" pitchFamily="34" charset="0"/>
              </a:rPr>
              <a:t>and can nevertheless use the opportunity to talk with students about the phenomenon of suicide: </a:t>
            </a:r>
            <a:r>
              <a:rPr lang="en-US" sz="1400" i="1" dirty="0">
                <a:cs typeface="Arial" pitchFamily="34" charset="0"/>
              </a:rPr>
              <a:t>“We know there has been a lot of talk about whether this was a suicide death. Since the subject of suicide has been raised, we want to take this opportunity to give you accurate information about suicide in general, ways to prevent it, and how to get help if you or someone you know is feeling depressed or may be suicidal.” </a:t>
            </a:r>
            <a:endParaRPr lang="en-US" sz="900" dirty="0">
              <a:cs typeface="Arial" pitchFamily="34" charset="0"/>
            </a:endParaRPr>
          </a:p>
          <a:p>
            <a:r>
              <a:rPr lang="en-US" sz="1400" dirty="0">
                <a:cs typeface="Arial" pitchFamily="34" charset="0"/>
              </a:rPr>
              <a:t>p. 9</a:t>
            </a:r>
          </a:p>
        </p:txBody>
      </p:sp>
      <p:sp>
        <p:nvSpPr>
          <p:cNvPr id="4" name="Slide Number Placeholder 3"/>
          <p:cNvSpPr>
            <a:spLocks noGrp="1"/>
          </p:cNvSpPr>
          <p:nvPr>
            <p:ph type="sldNum" sz="quarter" idx="10"/>
          </p:nvPr>
        </p:nvSpPr>
        <p:spPr/>
        <p:txBody>
          <a:bodyPr/>
          <a:lstStyle/>
          <a:p>
            <a:fld id="{55EF2446-CD58-1D4A-ABFD-EF91B86D1DC6}" type="slidenum">
              <a:rPr lang="en-US" smtClean="0"/>
              <a:t>78</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0307" y="4343399"/>
            <a:ext cx="6167718" cy="11392505"/>
          </a:xfrm>
        </p:spPr>
        <p:txBody>
          <a:bodyPr/>
          <a:lstStyle/>
          <a:p>
            <a:r>
              <a:rPr lang="en-US" dirty="0" smtClean="0">
                <a:cs typeface="Arial" pitchFamily="34" charset="0"/>
              </a:rPr>
              <a:t>keeping in mind that long delays in sharing facts will fuel harmful rumors.</a:t>
            </a:r>
          </a:p>
          <a:p>
            <a:r>
              <a:rPr lang="en-US" b="1" i="0" u="none" strike="noStrike" kern="1200" baseline="0" dirty="0" smtClean="0">
                <a:solidFill>
                  <a:schemeClr val="tx1"/>
                </a:solidFill>
                <a:cs typeface="Arial" pitchFamily="34" charset="0"/>
              </a:rPr>
              <a:t>Option 1 – When the death has been ruled a suicide </a:t>
            </a:r>
            <a:endParaRPr lang="en-US" b="0" i="0" u="none" strike="noStrike" kern="1200" baseline="0" dirty="0" smtClean="0">
              <a:solidFill>
                <a:schemeClr val="tx1"/>
              </a:solidFill>
              <a:cs typeface="Arial" pitchFamily="34" charset="0"/>
            </a:endParaRPr>
          </a:p>
          <a:p>
            <a:r>
              <a:rPr lang="en-US" b="0" i="0" u="none" strike="noStrike" kern="1200" baseline="0" dirty="0" smtClean="0">
                <a:solidFill>
                  <a:schemeClr val="tx1"/>
                </a:solidFill>
                <a:cs typeface="Arial" pitchFamily="34" charset="0"/>
              </a:rPr>
              <a:t>It is with great sadness that I have to tell you that one of our students, _________, has taken [his/her] own life. All of us want you to know that we are here to help you in any way we can. </a:t>
            </a:r>
          </a:p>
          <a:p>
            <a:r>
              <a:rPr lang="en-US" b="0" i="0" u="none" strike="noStrike" kern="1200" baseline="0" dirty="0" smtClean="0">
                <a:solidFill>
                  <a:schemeClr val="tx1"/>
                </a:solidFill>
                <a:cs typeface="Arial" pitchFamily="34" charset="0"/>
              </a:rPr>
              <a:t>A suicide death presents us with many questions that we may not be able to answer right away. Rumors may begin to circulate, and we ask that you not spread rumors you may hear. We’ll do our best to give you accurate information as it becomes known to us. </a:t>
            </a:r>
          </a:p>
          <a:p>
            <a:r>
              <a:rPr lang="en-US" b="0" i="0" u="none" strike="noStrike" kern="1200" baseline="0" dirty="0" smtClean="0">
                <a:solidFill>
                  <a:schemeClr val="tx1"/>
                </a:solidFill>
                <a:cs typeface="Arial" pitchFamily="34" charset="0"/>
              </a:rPr>
              <a:t>Suicide is a very complicated act. It is usually caused by a mental disorder such as depression, which can prevent a person from thinking clearly about his or her problems and how to solve them. Sometimes these disorders are not identified or noticed; in other cases, a person with a disorder will show obvious symptoms or signs. One thing is certain: there are treatments that can help. Suicide should never, ever be an option. </a:t>
            </a:r>
          </a:p>
          <a:p>
            <a:r>
              <a:rPr lang="en-US" b="0" i="0" u="none" strike="noStrike" kern="1200" baseline="0" dirty="0" smtClean="0">
                <a:solidFill>
                  <a:schemeClr val="tx1"/>
                </a:solidFill>
                <a:cs typeface="Arial" pitchFamily="34" charset="0"/>
              </a:rPr>
              <a:t>Each of us will react to _____’s death in our own way, and we need to be respectful of each other. Feeling sad is a normal response to any loss. Some of you may not have known ______very well and may not be as affected, while others may experience a great deal of sadness. Some of you may find you’re having difficulty concentrating on your schoolwork, and others may find that diving into your work is a good distraction. </a:t>
            </a:r>
          </a:p>
          <a:p>
            <a:r>
              <a:rPr lang="en-US" b="0" i="0" u="none" strike="noStrike" kern="1200" baseline="0" dirty="0" smtClean="0">
                <a:solidFill>
                  <a:schemeClr val="tx1"/>
                </a:solidFill>
                <a:cs typeface="Arial" pitchFamily="34" charset="0"/>
              </a:rPr>
              <a:t>We have counselors available to help our school community deal with this sad loss and to enable us to understand more about suicide. If you’d like to talk to a counselor, just let your teachers know. </a:t>
            </a:r>
          </a:p>
          <a:p>
            <a:r>
              <a:rPr lang="en-US" b="0" i="0" u="none" strike="noStrike" kern="1200" baseline="0" dirty="0" smtClean="0">
                <a:solidFill>
                  <a:schemeClr val="tx1"/>
                </a:solidFill>
                <a:cs typeface="Arial" pitchFamily="34" charset="0"/>
              </a:rPr>
              <a:t>Please remember that we are all here for you. </a:t>
            </a:r>
          </a:p>
          <a:p>
            <a:endParaRPr lang="en-US" b="0" i="0" u="none" strike="noStrike" kern="1200" baseline="0" dirty="0" smtClean="0">
              <a:solidFill>
                <a:schemeClr val="tx1"/>
              </a:solidFill>
              <a:cs typeface="Arial" pitchFamily="34" charset="0"/>
            </a:endParaRPr>
          </a:p>
          <a:p>
            <a:r>
              <a:rPr lang="en-US" b="1" i="0" u="none" strike="noStrike" kern="1200" baseline="0" dirty="0" smtClean="0">
                <a:solidFill>
                  <a:schemeClr val="tx1"/>
                </a:solidFill>
                <a:cs typeface="Arial" pitchFamily="34" charset="0"/>
              </a:rPr>
              <a:t>Option 2 – When the cause of death is unconfirmed </a:t>
            </a:r>
            <a:endParaRPr lang="en-US" b="0" i="0" u="none" strike="noStrike" kern="1200" baseline="0" dirty="0" smtClean="0">
              <a:solidFill>
                <a:schemeClr val="tx1"/>
              </a:solidFill>
              <a:cs typeface="Arial" pitchFamily="34" charset="0"/>
            </a:endParaRPr>
          </a:p>
          <a:p>
            <a:r>
              <a:rPr lang="en-US" b="0" i="0" u="none" strike="noStrike" kern="1200" baseline="0" dirty="0" smtClean="0">
                <a:solidFill>
                  <a:schemeClr val="tx1"/>
                </a:solidFill>
                <a:cs typeface="Arial" pitchFamily="34" charset="0"/>
              </a:rPr>
              <a:t>It is with great sadness that I have to tell you that one of our students, _________, has died. All of us want you to know that we are here to help you in any way we can. </a:t>
            </a:r>
          </a:p>
          <a:p>
            <a:r>
              <a:rPr lang="en-US" b="0" i="0" u="none" strike="noStrike" kern="1200" baseline="0" dirty="0" smtClean="0">
                <a:solidFill>
                  <a:schemeClr val="tx1"/>
                </a:solidFill>
                <a:cs typeface="Arial" pitchFamily="34" charset="0"/>
              </a:rPr>
              <a:t>The cause of death has not yet been determined by the authorities. We are aware that there has been some talk about the possibility that this was a suicide death. Rumors may begin to circulate, and we ask that you not spread rumors since they may turn out to be inaccurate and can be deeply hurtful and unfair to _______ as well as [his/her] family and friends. We’ll do our best to give you accurate information as it becomes known to us. </a:t>
            </a:r>
          </a:p>
          <a:p>
            <a:r>
              <a:rPr lang="en-US" b="0" i="0" u="none" strike="noStrike" kern="1200" baseline="0" dirty="0" smtClean="0">
                <a:solidFill>
                  <a:schemeClr val="tx1"/>
                </a:solidFill>
                <a:cs typeface="Arial" pitchFamily="34" charset="0"/>
              </a:rPr>
              <a:t>Each of us will react to _____’s death in our own way, and we need to be respectful of each other. Feeling sad is a normal response to any loss. Some of you may not have known _____ very well and may not be as affected, while others may experience a great deal of sadness. Some of you may find you’re having difficulty concentrating on your schoolwork, and others may find that diving into your work is a good distraction. We have counselors available to help our school community deal with this sad loss. If you’d like to talk to a counselor, just let your teachers know. </a:t>
            </a:r>
          </a:p>
          <a:p>
            <a:r>
              <a:rPr lang="en-US" b="0" i="0" u="none" strike="noStrike" kern="1200" baseline="0" dirty="0" smtClean="0">
                <a:solidFill>
                  <a:schemeClr val="tx1"/>
                </a:solidFill>
                <a:cs typeface="Arial" pitchFamily="34" charset="0"/>
              </a:rPr>
              <a:t>Please remember that we are all here for you. </a:t>
            </a:r>
            <a:endParaRPr lang="en-US" dirty="0" smtClean="0">
              <a:cs typeface="Arial" pitchFamily="34" charset="0"/>
            </a:endParaRPr>
          </a:p>
          <a:p>
            <a:endParaRPr lang="en-US" dirty="0" smtClean="0">
              <a:cs typeface="Arial" pitchFamily="34" charset="0"/>
            </a:endParaRPr>
          </a:p>
          <a:p>
            <a:r>
              <a:rPr lang="en-US" b="1" i="0" u="none" strike="noStrike" kern="1200" baseline="0" dirty="0" smtClean="0">
                <a:solidFill>
                  <a:schemeClr val="tx1"/>
                </a:solidFill>
                <a:cs typeface="Arial" pitchFamily="34" charset="0"/>
              </a:rPr>
              <a:t>Option 3 – When the family has requested that the cause of death not be disclosed </a:t>
            </a:r>
            <a:endParaRPr lang="en-US" b="0" i="0" u="none" strike="noStrike" kern="1200" baseline="0" dirty="0" smtClean="0">
              <a:solidFill>
                <a:schemeClr val="tx1"/>
              </a:solidFill>
              <a:cs typeface="Arial" pitchFamily="34" charset="0"/>
            </a:endParaRPr>
          </a:p>
          <a:p>
            <a:r>
              <a:rPr lang="en-US" b="0" i="0" u="none" strike="noStrike" kern="1200" baseline="0" dirty="0" smtClean="0">
                <a:solidFill>
                  <a:schemeClr val="tx1"/>
                </a:solidFill>
                <a:cs typeface="Arial" pitchFamily="34" charset="0"/>
              </a:rPr>
              <a:t>It is with great sadness that I have to tell you that one of our students, _________, has died. All of us want you to know that we are here to help you in any way we can. </a:t>
            </a:r>
          </a:p>
          <a:p>
            <a:r>
              <a:rPr lang="en-US" b="0" i="0" u="none" strike="noStrike" kern="1200" baseline="0" dirty="0" smtClean="0">
                <a:solidFill>
                  <a:schemeClr val="tx1"/>
                </a:solidFill>
                <a:cs typeface="Arial" pitchFamily="34" charset="0"/>
              </a:rPr>
              <a:t>The family has requested that information about the cause of death not be shared at this time. </a:t>
            </a:r>
          </a:p>
          <a:p>
            <a:r>
              <a:rPr lang="en-US" b="0" i="0" u="none" strike="noStrike" kern="1200" baseline="0" dirty="0" smtClean="0">
                <a:solidFill>
                  <a:schemeClr val="tx1"/>
                </a:solidFill>
                <a:cs typeface="Arial" pitchFamily="34" charset="0"/>
              </a:rPr>
              <a:t>We are aware that there has been some talk about the possibility that this was a suicide death. Rumors may begin to circulate, and we ask that you not spread rumors since they may turn out to be inaccurate and can be deeply hurtful and unfair to ______ as well as [his/her] family and friends. We’ll do our best to give you accurate information as it becomes known to us. </a:t>
            </a:r>
          </a:p>
          <a:p>
            <a:r>
              <a:rPr lang="en-US" b="0" i="0" u="none" strike="noStrike" kern="1200" baseline="0" dirty="0" smtClean="0">
                <a:solidFill>
                  <a:schemeClr val="tx1"/>
                </a:solidFill>
                <a:cs typeface="Arial" pitchFamily="34" charset="0"/>
              </a:rPr>
              <a:t>Since the subject has been raised, we do want to take this opportunity to remind you that suicide, when it does occur, is a very complicated act. It is usually caused by a mental disorder such as depression, which can prevent a person from thinking clearly about his or her problems and how to solve them. Sometimes these disorders are not identified or noticed; in other cases a person with a disorder will show obvious symptoms or signs. One thing is certain: there are treatments that can help. Suicide should never, ever be an option. </a:t>
            </a:r>
          </a:p>
          <a:p>
            <a:r>
              <a:rPr lang="en-US" b="0" i="0" u="none" strike="noStrike" kern="1200" baseline="0" dirty="0" smtClean="0">
                <a:solidFill>
                  <a:schemeClr val="tx1"/>
                </a:solidFill>
                <a:cs typeface="Arial" pitchFamily="34" charset="0"/>
              </a:rPr>
              <a:t>Each of us will react to _____’s death in our own way, and we need to be respectful of each other. Feeling sad is a normal response to any loss. Some of you may not have known ______very well and may not be as affected, while others may experience a great deal of sadness. Some of you may find you’re having difficulty concentrating on your schoolwork, and others may find that diving into your work is a good distraction. We have counselors available to help our school community deal with this sad loss. If you’d like to talk to a counselor, just let your teachers know. </a:t>
            </a:r>
          </a:p>
          <a:p>
            <a:r>
              <a:rPr lang="en-US" b="0" i="0" u="none" strike="noStrike" kern="1200" baseline="0" dirty="0" smtClean="0">
                <a:solidFill>
                  <a:schemeClr val="tx1"/>
                </a:solidFill>
                <a:cs typeface="Arial" pitchFamily="34" charset="0"/>
              </a:rPr>
              <a:t>Please remember that we are all here for you</a:t>
            </a:r>
            <a:r>
              <a:rPr lang="en-US" b="0" i="0" u="none" strike="noStrike" kern="1200" baseline="0" dirty="0" smtClean="0">
                <a:solidFill>
                  <a:schemeClr val="tx1"/>
                </a:solidFill>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EF2446-CD58-1D4A-ABFD-EF91B86D1DC6}" type="slidenum">
              <a:rPr lang="en-US" smtClean="0"/>
              <a:t>79</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611313" y="228600"/>
            <a:ext cx="3767137" cy="2825750"/>
          </a:xfrm>
          <a:ln/>
        </p:spPr>
      </p:sp>
      <p:sp>
        <p:nvSpPr>
          <p:cNvPr id="63491" name="Rectangle 3"/>
          <p:cNvSpPr>
            <a:spLocks noGrp="1" noChangeArrowheads="1"/>
          </p:cNvSpPr>
          <p:nvPr>
            <p:ph type="body" idx="1"/>
          </p:nvPr>
        </p:nvSpPr>
        <p:spPr>
          <a:xfrm>
            <a:off x="428625" y="3433537"/>
            <a:ext cx="6000750"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3" tIns="45685" rIns="91373" bIns="45685"/>
          <a:lstStyle/>
          <a:p>
            <a:r>
              <a:rPr lang="en-US" sz="1700" dirty="0">
                <a:latin typeface="Arial" charset="0"/>
                <a:cs typeface="Arial" charset="0"/>
              </a:rPr>
              <a:t>While the rate of youth suicide suggests this act to be relatively rare (less than 10 out of every 100,000 15- to 19-year-olds committed suicide in 1996), much concern has been expressed over increases in this rate.  Between1950 and 2012 there was over a 400% increase in the 15- to 19-year-old rate (2.7 to 11.1 per 100,000; 2012 8.35 per 100,000).  </a:t>
            </a:r>
          </a:p>
          <a:p>
            <a:endParaRPr lang="en-US" sz="1500" dirty="0"/>
          </a:p>
        </p:txBody>
      </p:sp>
      <p:sp>
        <p:nvSpPr>
          <p:cNvPr id="63492" name="Text Box 4"/>
          <p:cNvSpPr txBox="1">
            <a:spLocks noChangeArrowheads="1"/>
          </p:cNvSpPr>
          <p:nvPr/>
        </p:nvSpPr>
        <p:spPr bwMode="auto">
          <a:xfrm>
            <a:off x="456903" y="456596"/>
            <a:ext cx="3810000" cy="4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73" tIns="45685" rIns="91373" bIns="45685">
            <a:spAutoFit/>
          </a:bodyPr>
          <a:lstStyle>
            <a:lvl1pPr defTabSz="963613">
              <a:defRPr sz="2400">
                <a:solidFill>
                  <a:schemeClr val="tx1"/>
                </a:solidFill>
                <a:latin typeface="Helvetica" charset="0"/>
                <a:ea typeface="ＭＳ Ｐゴシック" charset="0"/>
              </a:defRPr>
            </a:lvl1pPr>
            <a:lvl2pPr marL="742950" indent="-285750" defTabSz="963613">
              <a:defRPr sz="2400">
                <a:solidFill>
                  <a:schemeClr val="tx1"/>
                </a:solidFill>
                <a:latin typeface="Helvetica" charset="0"/>
                <a:ea typeface="ＭＳ Ｐゴシック" charset="0"/>
              </a:defRPr>
            </a:lvl2pPr>
            <a:lvl3pPr marL="1143000" indent="-228600" defTabSz="963613">
              <a:defRPr sz="2400">
                <a:solidFill>
                  <a:schemeClr val="tx1"/>
                </a:solidFill>
                <a:latin typeface="Helvetica" charset="0"/>
                <a:ea typeface="ＭＳ Ｐゴシック" charset="0"/>
              </a:defRPr>
            </a:lvl3pPr>
            <a:lvl4pPr marL="1600200" indent="-228600" defTabSz="963613">
              <a:defRPr sz="2400">
                <a:solidFill>
                  <a:schemeClr val="tx1"/>
                </a:solidFill>
                <a:latin typeface="Helvetica" charset="0"/>
                <a:ea typeface="ＭＳ Ｐゴシック" charset="0"/>
              </a:defRPr>
            </a:lvl4pPr>
            <a:lvl5pPr marL="2057400" indent="-228600" defTabSz="963613">
              <a:defRPr sz="2400">
                <a:solidFill>
                  <a:schemeClr val="tx1"/>
                </a:solidFill>
                <a:latin typeface="Helvetica"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Helvetica"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Helvetica"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Helvetica"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i="1">
              <a:cs typeface="ＭＳ Ｐゴシック" charset="0"/>
            </a:endParaRPr>
          </a:p>
        </p:txBody>
      </p:sp>
      <p:sp>
        <p:nvSpPr>
          <p:cNvPr id="63493" name="Slide Number Placeholder 4"/>
          <p:cNvSpPr>
            <a:spLocks noGrp="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1" tIns="43241" rIns="86481" bIns="43241"/>
          <a:lstStyle>
            <a:lvl1pPr>
              <a:defRPr sz="2300">
                <a:solidFill>
                  <a:schemeClr val="tx1"/>
                </a:solidFill>
                <a:latin typeface="Helvetica" charset="0"/>
                <a:ea typeface="ＭＳ Ｐゴシック" charset="0"/>
              </a:defRPr>
            </a:lvl1pPr>
            <a:lvl2pPr marL="702756" indent="-270291">
              <a:defRPr sz="2300">
                <a:solidFill>
                  <a:schemeClr val="tx1"/>
                </a:solidFill>
                <a:latin typeface="Helvetica" charset="0"/>
                <a:ea typeface="ＭＳ Ｐゴシック" charset="0"/>
              </a:defRPr>
            </a:lvl2pPr>
            <a:lvl3pPr marL="1081164" indent="-216233">
              <a:defRPr sz="2300">
                <a:solidFill>
                  <a:schemeClr val="tx1"/>
                </a:solidFill>
                <a:latin typeface="Helvetica" charset="0"/>
                <a:ea typeface="ＭＳ Ｐゴシック" charset="0"/>
              </a:defRPr>
            </a:lvl3pPr>
            <a:lvl4pPr marL="1513629" indent="-216233">
              <a:defRPr sz="2300">
                <a:solidFill>
                  <a:schemeClr val="tx1"/>
                </a:solidFill>
                <a:latin typeface="Helvetica" charset="0"/>
                <a:ea typeface="ＭＳ Ｐゴシック" charset="0"/>
              </a:defRPr>
            </a:lvl4pPr>
            <a:lvl5pPr marL="1946095" indent="-216233">
              <a:defRPr sz="2300">
                <a:solidFill>
                  <a:schemeClr val="tx1"/>
                </a:solidFill>
                <a:latin typeface="Helvetica" charset="0"/>
                <a:ea typeface="ＭＳ Ｐゴシック" charset="0"/>
              </a:defRPr>
            </a:lvl5pPr>
            <a:lvl6pPr marL="2378560" indent="-216233" eaLnBrk="0" fontAlgn="base" hangingPunct="0">
              <a:spcBef>
                <a:spcPct val="0"/>
              </a:spcBef>
              <a:spcAft>
                <a:spcPct val="0"/>
              </a:spcAft>
              <a:defRPr sz="2300">
                <a:solidFill>
                  <a:schemeClr val="tx1"/>
                </a:solidFill>
                <a:latin typeface="Helvetica" charset="0"/>
                <a:ea typeface="ＭＳ Ｐゴシック" charset="0"/>
              </a:defRPr>
            </a:lvl6pPr>
            <a:lvl7pPr marL="2811026" indent="-216233" eaLnBrk="0" fontAlgn="base" hangingPunct="0">
              <a:spcBef>
                <a:spcPct val="0"/>
              </a:spcBef>
              <a:spcAft>
                <a:spcPct val="0"/>
              </a:spcAft>
              <a:defRPr sz="2300">
                <a:solidFill>
                  <a:schemeClr val="tx1"/>
                </a:solidFill>
                <a:latin typeface="Helvetica" charset="0"/>
                <a:ea typeface="ＭＳ Ｐゴシック" charset="0"/>
              </a:defRPr>
            </a:lvl7pPr>
            <a:lvl8pPr marL="3243491" indent="-216233" eaLnBrk="0" fontAlgn="base" hangingPunct="0">
              <a:spcBef>
                <a:spcPct val="0"/>
              </a:spcBef>
              <a:spcAft>
                <a:spcPct val="0"/>
              </a:spcAft>
              <a:defRPr sz="2300">
                <a:solidFill>
                  <a:schemeClr val="tx1"/>
                </a:solidFill>
                <a:latin typeface="Helvetica" charset="0"/>
                <a:ea typeface="ＭＳ Ｐゴシック" charset="0"/>
              </a:defRPr>
            </a:lvl8pPr>
            <a:lvl9pPr marL="3675957" indent="-216233" eaLnBrk="0" fontAlgn="base" hangingPunct="0">
              <a:spcBef>
                <a:spcPct val="0"/>
              </a:spcBef>
              <a:spcAft>
                <a:spcPct val="0"/>
              </a:spcAft>
              <a:defRPr sz="2300">
                <a:solidFill>
                  <a:schemeClr val="tx1"/>
                </a:solidFill>
                <a:latin typeface="Helvetica" charset="0"/>
                <a:ea typeface="ＭＳ Ｐゴシック" charset="0"/>
              </a:defRPr>
            </a:lvl9pPr>
          </a:lstStyle>
          <a:p>
            <a:fld id="{BE060D5E-01BE-A64F-AEF7-53C1AC41AD42}" type="slidenum">
              <a:rPr lang="en-US">
                <a:cs typeface="ＭＳ Ｐゴシック" charset="0"/>
              </a:rPr>
              <a:pPr/>
              <a:t>8</a:t>
            </a:fld>
            <a:endParaRPr lang="en-US">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5153" y="4114800"/>
            <a:ext cx="6329082" cy="4706471"/>
          </a:xfrm>
        </p:spPr>
        <p:txBody>
          <a:bodyPr/>
          <a:lstStyle/>
          <a:p>
            <a:r>
              <a:rPr lang="en-US" sz="1400" dirty="0">
                <a:cs typeface="Arial" pitchFamily="34" charset="0"/>
              </a:rPr>
              <a:t>K</a:t>
            </a:r>
            <a:r>
              <a:rPr lang="en-US" sz="1400" dirty="0" smtClean="0">
                <a:cs typeface="Arial" pitchFamily="34" charset="0"/>
              </a:rPr>
              <a:t>eeping </a:t>
            </a:r>
            <a:r>
              <a:rPr lang="en-US" sz="1400" dirty="0">
                <a:cs typeface="Arial" pitchFamily="34" charset="0"/>
              </a:rPr>
              <a:t>in mind that long delays in sharing facts will fuel harmful rumors.</a:t>
            </a:r>
          </a:p>
          <a:p>
            <a:pPr lvl="0">
              <a:lnSpc>
                <a:spcPct val="90000"/>
              </a:lnSpc>
            </a:pPr>
            <a:r>
              <a:rPr lang="en-US" sz="1400" dirty="0">
                <a:cs typeface="Arial" pitchFamily="34" charset="0"/>
              </a:rPr>
              <a:t>Avoid detailed descriptions of the suicide including specific method and location.</a:t>
            </a:r>
          </a:p>
          <a:p>
            <a:pPr lvl="1">
              <a:lnSpc>
                <a:spcPct val="90000"/>
              </a:lnSpc>
            </a:pPr>
            <a:r>
              <a:rPr lang="en-US" sz="1400" dirty="0">
                <a:cs typeface="Arial" pitchFamily="34" charset="0"/>
              </a:rPr>
              <a:t>Detailed descriptions increase the risk of a vulnerable individual imitating the act.</a:t>
            </a:r>
          </a:p>
          <a:p>
            <a:pPr lvl="0">
              <a:lnSpc>
                <a:spcPct val="90000"/>
              </a:lnSpc>
            </a:pPr>
            <a:r>
              <a:rPr lang="en-US" sz="1400" dirty="0">
                <a:cs typeface="Arial" pitchFamily="34" charset="0"/>
              </a:rPr>
              <a:t>Avoid over simplifying the causes of suicide and presenting them as inexplicable or unavoidable.</a:t>
            </a:r>
          </a:p>
          <a:p>
            <a:pPr lvl="1">
              <a:lnSpc>
                <a:spcPct val="90000"/>
              </a:lnSpc>
            </a:pPr>
            <a:r>
              <a:rPr lang="en-US" sz="1400" dirty="0">
                <a:cs typeface="Arial" pitchFamily="34" charset="0"/>
              </a:rPr>
              <a:t>Doing so may cause vulnerable individuals to think of it as a common response. Research shows that more that 90% of suicide victims have a mental illness. Present it as a poor choice that was preventable.</a:t>
            </a:r>
          </a:p>
          <a:p>
            <a:pPr lvl="0">
              <a:lnSpc>
                <a:spcPct val="90000"/>
              </a:lnSpc>
            </a:pPr>
            <a:r>
              <a:rPr lang="en-US" sz="1400" dirty="0">
                <a:cs typeface="Arial" pitchFamily="34" charset="0"/>
              </a:rPr>
              <a:t>Avoid using the words “committed suicide” or “failed suicide.”</a:t>
            </a:r>
          </a:p>
          <a:p>
            <a:pPr lvl="1">
              <a:lnSpc>
                <a:spcPct val="90000"/>
              </a:lnSpc>
            </a:pPr>
            <a:r>
              <a:rPr lang="en-US" sz="1400" dirty="0">
                <a:cs typeface="Arial" pitchFamily="34" charset="0"/>
              </a:rPr>
              <a:t>The verb “committed” is usually associated with sins or crimes.  Suicide is better understood in a behavioral health context.  Consider the phrase “died by suicide” or “non-fatal suicide attempt.”</a:t>
            </a:r>
          </a:p>
          <a:p>
            <a:pPr lvl="0">
              <a:lnSpc>
                <a:spcPct val="90000"/>
              </a:lnSpc>
            </a:pPr>
            <a:r>
              <a:rPr lang="en-US" sz="1400" dirty="0">
                <a:cs typeface="Arial" pitchFamily="34" charset="0"/>
              </a:rPr>
              <a:t>Always include a referral phone number and information about local crisis intervention services</a:t>
            </a:r>
          </a:p>
          <a:p>
            <a:pPr lvl="1">
              <a:lnSpc>
                <a:spcPct val="90000"/>
              </a:lnSpc>
            </a:pPr>
            <a:r>
              <a:rPr lang="en-US" sz="1400" dirty="0">
                <a:cs typeface="Arial" pitchFamily="34" charset="0"/>
              </a:rPr>
              <a:t>The National Suicide Prevention Lifeline toll-free number, 1-8000-273-TALK, is available 24/7. It connects the caller to a certified crisis center near where the call is placed.</a:t>
            </a:r>
          </a:p>
          <a:p>
            <a:pPr lvl="0">
              <a:lnSpc>
                <a:spcPct val="90000"/>
              </a:lnSpc>
            </a:pPr>
            <a:r>
              <a:rPr lang="en-US" sz="1400" dirty="0">
                <a:cs typeface="Arial" pitchFamily="34" charset="0"/>
              </a:rPr>
              <a:t>Emphasize recent treatment advances for depression and other mental illness.</a:t>
            </a:r>
          </a:p>
          <a:p>
            <a:pPr lvl="1">
              <a:lnSpc>
                <a:spcPct val="90000"/>
              </a:lnSpc>
            </a:pPr>
            <a:r>
              <a:rPr lang="en-US" sz="1400" dirty="0">
                <a:cs typeface="Arial" pitchFamily="34" charset="0"/>
              </a:rPr>
              <a:t>This is likely associated with decreasing trends in suicide since 1990.</a:t>
            </a:r>
          </a:p>
          <a:p>
            <a:endParaRPr lang="en-US" sz="1100" dirty="0">
              <a:latin typeface="Arial" pitchFamily="34" charset="0"/>
              <a:cs typeface="Arial" pitchFamily="34" charset="0"/>
            </a:endParaRPr>
          </a:p>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EF2446-CD58-1D4A-ABFD-EF91B86D1DC6}" type="slidenum">
              <a:rPr lang="en-US" smtClean="0"/>
              <a:t>80</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81</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011" y="4343399"/>
            <a:ext cx="6311153" cy="8719457"/>
          </a:xfrm>
        </p:spPr>
        <p:txBody>
          <a:bodyPr/>
          <a:lstStyle/>
          <a:p>
            <a:r>
              <a:rPr lang="en-US" b="1" dirty="0">
                <a:cs typeface="Arial" pitchFamily="34" charset="0"/>
              </a:rPr>
              <a:t>Sample Media Statement </a:t>
            </a:r>
            <a:endParaRPr lang="en-US" dirty="0">
              <a:cs typeface="Arial" pitchFamily="34" charset="0"/>
            </a:endParaRPr>
          </a:p>
          <a:p>
            <a:r>
              <a:rPr lang="en-US" dirty="0">
                <a:cs typeface="Arial" pitchFamily="34" charset="0"/>
              </a:rPr>
              <a:t>To be provided to local media outlets either upon request or proactively. </a:t>
            </a:r>
          </a:p>
          <a:p>
            <a:r>
              <a:rPr lang="en-US" dirty="0">
                <a:cs typeface="Arial" pitchFamily="34" charset="0"/>
              </a:rPr>
              <a:t>School personnel were informed by the coroner’s office that a [__]-year-old student at [________] school has died. The cause of death was suicide. </a:t>
            </a:r>
          </a:p>
          <a:p>
            <a:r>
              <a:rPr lang="en-US" dirty="0">
                <a:cs typeface="Arial" pitchFamily="34" charset="0"/>
              </a:rPr>
              <a:t>Our thoughts and support go out to [his/her] family and friends at this difficult time. </a:t>
            </a:r>
          </a:p>
          <a:p>
            <a:r>
              <a:rPr lang="en-US" dirty="0">
                <a:cs typeface="Arial" pitchFamily="34" charset="0"/>
              </a:rPr>
              <a:t>The school will be hosting a meeting for parents and others in the community at [date/time/location]. Members of the school’s Crisis Response Team [or mental health professionals] will be present to provide information about common reactions following a suicide and how adults can help youths cope. They will also provide information about suicide and mental illness in adolescents, including risk factors and warning signs of suicide, and will address attendees’ questions and concerns. A meeting announcement has been sent to parents, who can contact school administrators or counselors at [number] or [e-mail address] for more information. </a:t>
            </a:r>
          </a:p>
          <a:p>
            <a:r>
              <a:rPr lang="en-US" dirty="0">
                <a:cs typeface="Arial" pitchFamily="34" charset="0"/>
              </a:rPr>
              <a:t>Trained crisis counselors will be available to meet with students and staff starting tomorrow and continuing over the next few weeks as needed. </a:t>
            </a:r>
          </a:p>
          <a:p>
            <a:r>
              <a:rPr lang="en-US" b="1" dirty="0">
                <a:cs typeface="Arial" pitchFamily="34" charset="0"/>
              </a:rPr>
              <a:t>Suicide Warning Signs </a:t>
            </a:r>
            <a:endParaRPr lang="en-US" dirty="0">
              <a:cs typeface="Arial" pitchFamily="34" charset="0"/>
            </a:endParaRPr>
          </a:p>
          <a:p>
            <a:r>
              <a:rPr lang="en-US" dirty="0">
                <a:cs typeface="Arial" pitchFamily="34" charset="0"/>
              </a:rPr>
              <a:t>These signs may mean someone is at risk for suicide. Risk is greater if a behavior is new or has recently increased in frequency or intensity, and if it seems related to a painful event, loss, or change. </a:t>
            </a:r>
          </a:p>
          <a:p>
            <a:r>
              <a:rPr lang="en-US" dirty="0">
                <a:cs typeface="Arial" pitchFamily="34" charset="0"/>
              </a:rPr>
              <a:t>• Talking about wanting to die or kill oneself </a:t>
            </a:r>
          </a:p>
          <a:p>
            <a:r>
              <a:rPr lang="en-US" dirty="0">
                <a:cs typeface="Arial" pitchFamily="34" charset="0"/>
              </a:rPr>
              <a:t>• Looking for ways to kill oneself, such as searching online or buying a gun </a:t>
            </a:r>
          </a:p>
          <a:p>
            <a:r>
              <a:rPr lang="en-US" dirty="0">
                <a:cs typeface="Arial" pitchFamily="34" charset="0"/>
              </a:rPr>
              <a:t>• Talking about feeling hopeless or having no reason to live </a:t>
            </a:r>
          </a:p>
          <a:p>
            <a:r>
              <a:rPr lang="en-US" dirty="0">
                <a:cs typeface="Arial" pitchFamily="34" charset="0"/>
              </a:rPr>
              <a:t>• Talking about feeling trapped or in unbearable pain </a:t>
            </a:r>
          </a:p>
          <a:p>
            <a:r>
              <a:rPr lang="en-US" dirty="0">
                <a:cs typeface="Arial" pitchFamily="34" charset="0"/>
              </a:rPr>
              <a:t>• Talking about being a burden to others </a:t>
            </a:r>
          </a:p>
          <a:p>
            <a:r>
              <a:rPr lang="en-US" dirty="0">
                <a:cs typeface="Arial" pitchFamily="34" charset="0"/>
              </a:rPr>
              <a:t>• Increasing the use of alcohol or drugs </a:t>
            </a:r>
          </a:p>
          <a:p>
            <a:r>
              <a:rPr lang="en-US" dirty="0">
                <a:cs typeface="Arial" pitchFamily="34" charset="0"/>
              </a:rPr>
              <a:t>• Acting anxious or agitated, or behaving recklessly </a:t>
            </a:r>
          </a:p>
          <a:p>
            <a:r>
              <a:rPr lang="en-US" dirty="0">
                <a:cs typeface="Arial" pitchFamily="34" charset="0"/>
              </a:rPr>
              <a:t>• Sleeping too little or too much </a:t>
            </a:r>
          </a:p>
          <a:p>
            <a:r>
              <a:rPr lang="en-US" dirty="0">
                <a:cs typeface="Arial" pitchFamily="34" charset="0"/>
              </a:rPr>
              <a:t>• Withdrawing or feeling isolated </a:t>
            </a:r>
          </a:p>
          <a:p>
            <a:r>
              <a:rPr lang="en-US" dirty="0">
                <a:cs typeface="Arial" pitchFamily="34" charset="0"/>
              </a:rPr>
              <a:t>• Showing rage or talking about seeking revenge </a:t>
            </a:r>
          </a:p>
          <a:p>
            <a:r>
              <a:rPr lang="en-US" dirty="0">
                <a:cs typeface="Arial" pitchFamily="34" charset="0"/>
              </a:rPr>
              <a:t>• Displaying extreme mood swings </a:t>
            </a:r>
          </a:p>
          <a:p>
            <a:r>
              <a:rPr lang="en-US" b="1" dirty="0">
                <a:cs typeface="Arial" pitchFamily="34" charset="0"/>
              </a:rPr>
              <a:t>Local Community Mental Health Resources </a:t>
            </a:r>
            <a:endParaRPr lang="en-US" dirty="0">
              <a:cs typeface="Arial" pitchFamily="34" charset="0"/>
            </a:endParaRPr>
          </a:p>
          <a:p>
            <a:r>
              <a:rPr lang="en-US" dirty="0">
                <a:cs typeface="Arial" pitchFamily="34" charset="0"/>
              </a:rPr>
              <a:t>[To be inserted by school] </a:t>
            </a:r>
          </a:p>
          <a:p>
            <a:r>
              <a:rPr lang="en-US" b="1" dirty="0">
                <a:cs typeface="Arial" pitchFamily="34" charset="0"/>
              </a:rPr>
              <a:t>National Suicide Prevention Lifeline </a:t>
            </a:r>
            <a:endParaRPr lang="en-US" dirty="0">
              <a:cs typeface="Arial" pitchFamily="34" charset="0"/>
            </a:endParaRPr>
          </a:p>
          <a:p>
            <a:r>
              <a:rPr lang="en-US" dirty="0">
                <a:cs typeface="Arial" pitchFamily="34" charset="0"/>
              </a:rPr>
              <a:t>800-273-TALK (8255) </a:t>
            </a:r>
          </a:p>
          <a:p>
            <a:r>
              <a:rPr lang="en-US" dirty="0">
                <a:cs typeface="Arial" pitchFamily="34" charset="0"/>
              </a:rPr>
              <a:t>[Local hotline numbers to be inserted by school] </a:t>
            </a:r>
          </a:p>
          <a:p>
            <a:r>
              <a:rPr lang="en-US" b="1" dirty="0">
                <a:cs typeface="Arial" pitchFamily="34" charset="0"/>
              </a:rPr>
              <a:t>Recommendations for Reporting on Suicide </a:t>
            </a:r>
            <a:endParaRPr lang="en-US" dirty="0">
              <a:cs typeface="Arial" pitchFamily="34" charset="0"/>
            </a:endParaRPr>
          </a:p>
          <a:p>
            <a:r>
              <a:rPr lang="en-US" dirty="0">
                <a:cs typeface="Arial" pitchFamily="34" charset="0"/>
              </a:rPr>
              <a:t>Research has shown that graphic, sensationalized, or romanticized descriptions of suicide deaths in the news media can contribute to suicide contagion (“copycat” suicides), particularly among youth. Media are strongly encouraged to refer to the document “Reporting on Suicide: Recommendations for the Media,” which is available at </a:t>
            </a:r>
            <a:r>
              <a:rPr lang="en-US" b="1" u="sng" dirty="0">
                <a:cs typeface="Arial" pitchFamily="34" charset="0"/>
              </a:rPr>
              <a:t>http://www.afsp.org/media </a:t>
            </a:r>
            <a:r>
              <a:rPr lang="en-US" dirty="0">
                <a:cs typeface="Arial" pitchFamily="34" charset="0"/>
              </a:rPr>
              <a:t>and </a:t>
            </a:r>
            <a:r>
              <a:rPr lang="en-US" b="1" u="sng" dirty="0">
                <a:cs typeface="Arial" pitchFamily="34" charset="0"/>
              </a:rPr>
              <a:t>http://www.sprc.org/library/at_a_glance.pdf</a:t>
            </a:r>
            <a:r>
              <a:rPr lang="en-US" dirty="0">
                <a:cs typeface="Arial" pitchFamily="34" charset="0"/>
              </a:rPr>
              <a:t>. </a:t>
            </a:r>
          </a:p>
          <a:p>
            <a:r>
              <a:rPr lang="en-US" b="1" dirty="0">
                <a:cs typeface="Arial" pitchFamily="34" charset="0"/>
              </a:rPr>
              <a:t>Media Contact </a:t>
            </a:r>
            <a:endParaRPr lang="en-US" dirty="0">
              <a:cs typeface="Arial" pitchFamily="34" charset="0"/>
            </a:endParaRPr>
          </a:p>
          <a:p>
            <a:r>
              <a:rPr lang="en-US" dirty="0">
                <a:cs typeface="Arial" pitchFamily="34" charset="0"/>
              </a:rPr>
              <a:t>NAME: </a:t>
            </a:r>
          </a:p>
          <a:p>
            <a:r>
              <a:rPr lang="en-US" dirty="0">
                <a:cs typeface="Arial" pitchFamily="34" charset="0"/>
              </a:rPr>
              <a:t>TITLE: </a:t>
            </a:r>
          </a:p>
          <a:p>
            <a:r>
              <a:rPr lang="en-US" dirty="0">
                <a:cs typeface="Arial" pitchFamily="34" charset="0"/>
              </a:rPr>
              <a:t>SCHOOL: </a:t>
            </a:r>
          </a:p>
          <a:p>
            <a:r>
              <a:rPr lang="en-US" dirty="0">
                <a:cs typeface="Arial" pitchFamily="34" charset="0"/>
              </a:rPr>
              <a:t>PHONE: </a:t>
            </a:r>
          </a:p>
          <a:p>
            <a:r>
              <a:rPr lang="en-US" dirty="0">
                <a:cs typeface="Arial" pitchFamily="34" charset="0"/>
              </a:rPr>
              <a:t>E-MAIL ADDRESS:</a:t>
            </a:r>
            <a:endParaRPr lang="en-US" sz="800"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82</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457116">
              <a:defRPr/>
            </a:pPr>
            <a:r>
              <a:rPr lang="en-US" sz="1600" dirty="0">
                <a:cs typeface="Arial" pitchFamily="34" charset="0"/>
                <a:hlinkClick r:id="rId3"/>
              </a:rPr>
              <a:t>http://cebmh.warne.ox.ac.uk/csr/images/WHO%20media%20guidelines.pdf</a:t>
            </a:r>
            <a:endParaRPr lang="en-US" sz="1600" dirty="0">
              <a:cs typeface="Arial" pitchFamily="34" charset="0"/>
            </a:endParaRPr>
          </a:p>
          <a:p>
            <a:pPr marL="0" lvl="3" defTabSz="457116">
              <a:defRPr/>
            </a:pPr>
            <a:r>
              <a:rPr lang="en-US" sz="1600" dirty="0">
                <a:cs typeface="Arial" pitchFamily="34" charset="0"/>
              </a:rPr>
              <a:t>World Health Organization. (2000). Preventing suicide: A resource fro media professionals. Geneva, Switzerland: Author. Retrieved from </a:t>
            </a:r>
            <a:r>
              <a:rPr lang="en-US" sz="1600" dirty="0">
                <a:cs typeface="Arial" pitchFamily="34" charset="0"/>
                <a:hlinkClick r:id="rId3"/>
              </a:rPr>
              <a:t>http://cebmh.warne.ox.ac.uk/csr/images/WHO%20media%20guidelines.pdf</a:t>
            </a:r>
            <a:endParaRPr lang="en-US" sz="1600" dirty="0">
              <a:cs typeface="Arial" pitchFamily="34" charset="0"/>
            </a:endParaRPr>
          </a:p>
          <a:p>
            <a:endParaRPr lang="en-US" sz="1600" dirty="0">
              <a:cs typeface="Arial" pitchFamily="34" charset="0"/>
            </a:endParaRPr>
          </a:p>
        </p:txBody>
      </p:sp>
      <p:sp>
        <p:nvSpPr>
          <p:cNvPr id="4" name="Slide Number Placeholder 3"/>
          <p:cNvSpPr>
            <a:spLocks noGrp="1"/>
          </p:cNvSpPr>
          <p:nvPr>
            <p:ph type="sldNum" sz="quarter" idx="10"/>
          </p:nvPr>
        </p:nvSpPr>
        <p:spPr/>
        <p:txBody>
          <a:bodyPr/>
          <a:lstStyle/>
          <a:p>
            <a:fld id="{55EF2446-CD58-1D4A-ABFD-EF91B86D1DC6}" type="slidenum">
              <a:rPr lang="en-US" smtClean="0"/>
              <a:t>83</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84</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588" y="4164110"/>
            <a:ext cx="6113930" cy="8257700"/>
          </a:xfrm>
        </p:spPr>
        <p:txBody>
          <a:bodyPr/>
          <a:lstStyle/>
          <a:p>
            <a:r>
              <a:rPr lang="en-US" b="1" dirty="0">
                <a:cs typeface="Arial" pitchFamily="34" charset="0"/>
              </a:rPr>
              <a:t>Sample Agenda for Initial All-Staff Meeting </a:t>
            </a:r>
            <a:endParaRPr lang="en-US" dirty="0">
              <a:cs typeface="Arial" pitchFamily="34" charset="0"/>
            </a:endParaRPr>
          </a:p>
          <a:p>
            <a:r>
              <a:rPr lang="en-US" dirty="0">
                <a:cs typeface="Arial" pitchFamily="34" charset="0"/>
              </a:rPr>
              <a:t>This meeting is typically conducted by the Crisis Response Team Leader and should be held as soon as possible, ideally before school starts in the morning. </a:t>
            </a:r>
          </a:p>
          <a:p>
            <a:r>
              <a:rPr lang="en-US" dirty="0">
                <a:cs typeface="Arial" pitchFamily="34" charset="0"/>
              </a:rPr>
              <a:t>Depending on when the death occurs, there may not be enough time to hold the meeting before students have begun to hear the news through word of mouth, text messaging, or other means. If this happens, the Crisis Response Team Leader should first verify the accuracy of the reports and then notify staff of the death through the school’s predetermined crisis alert system, such as e-mail or calls to classroom phones. Remember that information about the cause of death should be withheld until the family has been consulted. </a:t>
            </a:r>
          </a:p>
          <a:p>
            <a:r>
              <a:rPr lang="en-US" b="1" dirty="0">
                <a:cs typeface="Arial" pitchFamily="34" charset="0"/>
              </a:rPr>
              <a:t>Goals of Initial Meeting </a:t>
            </a:r>
            <a:endParaRPr lang="en-US" dirty="0">
              <a:cs typeface="Arial" pitchFamily="34" charset="0"/>
            </a:endParaRPr>
          </a:p>
          <a:p>
            <a:r>
              <a:rPr lang="en-US" dirty="0">
                <a:cs typeface="Arial" pitchFamily="34" charset="0"/>
              </a:rPr>
              <a:t>Allow at least one hour to address the following goals: </a:t>
            </a:r>
          </a:p>
          <a:p>
            <a:r>
              <a:rPr lang="en-US" dirty="0">
                <a:cs typeface="Arial" pitchFamily="34" charset="0"/>
              </a:rPr>
              <a:t>• Introduce the Crisis Response Team members. </a:t>
            </a:r>
          </a:p>
          <a:p>
            <a:r>
              <a:rPr lang="en-US" dirty="0">
                <a:cs typeface="Arial" pitchFamily="34" charset="0"/>
              </a:rPr>
              <a:t>• Share accurate information about the death. </a:t>
            </a:r>
          </a:p>
          <a:p>
            <a:r>
              <a:rPr lang="en-US" dirty="0">
                <a:cs typeface="Arial" pitchFamily="34" charset="0"/>
              </a:rPr>
              <a:t>• Allow staff an opportunity to express their own reactions and grief. Identify anyone who may need additional support and refer them to appropriate resources. </a:t>
            </a:r>
          </a:p>
          <a:p>
            <a:r>
              <a:rPr lang="en-US" dirty="0">
                <a:cs typeface="Arial" pitchFamily="34" charset="0"/>
              </a:rPr>
              <a:t>• Provide appropriate faculty (e.g., homeroom teachers or advisors) with a scripted </a:t>
            </a:r>
            <a:r>
              <a:rPr lang="en-US" b="1" u="sng" dirty="0">
                <a:cs typeface="Arial" pitchFamily="34" charset="0"/>
              </a:rPr>
              <a:t>death notification statement </a:t>
            </a:r>
            <a:r>
              <a:rPr lang="en-US" dirty="0">
                <a:cs typeface="Arial" pitchFamily="34" charset="0"/>
              </a:rPr>
              <a:t>for students. Arrange coverage for any staff who are unable to manage reading the statement. </a:t>
            </a:r>
          </a:p>
          <a:p>
            <a:r>
              <a:rPr lang="en-US" dirty="0">
                <a:cs typeface="Arial" pitchFamily="34" charset="0"/>
              </a:rPr>
              <a:t>• Prepare for student reactions and questions by providing handouts to staff on </a:t>
            </a:r>
            <a:r>
              <a:rPr lang="en-US" b="1" u="sng" dirty="0">
                <a:cs typeface="Arial" pitchFamily="34" charset="0"/>
              </a:rPr>
              <a:t>Talking About Suicide </a:t>
            </a:r>
            <a:r>
              <a:rPr lang="en-US" dirty="0">
                <a:cs typeface="Arial" pitchFamily="34" charset="0"/>
              </a:rPr>
              <a:t>and </a:t>
            </a:r>
            <a:r>
              <a:rPr lang="en-US" b="1" u="sng" dirty="0">
                <a:cs typeface="Arial" pitchFamily="34" charset="0"/>
              </a:rPr>
              <a:t>Facts About Suicide and Mental Disorders in Adolescents</a:t>
            </a:r>
            <a:r>
              <a:rPr lang="en-US" dirty="0">
                <a:cs typeface="Arial" pitchFamily="34" charset="0"/>
              </a:rPr>
              <a:t>. </a:t>
            </a:r>
          </a:p>
          <a:p>
            <a:r>
              <a:rPr lang="en-US" dirty="0">
                <a:cs typeface="Arial" pitchFamily="34" charset="0"/>
              </a:rPr>
              <a:t>• Explain plans for the day, including locations of crisis counseling rooms. </a:t>
            </a:r>
          </a:p>
          <a:p>
            <a:r>
              <a:rPr lang="en-US" dirty="0">
                <a:cs typeface="Arial" pitchFamily="34" charset="0"/>
              </a:rPr>
              <a:t>• Remind all staff of the important role they may play in identifying changes in behavior among the students they know and see every day, and discuss plan for handling students who are having difficulty. </a:t>
            </a:r>
          </a:p>
          <a:p>
            <a:r>
              <a:rPr lang="en-US" dirty="0">
                <a:cs typeface="Arial" pitchFamily="34" charset="0"/>
              </a:rPr>
              <a:t>• Brief staff about identifying and referring at-risk students as well as the need to keep records of those efforts. </a:t>
            </a:r>
          </a:p>
          <a:p>
            <a:r>
              <a:rPr lang="en-US" dirty="0">
                <a:cs typeface="Arial" pitchFamily="34" charset="0"/>
              </a:rPr>
              <a:t>• Apprise staff of any outside crisis responders or others who will be assisting. </a:t>
            </a:r>
          </a:p>
          <a:p>
            <a:r>
              <a:rPr lang="en-US" dirty="0">
                <a:cs typeface="Arial" pitchFamily="34" charset="0"/>
              </a:rPr>
              <a:t>• Remind staff of student dismissal protocol for funeral. </a:t>
            </a:r>
          </a:p>
          <a:p>
            <a:r>
              <a:rPr lang="en-US" dirty="0">
                <a:cs typeface="Arial" pitchFamily="34" charset="0"/>
              </a:rPr>
              <a:t>• Identify which Crisis Response Team member has been designated as the media spokesperson and instruct staff to refer all media inquiries to him or her. </a:t>
            </a:r>
          </a:p>
          <a:p>
            <a:r>
              <a:rPr lang="en-US" b="1" dirty="0">
                <a:cs typeface="Arial" pitchFamily="34" charset="0"/>
              </a:rPr>
              <a:t>End of the First Day </a:t>
            </a:r>
            <a:endParaRPr lang="en-US" dirty="0">
              <a:cs typeface="Arial" pitchFamily="34" charset="0"/>
            </a:endParaRPr>
          </a:p>
          <a:p>
            <a:r>
              <a:rPr lang="en-US" dirty="0">
                <a:cs typeface="Arial" pitchFamily="34" charset="0"/>
              </a:rPr>
              <a:t>It can also be helpful for the Crisis Response Team Leader and/or the Team Coordinator to have an all-staff meeting at the end of the first day. This meeting provides an opportunity to take the following steps: </a:t>
            </a:r>
          </a:p>
          <a:p>
            <a:r>
              <a:rPr lang="en-US" dirty="0">
                <a:cs typeface="Arial" pitchFamily="34" charset="0"/>
              </a:rPr>
              <a:t>• Offer verbal appreciation of the staff. </a:t>
            </a:r>
          </a:p>
          <a:p>
            <a:r>
              <a:rPr lang="en-US" dirty="0">
                <a:cs typeface="Arial" pitchFamily="34" charset="0"/>
              </a:rPr>
              <a:t>• Review the day’s challenges and successes. </a:t>
            </a:r>
          </a:p>
          <a:p>
            <a:r>
              <a:rPr lang="en-US" dirty="0">
                <a:cs typeface="Arial" pitchFamily="34" charset="0"/>
              </a:rPr>
              <a:t>• Debrief, share experiences, express concerns, and ask questions. </a:t>
            </a:r>
          </a:p>
          <a:p>
            <a:r>
              <a:rPr lang="en-US" dirty="0">
                <a:cs typeface="Arial" pitchFamily="34" charset="0"/>
              </a:rPr>
              <a:t>• Check in with staff to assess whether any of them need additional support, and refer accordingly. </a:t>
            </a:r>
          </a:p>
          <a:p>
            <a:r>
              <a:rPr lang="en-US" dirty="0">
                <a:cs typeface="Arial" pitchFamily="34" charset="0"/>
              </a:rPr>
              <a:t>• Disseminate information regarding the death and/or funeral arrangements. </a:t>
            </a:r>
          </a:p>
          <a:p>
            <a:r>
              <a:rPr lang="en-US" dirty="0">
                <a:cs typeface="Arial" pitchFamily="34" charset="0"/>
              </a:rPr>
              <a:t>• Discuss plans for the next day. </a:t>
            </a:r>
          </a:p>
          <a:p>
            <a:r>
              <a:rPr lang="en-US" dirty="0">
                <a:cs typeface="Arial" pitchFamily="34" charset="0"/>
              </a:rPr>
              <a:t>• Remind staff of the importance of self-care. </a:t>
            </a:r>
          </a:p>
          <a:p>
            <a:r>
              <a:rPr lang="en-US" dirty="0">
                <a:cs typeface="Arial" pitchFamily="34" charset="0"/>
              </a:rPr>
              <a:t>• Remind staff of the importance of documenting crisis response efforts for future planning and understanding. </a:t>
            </a:r>
            <a:endParaRPr lang="en-US" sz="1600" dirty="0">
              <a:cs typeface="Arial" pitchFamily="34" charset="0"/>
            </a:endParaRPr>
          </a:p>
          <a:p>
            <a:endParaRPr lang="en-US" sz="800" dirty="0">
              <a:cs typeface="Arial" pitchFamily="34" charset="0"/>
            </a:endParaRPr>
          </a:p>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55EF2446-CD58-1D4A-ABFD-EF91B86D1DC6}" type="slidenum">
              <a:rPr lang="en-US" smtClean="0"/>
              <a:t>85</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86</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16">
              <a:defRPr/>
            </a:pPr>
            <a:r>
              <a:rPr lang="en-US" dirty="0" smtClean="0">
                <a:cs typeface="Arial" pitchFamily="34" charset="0"/>
              </a:rPr>
              <a:t>Note.  From “School Memorials After Suicide: Helpful or Harmful” by the Centre for Suicide Prevention (2004, May). Retrieved January 2006 from </a:t>
            </a:r>
            <a:r>
              <a:rPr lang="en-US" dirty="0" smtClean="0">
                <a:cs typeface="Arial" pitchFamily="34" charset="0"/>
                <a:hlinkClick r:id="rId3"/>
              </a:rPr>
              <a:t>www.suicideinfo.ca</a:t>
            </a:r>
            <a:endParaRPr lang="en-US" dirty="0" smtClean="0">
              <a:cs typeface="Arial" pitchFamily="34" charset="0"/>
            </a:endParaRPr>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87</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smtClean="0">
                <a:cs typeface="Arial" pitchFamily="34" charset="0"/>
              </a:rPr>
              <a:t>Note.  From “Suicidal Ideation and Behaviors,” by S. E. Brock &amp; J. Sandoval.  In C. G. Bear, K. M. Minke, &amp; A. Thomas, </a:t>
            </a:r>
            <a:r>
              <a:rPr lang="en-US" i="1" dirty="0" smtClean="0">
                <a:cs typeface="Arial" pitchFamily="34" charset="0"/>
              </a:rPr>
              <a:t>Children’s Needs II: Development, Problems, and Alternatives</a:t>
            </a:r>
            <a:r>
              <a:rPr lang="en-US" dirty="0" smtClean="0">
                <a:cs typeface="Arial" pitchFamily="34" charset="0"/>
              </a:rPr>
              <a:t>, 2006, Bethesda, MD:  National Association of School Psychologists.  Copyright 2006 by the National Association of School Psychologists.</a:t>
            </a:r>
            <a:endParaRPr lang="en-US" i="1" dirty="0" smtClean="0">
              <a:cs typeface="Arial" pitchFamily="34" charset="0"/>
            </a:endParaRPr>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88</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smtClean="0">
                <a:cs typeface="Arial" pitchFamily="34" charset="0"/>
              </a:rPr>
              <a:t>Note.  From “Suicidal Ideation and Behaviors,” by S. E. Brock &amp; J. Sandoval.  In C. G. Bear, K. M. Minke, &amp; A. Thomas, </a:t>
            </a:r>
            <a:r>
              <a:rPr lang="en-US" i="1" dirty="0" smtClean="0">
                <a:cs typeface="Arial" pitchFamily="34" charset="0"/>
              </a:rPr>
              <a:t>Children’s Needs II: Development, Problems, and Alternatives</a:t>
            </a:r>
            <a:r>
              <a:rPr lang="en-US" dirty="0" smtClean="0">
                <a:cs typeface="Arial" pitchFamily="34" charset="0"/>
              </a:rPr>
              <a:t>, 2006, Bethesda, MD:  National Association of School Psychologists.  Copyright 2006 by the National Association of School Psychologists.</a:t>
            </a:r>
            <a:endParaRPr lang="en-US" i="1" dirty="0" smtClean="0">
              <a:cs typeface="Arial" pitchFamily="34" charset="0"/>
            </a:endParaRPr>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89</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a:t> </a:t>
            </a:r>
            <a:endParaRPr lang="en-US"/>
          </a:p>
          <a:p>
            <a:endParaRPr lang="en-US"/>
          </a:p>
        </p:txBody>
      </p:sp>
      <p:sp>
        <p:nvSpPr>
          <p:cNvPr id="58372" name="Slide Number Placeholder 3"/>
          <p:cNvSpPr>
            <a:spLocks noGrp="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1" tIns="43241" rIns="86481" bIns="43241"/>
          <a:lstStyle>
            <a:lvl1pPr>
              <a:defRPr sz="2300">
                <a:solidFill>
                  <a:schemeClr val="tx1"/>
                </a:solidFill>
                <a:latin typeface="Helvetica" charset="0"/>
                <a:ea typeface="ＭＳ Ｐゴシック" charset="0"/>
              </a:defRPr>
            </a:lvl1pPr>
            <a:lvl2pPr marL="702756" indent="-270291">
              <a:defRPr sz="2300">
                <a:solidFill>
                  <a:schemeClr val="tx1"/>
                </a:solidFill>
                <a:latin typeface="Helvetica" charset="0"/>
                <a:ea typeface="ＭＳ Ｐゴシック" charset="0"/>
              </a:defRPr>
            </a:lvl2pPr>
            <a:lvl3pPr marL="1081164" indent="-216233">
              <a:defRPr sz="2300">
                <a:solidFill>
                  <a:schemeClr val="tx1"/>
                </a:solidFill>
                <a:latin typeface="Helvetica" charset="0"/>
                <a:ea typeface="ＭＳ Ｐゴシック" charset="0"/>
              </a:defRPr>
            </a:lvl3pPr>
            <a:lvl4pPr marL="1513629" indent="-216233">
              <a:defRPr sz="2300">
                <a:solidFill>
                  <a:schemeClr val="tx1"/>
                </a:solidFill>
                <a:latin typeface="Helvetica" charset="0"/>
                <a:ea typeface="ＭＳ Ｐゴシック" charset="0"/>
              </a:defRPr>
            </a:lvl4pPr>
            <a:lvl5pPr marL="1946095" indent="-216233">
              <a:defRPr sz="2300">
                <a:solidFill>
                  <a:schemeClr val="tx1"/>
                </a:solidFill>
                <a:latin typeface="Helvetica" charset="0"/>
                <a:ea typeface="ＭＳ Ｐゴシック" charset="0"/>
              </a:defRPr>
            </a:lvl5pPr>
            <a:lvl6pPr marL="2378560" indent="-216233" eaLnBrk="0" fontAlgn="base" hangingPunct="0">
              <a:spcBef>
                <a:spcPct val="0"/>
              </a:spcBef>
              <a:spcAft>
                <a:spcPct val="0"/>
              </a:spcAft>
              <a:defRPr sz="2300">
                <a:solidFill>
                  <a:schemeClr val="tx1"/>
                </a:solidFill>
                <a:latin typeface="Helvetica" charset="0"/>
                <a:ea typeface="ＭＳ Ｐゴシック" charset="0"/>
              </a:defRPr>
            </a:lvl6pPr>
            <a:lvl7pPr marL="2811026" indent="-216233" eaLnBrk="0" fontAlgn="base" hangingPunct="0">
              <a:spcBef>
                <a:spcPct val="0"/>
              </a:spcBef>
              <a:spcAft>
                <a:spcPct val="0"/>
              </a:spcAft>
              <a:defRPr sz="2300">
                <a:solidFill>
                  <a:schemeClr val="tx1"/>
                </a:solidFill>
                <a:latin typeface="Helvetica" charset="0"/>
                <a:ea typeface="ＭＳ Ｐゴシック" charset="0"/>
              </a:defRPr>
            </a:lvl7pPr>
            <a:lvl8pPr marL="3243491" indent="-216233" eaLnBrk="0" fontAlgn="base" hangingPunct="0">
              <a:spcBef>
                <a:spcPct val="0"/>
              </a:spcBef>
              <a:spcAft>
                <a:spcPct val="0"/>
              </a:spcAft>
              <a:defRPr sz="2300">
                <a:solidFill>
                  <a:schemeClr val="tx1"/>
                </a:solidFill>
                <a:latin typeface="Helvetica" charset="0"/>
                <a:ea typeface="ＭＳ Ｐゴシック" charset="0"/>
              </a:defRPr>
            </a:lvl8pPr>
            <a:lvl9pPr marL="3675957" indent="-216233" eaLnBrk="0" fontAlgn="base" hangingPunct="0">
              <a:spcBef>
                <a:spcPct val="0"/>
              </a:spcBef>
              <a:spcAft>
                <a:spcPct val="0"/>
              </a:spcAft>
              <a:defRPr sz="2300">
                <a:solidFill>
                  <a:schemeClr val="tx1"/>
                </a:solidFill>
                <a:latin typeface="Helvetica" charset="0"/>
                <a:ea typeface="ＭＳ Ｐゴシック" charset="0"/>
              </a:defRPr>
            </a:lvl9pPr>
          </a:lstStyle>
          <a:p>
            <a:fld id="{6111C5C7-924C-9E4E-8030-16A69E81A7DB}" type="slidenum">
              <a:rPr lang="en-US"/>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55EF2446-CD58-1D4A-ABFD-EF91B86D1DC6}" type="slidenum">
              <a:rPr lang="en-US" smtClean="0"/>
              <a:t>90</a:t>
            </a:fld>
            <a:endParaRPr lang="en-US" dirty="0"/>
          </a:p>
        </p:txBody>
      </p:sp>
    </p:spTree>
    <p:extLst>
      <p:ext uri="{BB962C8B-B14F-4D97-AF65-F5344CB8AC3E}">
        <p14:creationId xmlns:p14="http://schemas.microsoft.com/office/powerpoint/2010/main" val="25844496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BDC012-CC74-2442-A2BA-0E2410DF7F03}" type="slidenum">
              <a:rPr lang="en-US" smtClean="0"/>
              <a:t>91</a:t>
            </a:fld>
            <a:endParaRPr lang="en-US" dirty="0"/>
          </a:p>
        </p:txBody>
      </p:sp>
    </p:spTree>
    <p:extLst>
      <p:ext uri="{BB962C8B-B14F-4D97-AF65-F5344CB8AC3E}">
        <p14:creationId xmlns:p14="http://schemas.microsoft.com/office/powerpoint/2010/main" val="5213334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BDC012-CC74-2442-A2BA-0E2410DF7F03}" type="slidenum">
              <a:rPr lang="en-US" smtClean="0"/>
              <a:t>92</a:t>
            </a:fld>
            <a:endParaRPr lang="en-US" dirty="0"/>
          </a:p>
        </p:txBody>
      </p:sp>
    </p:spTree>
    <p:extLst>
      <p:ext uri="{BB962C8B-B14F-4D97-AF65-F5344CB8AC3E}">
        <p14:creationId xmlns:p14="http://schemas.microsoft.com/office/powerpoint/2010/main" val="5213334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BDC012-CC74-2442-A2BA-0E2410DF7F03}" type="slidenum">
              <a:rPr lang="en-US" smtClean="0"/>
              <a:t>93</a:t>
            </a:fld>
            <a:endParaRPr lang="en-US" dirty="0"/>
          </a:p>
        </p:txBody>
      </p:sp>
    </p:spTree>
    <p:extLst>
      <p:ext uri="{BB962C8B-B14F-4D97-AF65-F5344CB8AC3E}">
        <p14:creationId xmlns:p14="http://schemas.microsoft.com/office/powerpoint/2010/main" val="5213334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BDC012-CC74-2442-A2BA-0E2410DF7F03}" type="slidenum">
              <a:rPr lang="en-US" smtClean="0"/>
              <a:t>94</a:t>
            </a:fld>
            <a:endParaRPr lang="en-US" dirty="0"/>
          </a:p>
        </p:txBody>
      </p:sp>
    </p:spTree>
    <p:extLst>
      <p:ext uri="{BB962C8B-B14F-4D97-AF65-F5344CB8AC3E}">
        <p14:creationId xmlns:p14="http://schemas.microsoft.com/office/powerpoint/2010/main" val="5213334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BDC012-CC74-2442-A2BA-0E2410DF7F03}" type="slidenum">
              <a:rPr lang="en-US" smtClean="0"/>
              <a:t>95</a:t>
            </a:fld>
            <a:endParaRPr lang="en-US" dirty="0"/>
          </a:p>
        </p:txBody>
      </p:sp>
    </p:spTree>
    <p:extLst>
      <p:ext uri="{BB962C8B-B14F-4D97-AF65-F5344CB8AC3E}">
        <p14:creationId xmlns:p14="http://schemas.microsoft.com/office/powerpoint/2010/main" val="5213334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BDC012-CC74-2442-A2BA-0E2410DF7F03}" type="slidenum">
              <a:rPr lang="en-US" smtClean="0"/>
              <a:t>96</a:t>
            </a:fld>
            <a:endParaRPr lang="en-US" dirty="0"/>
          </a:p>
        </p:txBody>
      </p:sp>
    </p:spTree>
    <p:extLst>
      <p:ext uri="{BB962C8B-B14F-4D97-AF65-F5344CB8AC3E}">
        <p14:creationId xmlns:p14="http://schemas.microsoft.com/office/powerpoint/2010/main" val="5213334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a:t>
            </a:r>
            <a:r>
              <a:rPr lang="en-US" dirty="0"/>
              <a:t>afternoon session will address the mental health response to school associated crisis events. Included in this discussion will be an examination of the PREP</a:t>
            </a:r>
            <a:r>
              <a:rPr lang="en-US" u="sng" dirty="0"/>
              <a:t>a</a:t>
            </a:r>
            <a:r>
              <a:rPr lang="en-US" dirty="0"/>
              <a:t>RE model of school crisis intervention and the special issues presented by the suicidal crisis</a:t>
            </a:r>
            <a:r>
              <a:rPr lang="en-US" dirty="0" smtClean="0"/>
              <a:t>.</a:t>
            </a:r>
          </a:p>
          <a:p>
            <a:endParaRPr lang="en-US" dirty="0" smtClean="0"/>
          </a:p>
          <a:p>
            <a:r>
              <a:rPr lang="en-US" dirty="0" smtClean="0"/>
              <a:t>Incidence</a:t>
            </a:r>
          </a:p>
          <a:p>
            <a:r>
              <a:rPr lang="en-US" dirty="0" smtClean="0"/>
              <a:t>	Traumatic Stressors,</a:t>
            </a:r>
            <a:r>
              <a:rPr lang="en-US" baseline="0" dirty="0" smtClean="0"/>
              <a:t> in general</a:t>
            </a:r>
            <a:endParaRPr lang="en-US" dirty="0" smtClean="0"/>
          </a:p>
          <a:p>
            <a:r>
              <a:rPr lang="en-US" dirty="0" smtClean="0"/>
              <a:t>	Suicide, in particular</a:t>
            </a:r>
          </a:p>
          <a:p>
            <a:r>
              <a:rPr lang="en-US" dirty="0" smtClean="0"/>
              <a:t>PREPaRE</a:t>
            </a:r>
          </a:p>
          <a:p>
            <a:r>
              <a:rPr lang="en-US" dirty="0" smtClean="0"/>
              <a:t>Suicide</a:t>
            </a:r>
            <a:r>
              <a:rPr lang="en-US" baseline="0" dirty="0" smtClean="0"/>
              <a:t> Prevention</a:t>
            </a:r>
            <a:endParaRPr lang="en-US" dirty="0"/>
          </a:p>
          <a:p>
            <a:endParaRPr lang="en-US" dirty="0"/>
          </a:p>
        </p:txBody>
      </p:sp>
      <p:sp>
        <p:nvSpPr>
          <p:cNvPr id="4" name="Slide Number Placeholder 3"/>
          <p:cNvSpPr>
            <a:spLocks noGrp="1"/>
          </p:cNvSpPr>
          <p:nvPr>
            <p:ph type="sldNum" sz="quarter" idx="10"/>
          </p:nvPr>
        </p:nvSpPr>
        <p:spPr/>
        <p:txBody>
          <a:bodyPr/>
          <a:lstStyle/>
          <a:p>
            <a:fld id="{D3BDC012-CC74-2442-A2BA-0E2410DF7F03}" type="slidenum">
              <a:rPr lang="en-US" smtClean="0"/>
              <a:t>97</a:t>
            </a:fld>
            <a:endParaRPr lang="en-US" dirty="0"/>
          </a:p>
        </p:txBody>
      </p:sp>
    </p:spTree>
    <p:extLst>
      <p:ext uri="{BB962C8B-B14F-4D97-AF65-F5344CB8AC3E}">
        <p14:creationId xmlns:p14="http://schemas.microsoft.com/office/powerpoint/2010/main" val="75318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254000" y="1828800"/>
            <a:ext cx="8521700" cy="4699000"/>
          </a:xfrm>
        </p:spPr>
        <p:txBody>
          <a:bodyPr/>
          <a:lstStyle>
            <a:lvl1pPr marL="457200" indent="-457200">
              <a:buFont typeface="Wingdings" charset="2"/>
              <a:buAutoNum type="arabicPlain"/>
              <a:defRPr/>
            </a:lvl1pPr>
            <a:lvl2pPr marL="800100" indent="-342900">
              <a:buFont typeface="+mj-lt"/>
              <a:buAutoNum type="alphaLcPeriod"/>
              <a:defRPr/>
            </a:lvl2pPr>
            <a:lvl3pPr marL="1314450" indent="-400050">
              <a:buFont typeface="+mj-lt"/>
              <a:buAutoNum type="romanLcPeriod"/>
              <a:defRPr/>
            </a:lvl3pPr>
            <a:lvl4pPr marL="1771650" indent="-400050">
              <a:buFont typeface="Arial"/>
              <a:buChar char="•"/>
              <a:defRPr/>
            </a:lvl4pPr>
            <a:lvl5pPr marL="2228850" indent="-400050">
              <a:buFont typeface="Arial"/>
              <a:buChar char="•"/>
              <a:defRPr/>
            </a:lvl5pPr>
          </a:lstStyle>
          <a:p>
            <a:pPr lvl="0"/>
            <a:r>
              <a:rPr lang="en-US" smtClean="0"/>
              <a:t>Click </a:t>
            </a:r>
            <a:r>
              <a:rPr lang="en-US" dirty="0" smtClean="0"/>
              <a:t>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spTree>
    <p:extLst>
      <p:ext uri="{BB962C8B-B14F-4D97-AF65-F5344CB8AC3E}">
        <p14:creationId xmlns:p14="http://schemas.microsoft.com/office/powerpoint/2010/main" val="1073272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9067800" cy="914400"/>
          </a:xfrm>
        </p:spPr>
        <p:txBody>
          <a:bodyPr/>
          <a:lstStyle/>
          <a:p>
            <a:r>
              <a:rPr lang="en-US" smtClean="0"/>
              <a:t>Click to edit Master title style</a:t>
            </a:r>
            <a:endParaRPr lang="en-US"/>
          </a:p>
        </p:txBody>
      </p:sp>
      <p:sp>
        <p:nvSpPr>
          <p:cNvPr id="4" name="Text Placeholder 3"/>
          <p:cNvSpPr>
            <a:spLocks noGrp="1"/>
          </p:cNvSpPr>
          <p:nvPr>
            <p:ph type="body" sz="half" idx="2"/>
          </p:nvPr>
        </p:nvSpPr>
        <p:spPr>
          <a:xfrm>
            <a:off x="4610100" y="1752600"/>
            <a:ext cx="41529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0"/>
          </p:nvPr>
        </p:nvSpPr>
        <p:spPr>
          <a:xfrm>
            <a:off x="571500" y="1790700"/>
            <a:ext cx="3556000" cy="4394200"/>
          </a:xfrm>
        </p:spPr>
        <p:txBody>
          <a:bodyPr/>
          <a:lstStyle/>
          <a:p>
            <a:pPr lvl="0"/>
            <a:endParaRPr lang="en-US" noProof="0" dirty="0"/>
          </a:p>
        </p:txBody>
      </p:sp>
    </p:spTree>
    <p:extLst>
      <p:ext uri="{BB962C8B-B14F-4D97-AF65-F5344CB8AC3E}">
        <p14:creationId xmlns:p14="http://schemas.microsoft.com/office/powerpoint/2010/main" val="408558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90678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752600"/>
            <a:ext cx="8458200" cy="4724400"/>
          </a:xfrm>
        </p:spPr>
        <p:txBody>
          <a:bodyPr/>
          <a:lstStyle/>
          <a:p>
            <a:pPr lvl="0"/>
            <a:endParaRPr lang="en-US" noProof="0" dirty="0" smtClean="0"/>
          </a:p>
        </p:txBody>
      </p:sp>
    </p:spTree>
    <p:extLst>
      <p:ext uri="{BB962C8B-B14F-4D97-AF65-F5344CB8AC3E}">
        <p14:creationId xmlns:p14="http://schemas.microsoft.com/office/powerpoint/2010/main" val="103713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Content Placeholder 2"/>
          <p:cNvSpPr>
            <a:spLocks noGrp="1"/>
          </p:cNvSpPr>
          <p:nvPr>
            <p:ph idx="1"/>
          </p:nvPr>
        </p:nvSpPr>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endParaRPr kumimoji="0" lang="en-US"/>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injury/wisqars/fatal_injury_report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violenceprevention/suicide/statistics/suicide_ma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injury/wisqars/fatal_injury_report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file:///\\localhost\Users\brock_s\Desktop\Oklahoma\Suicide%20Postvention\toolkit.pdf"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suicidology.org/c/document_library/get_file?folderId=231&amp;name=DLFE-71.pdf"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nctsn.org/nccts/nav.do?pid=typ_terr_resources_pfa"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http://www.cdc.gov/injury/wisqars/index.html"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suicideinfo.ca"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www.childrensdefense.org/child-research-data-publications/data/state-data-repository/protect-children-not-guns-key-facts-2013.pdf"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cdc.gov/nchs/data/nvsr/nvsr59/nvsr59_04.pdf"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hyperlink" Target="http://webappa.cdc.gov/sasweb/ncipc/mortrate10_sy.html" TargetMode="External"/><Relationship Id="rId4" Type="http://schemas.openxmlformats.org/officeDocument/2006/relationships/hyperlink" Target="http://www.suicidology.org"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bjs.ojp.usdoj.gov/content/pub/pdf/iscs11.pdf"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cebmh.warne.ox.ac.uk/csr/images/WHO%20media%20guidelines.pdf"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brock@csus.edu" TargetMode="External"/><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713872"/>
            <a:ext cx="7406640" cy="1472184"/>
          </a:xfrm>
        </p:spPr>
        <p:txBody>
          <a:bodyPr/>
          <a:lstStyle/>
          <a:p>
            <a:r>
              <a:rPr lang="en-US" dirty="0" smtClean="0">
                <a:solidFill>
                  <a:srgbClr val="FFA21B"/>
                </a:solidFill>
              </a:rPr>
              <a:t>Crisis Prevention &amp; Intervention</a:t>
            </a:r>
            <a:endParaRPr lang="en-US" dirty="0">
              <a:solidFill>
                <a:srgbClr val="FFA21B"/>
              </a:solidFill>
            </a:endParaRPr>
          </a:p>
        </p:txBody>
      </p:sp>
      <p:sp>
        <p:nvSpPr>
          <p:cNvPr id="3" name="Subtitle 2"/>
          <p:cNvSpPr>
            <a:spLocks noGrp="1"/>
          </p:cNvSpPr>
          <p:nvPr>
            <p:ph type="subTitle" idx="1"/>
          </p:nvPr>
        </p:nvSpPr>
        <p:spPr>
          <a:xfrm>
            <a:off x="1432560" y="2131077"/>
            <a:ext cx="7406640" cy="4387184"/>
          </a:xfrm>
        </p:spPr>
        <p:txBody>
          <a:bodyPr>
            <a:normAutofit/>
          </a:bodyPr>
          <a:lstStyle/>
          <a:p>
            <a:r>
              <a:rPr lang="en-US" dirty="0" smtClean="0">
                <a:solidFill>
                  <a:schemeClr val="tx1"/>
                </a:solidFill>
              </a:rPr>
              <a:t>Mental Health Crisis Intervention</a:t>
            </a:r>
          </a:p>
          <a:p>
            <a:endParaRPr lang="en-US" dirty="0">
              <a:solidFill>
                <a:schemeClr val="tx1"/>
              </a:solidFill>
            </a:endParaRPr>
          </a:p>
          <a:p>
            <a:r>
              <a:rPr lang="en-US" sz="2800" b="1" dirty="0" smtClean="0">
                <a:solidFill>
                  <a:schemeClr val="tx1"/>
                </a:solidFill>
              </a:rPr>
              <a:t>Stephen E. Brock, Ph.D., NCSP, LEP</a:t>
            </a:r>
          </a:p>
          <a:p>
            <a:endParaRPr lang="en-US" sz="100" dirty="0" smtClean="0">
              <a:solidFill>
                <a:schemeClr val="tx1"/>
              </a:solidFill>
            </a:endParaRPr>
          </a:p>
          <a:p>
            <a:pPr marL="457200"/>
            <a:r>
              <a:rPr lang="en-US" sz="2000" b="1" dirty="0">
                <a:solidFill>
                  <a:schemeClr val="tx1"/>
                </a:solidFill>
              </a:rPr>
              <a:t>President</a:t>
            </a:r>
          </a:p>
          <a:p>
            <a:pPr marL="457200"/>
            <a:r>
              <a:rPr lang="en-US" sz="2000" dirty="0">
                <a:solidFill>
                  <a:schemeClr val="tx1"/>
                </a:solidFill>
              </a:rPr>
              <a:t>	</a:t>
            </a:r>
            <a:r>
              <a:rPr lang="en-US" sz="2000" i="1" dirty="0">
                <a:solidFill>
                  <a:schemeClr val="tx1"/>
                </a:solidFill>
              </a:rPr>
              <a:t>National Association of School Psychologists</a:t>
            </a:r>
          </a:p>
          <a:p>
            <a:pPr marL="457200"/>
            <a:r>
              <a:rPr lang="en-US" sz="2000" b="1" dirty="0" smtClean="0">
                <a:solidFill>
                  <a:schemeClr val="tx1"/>
                </a:solidFill>
              </a:rPr>
              <a:t>Professor and School Psychology Program Coordinator</a:t>
            </a:r>
          </a:p>
          <a:p>
            <a:pPr marL="457200"/>
            <a:r>
              <a:rPr lang="en-US" sz="2000" dirty="0" smtClean="0">
                <a:solidFill>
                  <a:schemeClr val="tx1"/>
                </a:solidFill>
              </a:rPr>
              <a:t>	</a:t>
            </a:r>
            <a:r>
              <a:rPr lang="en-US" sz="2000" i="1" dirty="0" smtClean="0">
                <a:solidFill>
                  <a:schemeClr val="tx1"/>
                </a:solidFill>
              </a:rPr>
              <a:t>California State University, Sacramento</a:t>
            </a:r>
          </a:p>
          <a:p>
            <a:pPr marL="457200"/>
            <a:endParaRPr lang="en-US" sz="100" dirty="0" smtClean="0">
              <a:solidFill>
                <a:schemeClr val="tx1"/>
              </a:solidFill>
            </a:endParaRPr>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a:t>
            </a:fld>
            <a:endParaRPr kumimoji="0" lang="en-US" dirty="0"/>
          </a:p>
        </p:txBody>
      </p:sp>
      <p:sp>
        <p:nvSpPr>
          <p:cNvPr id="7" name="TextBox 6"/>
          <p:cNvSpPr txBox="1"/>
          <p:nvPr/>
        </p:nvSpPr>
        <p:spPr>
          <a:xfrm>
            <a:off x="1013523" y="5942798"/>
            <a:ext cx="7139877" cy="923330"/>
          </a:xfrm>
          <a:prstGeom prst="rect">
            <a:avLst/>
          </a:prstGeom>
          <a:noFill/>
        </p:spPr>
        <p:txBody>
          <a:bodyPr wrap="square" rtlCol="0">
            <a:spAutoFit/>
          </a:bodyPr>
          <a:lstStyle/>
          <a:p>
            <a:r>
              <a:rPr lang="en-US" b="1" dirty="0"/>
              <a:t>The TASP School-Based Mental Health Summer Institute 2015</a:t>
            </a:r>
            <a:br>
              <a:rPr lang="en-US" b="1" dirty="0"/>
            </a:br>
            <a:r>
              <a:rPr lang="en-US" b="1" dirty="0"/>
              <a:t>June 13, 2015</a:t>
            </a:r>
            <a:r>
              <a:rPr lang="en-US" dirty="0"/>
              <a:t/>
            </a:r>
            <a:br>
              <a:rPr lang="en-US" dirty="0"/>
            </a:br>
            <a:r>
              <a:rPr lang="en-US" dirty="0"/>
              <a:t>Corpus Christi, Texas</a:t>
            </a:r>
          </a:p>
        </p:txBody>
      </p:sp>
      <p:pic>
        <p:nvPicPr>
          <p:cNvPr id="8" name="Picture 7" descr="NASP-logo_4C.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90891" y="17020"/>
            <a:ext cx="2240280" cy="1316736"/>
          </a:xfrm>
          <a:prstGeom prst="rect">
            <a:avLst/>
          </a:prstGeom>
        </p:spPr>
      </p:pic>
    </p:spTree>
    <p:extLst>
      <p:ext uri="{BB962C8B-B14F-4D97-AF65-F5344CB8AC3E}">
        <p14:creationId xmlns:p14="http://schemas.microsoft.com/office/powerpoint/2010/main" val="357362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0334" y="2513844"/>
            <a:ext cx="1412501" cy="3330196"/>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174454583"/>
              </p:ext>
            </p:extLst>
          </p:nvPr>
        </p:nvGraphicFramePr>
        <p:xfrm>
          <a:off x="967879" y="2043254"/>
          <a:ext cx="8047368" cy="390034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D431ED4B-4D0E-734C-89D7-C62F652A9FCB}" type="slidenum">
              <a:rPr lang="en-US" sz="1200">
                <a:latin typeface="+mn-lt"/>
              </a:rPr>
              <a:pPr/>
              <a:t>10</a:t>
            </a:fld>
            <a:endParaRPr lang="en-US" sz="1200" dirty="0">
              <a:latin typeface="+mn-lt"/>
            </a:endParaRPr>
          </a:p>
        </p:txBody>
      </p:sp>
      <p:sp>
        <p:nvSpPr>
          <p:cNvPr id="8" name="Text Box 4"/>
          <p:cNvSpPr txBox="1">
            <a:spLocks noChangeArrowheads="1"/>
          </p:cNvSpPr>
          <p:nvPr/>
        </p:nvSpPr>
        <p:spPr bwMode="auto">
          <a:xfrm>
            <a:off x="3228975" y="5943600"/>
            <a:ext cx="295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defRPr/>
            </a:pPr>
            <a:r>
              <a:rPr lang="en-US" dirty="0">
                <a:latin typeface="+mj-lt"/>
              </a:rPr>
              <a:t>Suicide Rate </a:t>
            </a:r>
            <a:r>
              <a:rPr lang="en-US" sz="1600" dirty="0">
                <a:latin typeface="+mj-lt"/>
              </a:rPr>
              <a:t>(per 100, 000)</a:t>
            </a:r>
          </a:p>
        </p:txBody>
      </p:sp>
      <p:sp>
        <p:nvSpPr>
          <p:cNvPr id="9" name="TextBox 8"/>
          <p:cNvSpPr txBox="1"/>
          <p:nvPr/>
        </p:nvSpPr>
        <p:spPr>
          <a:xfrm>
            <a:off x="285077" y="6336442"/>
            <a:ext cx="983638" cy="276999"/>
          </a:xfrm>
          <a:prstGeom prst="rect">
            <a:avLst/>
          </a:prstGeom>
          <a:noFill/>
        </p:spPr>
        <p:txBody>
          <a:bodyPr wrap="none" rtlCol="0">
            <a:spAutoFit/>
          </a:bodyPr>
          <a:lstStyle/>
          <a:p>
            <a:r>
              <a:rPr lang="en-US" sz="1200" dirty="0" smtClean="0"/>
              <a:t>CDC (2014)</a:t>
            </a:r>
            <a:endParaRPr lang="en-US" sz="1200" dirty="0"/>
          </a:p>
        </p:txBody>
      </p:sp>
      <p:sp>
        <p:nvSpPr>
          <p:cNvPr id="10" name="Title 1"/>
          <p:cNvSpPr>
            <a:spLocks noGrp="1"/>
          </p:cNvSpPr>
          <p:nvPr>
            <p:ph type="title"/>
          </p:nvPr>
        </p:nvSpPr>
        <p:spPr>
          <a:xfrm>
            <a:off x="900113" y="244158"/>
            <a:ext cx="7345362" cy="1339850"/>
          </a:xfrm>
        </p:spPr>
        <p:txBody>
          <a:bodyPr>
            <a:normAutofit/>
          </a:bodyPr>
          <a:lstStyle/>
          <a:p>
            <a:r>
              <a:rPr lang="en-US" dirty="0" smtClean="0"/>
              <a:t>US Suicide Rate </a:t>
            </a:r>
            <a:r>
              <a:rPr lang="en-US" sz="2700" dirty="0" smtClean="0"/>
              <a:t>(&amp; </a:t>
            </a:r>
            <a:r>
              <a:rPr lang="en-US" sz="2700" dirty="0" smtClean="0">
                <a:solidFill>
                  <a:schemeClr val="accent2">
                    <a:lumMod val="75000"/>
                  </a:schemeClr>
                </a:solidFill>
              </a:rPr>
              <a:t>Undetermined</a:t>
            </a:r>
            <a:r>
              <a:rPr lang="en-US" sz="2700" dirty="0" smtClean="0">
                <a:solidFill>
                  <a:schemeClr val="accent2">
                    <a:lumMod val="50000"/>
                  </a:schemeClr>
                </a:solidFill>
              </a:rPr>
              <a:t> </a:t>
            </a:r>
            <a:r>
              <a:rPr lang="en-US" sz="2700" dirty="0" smtClean="0"/>
              <a:t>Intent; 1981-2012)</a:t>
            </a:r>
            <a:endParaRPr lang="en-US" sz="2700" dirty="0"/>
          </a:p>
        </p:txBody>
      </p:sp>
    </p:spTree>
    <p:extLst>
      <p:ext uri="{BB962C8B-B14F-4D97-AF65-F5344CB8AC3E}">
        <p14:creationId xmlns:p14="http://schemas.microsoft.com/office/powerpoint/2010/main" val="1197487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0"/>
            <a:ext cx="8229600" cy="609600"/>
          </a:xfrm>
        </p:spPr>
        <p:txBody>
          <a:bodyPr>
            <a:normAutofit fontScale="90000"/>
          </a:bodyPr>
          <a:lstStyle/>
          <a:p>
            <a:r>
              <a:rPr lang="en-US" sz="4000" dirty="0">
                <a:latin typeface="Times New Roman" charset="0"/>
              </a:rPr>
              <a:t>Other </a:t>
            </a:r>
            <a:r>
              <a:rPr lang="en-US" sz="4000" dirty="0" smtClean="0">
                <a:latin typeface="Times New Roman" charset="0"/>
              </a:rPr>
              <a:t>2012 </a:t>
            </a:r>
            <a:r>
              <a:rPr lang="en-US" sz="4000" dirty="0">
                <a:latin typeface="Times New Roman" charset="0"/>
              </a:rPr>
              <a:t>Suicide Facts</a:t>
            </a:r>
          </a:p>
        </p:txBody>
      </p:sp>
      <p:sp>
        <p:nvSpPr>
          <p:cNvPr id="481283" name="Rectangle 3"/>
          <p:cNvSpPr>
            <a:spLocks noGrp="1" noChangeArrowheads="1"/>
          </p:cNvSpPr>
          <p:nvPr>
            <p:ph idx="1"/>
          </p:nvPr>
        </p:nvSpPr>
        <p:spPr>
          <a:xfrm>
            <a:off x="990600" y="1143000"/>
            <a:ext cx="7696200" cy="4800600"/>
          </a:xfrm>
        </p:spPr>
        <p:txBody>
          <a:bodyPr>
            <a:normAutofit fontScale="92500" lnSpcReduction="20000"/>
          </a:bodyPr>
          <a:lstStyle/>
          <a:p>
            <a:pPr eaLnBrk="1" hangingPunct="1">
              <a:spcBef>
                <a:spcPts val="0"/>
              </a:spcBef>
              <a:buFont typeface="Wingdings" pitchFamily="2" charset="2"/>
              <a:buChar char="n"/>
              <a:tabLst>
                <a:tab pos="5138738" algn="l"/>
              </a:tabLst>
              <a:defRPr/>
            </a:pPr>
            <a:r>
              <a:rPr lang="en-US" sz="2800" dirty="0" smtClean="0">
                <a:ea typeface="+mn-ea"/>
              </a:rPr>
              <a:t>50.9% </a:t>
            </a:r>
            <a:r>
              <a:rPr lang="en-US" sz="2800" dirty="0">
                <a:ea typeface="+mn-ea"/>
              </a:rPr>
              <a:t>of suicides </a:t>
            </a:r>
            <a:r>
              <a:rPr lang="en-US" sz="2800" dirty="0" smtClean="0">
                <a:ea typeface="+mn-ea"/>
              </a:rPr>
              <a:t>are by </a:t>
            </a:r>
            <a:r>
              <a:rPr lang="en-US" sz="2800" dirty="0">
                <a:ea typeface="+mn-ea"/>
              </a:rPr>
              <a:t>firearms</a:t>
            </a:r>
            <a:r>
              <a:rPr lang="en-US" sz="2800" dirty="0" smtClean="0">
                <a:ea typeface="+mn-ea"/>
              </a:rPr>
              <a:t>.</a:t>
            </a:r>
            <a:endParaRPr lang="en-US" sz="2800" baseline="30000" dirty="0">
              <a:ea typeface="+mn-ea"/>
            </a:endParaRPr>
          </a:p>
          <a:p>
            <a:pPr lvl="1">
              <a:spcBef>
                <a:spcPts val="0"/>
              </a:spcBef>
              <a:tabLst>
                <a:tab pos="5138738" algn="l"/>
              </a:tabLst>
              <a:defRPr/>
            </a:pPr>
            <a:r>
              <a:rPr lang="en-US" sz="2400" dirty="0"/>
              <a:t>Suicide by firearms rate = </a:t>
            </a:r>
            <a:r>
              <a:rPr lang="en-US" sz="2400" dirty="0" smtClean="0"/>
              <a:t>6.58:</a:t>
            </a:r>
            <a:r>
              <a:rPr lang="en-US" sz="2400" dirty="0"/>
              <a:t>100,000</a:t>
            </a:r>
          </a:p>
          <a:p>
            <a:pPr lvl="1">
              <a:spcBef>
                <a:spcPts val="0"/>
              </a:spcBef>
              <a:tabLst>
                <a:tab pos="5138738" algn="l"/>
              </a:tabLst>
              <a:defRPr/>
            </a:pPr>
            <a:r>
              <a:rPr lang="en-US" sz="2400" i="1" dirty="0"/>
              <a:t>N</a:t>
            </a:r>
            <a:r>
              <a:rPr lang="en-US" sz="2400" dirty="0"/>
              <a:t> = </a:t>
            </a:r>
            <a:r>
              <a:rPr lang="en-US" sz="2400" dirty="0" smtClean="0"/>
              <a:t>20,666</a:t>
            </a:r>
          </a:p>
          <a:p>
            <a:pPr lvl="1">
              <a:spcBef>
                <a:spcPts val="0"/>
              </a:spcBef>
              <a:tabLst>
                <a:tab pos="5138738" algn="l"/>
              </a:tabLst>
              <a:defRPr/>
            </a:pPr>
            <a:r>
              <a:rPr lang="en-US" sz="2400" dirty="0" smtClean="0">
                <a:cs typeface="Arial"/>
              </a:rPr>
              <a:t>States </a:t>
            </a:r>
            <a:r>
              <a:rPr lang="en-US" sz="2400" dirty="0">
                <a:cs typeface="Arial"/>
              </a:rPr>
              <a:t>with a higher percentage of homes with </a:t>
            </a:r>
            <a:r>
              <a:rPr lang="en-US" sz="2400" dirty="0" smtClean="0">
                <a:cs typeface="Arial"/>
              </a:rPr>
              <a:t>firearms, </a:t>
            </a:r>
            <a:r>
              <a:rPr lang="en-US" sz="2400" dirty="0">
                <a:cs typeface="Arial"/>
              </a:rPr>
              <a:t>tend to have higher rates of suicide by firearm </a:t>
            </a:r>
            <a:r>
              <a:rPr lang="en-US" sz="2400" dirty="0" smtClean="0">
                <a:cs typeface="Arial"/>
              </a:rPr>
              <a:t>(</a:t>
            </a:r>
            <a:r>
              <a:rPr lang="en-US" sz="2400" i="1" dirty="0" smtClean="0">
                <a:cs typeface="Arial"/>
              </a:rPr>
              <a:t>r </a:t>
            </a:r>
            <a:r>
              <a:rPr lang="en-US" sz="2400" dirty="0">
                <a:cs typeface="Arial"/>
              </a:rPr>
              <a:t>= .78). </a:t>
            </a:r>
            <a:endParaRPr lang="en-US" sz="2400" dirty="0" smtClean="0">
              <a:cs typeface="Arial"/>
            </a:endParaRPr>
          </a:p>
          <a:p>
            <a:pPr lvl="1">
              <a:spcBef>
                <a:spcPts val="0"/>
              </a:spcBef>
              <a:tabLst>
                <a:tab pos="5138738" algn="l"/>
              </a:tabLst>
              <a:defRPr/>
            </a:pPr>
            <a:endParaRPr lang="en-US" sz="2400" dirty="0" smtClean="0"/>
          </a:p>
          <a:p>
            <a:pPr>
              <a:spcBef>
                <a:spcPts val="0"/>
              </a:spcBef>
              <a:buFont typeface="Wingdings" pitchFamily="2" charset="2"/>
              <a:buChar char="n"/>
              <a:tabLst>
                <a:tab pos="5138738" algn="l"/>
              </a:tabLst>
              <a:defRPr/>
            </a:pPr>
            <a:r>
              <a:rPr lang="en-US" sz="2800" dirty="0" smtClean="0">
                <a:ea typeface="+mn-ea"/>
              </a:rPr>
              <a:t>42% of youth </a:t>
            </a:r>
            <a:r>
              <a:rPr lang="en-US" sz="2200" dirty="0" smtClean="0">
                <a:ea typeface="+mn-ea"/>
              </a:rPr>
              <a:t>(15-19 yrs.) </a:t>
            </a:r>
            <a:r>
              <a:rPr lang="en-US" sz="2800" dirty="0" smtClean="0">
                <a:ea typeface="+mn-ea"/>
              </a:rPr>
              <a:t>suicides are by firearms</a:t>
            </a:r>
          </a:p>
          <a:p>
            <a:pPr lvl="1">
              <a:spcBef>
                <a:spcPts val="0"/>
              </a:spcBef>
              <a:tabLst>
                <a:tab pos="5138738" algn="l"/>
              </a:tabLst>
              <a:defRPr/>
            </a:pPr>
            <a:r>
              <a:rPr lang="en-US" sz="2400" dirty="0" smtClean="0"/>
              <a:t>Youth suicide by firearms rate = 3.54:100,000</a:t>
            </a:r>
          </a:p>
          <a:p>
            <a:pPr lvl="1">
              <a:spcBef>
                <a:spcPts val="0"/>
              </a:spcBef>
              <a:tabLst>
                <a:tab pos="5138738" algn="l"/>
              </a:tabLst>
              <a:defRPr/>
            </a:pPr>
            <a:r>
              <a:rPr lang="en-US" sz="2400" i="1" dirty="0" smtClean="0"/>
              <a:t>N</a:t>
            </a:r>
            <a:r>
              <a:rPr lang="en-US" sz="2400" dirty="0" smtClean="0"/>
              <a:t> = 756</a:t>
            </a:r>
          </a:p>
          <a:p>
            <a:pPr lvl="1">
              <a:spcBef>
                <a:spcPts val="0"/>
              </a:spcBef>
              <a:tabLst>
                <a:tab pos="5138738" algn="l"/>
              </a:tabLst>
              <a:defRPr/>
            </a:pPr>
            <a:endParaRPr lang="en-US" sz="2400" dirty="0"/>
          </a:p>
          <a:p>
            <a:pPr eaLnBrk="1" hangingPunct="1">
              <a:spcBef>
                <a:spcPts val="0"/>
              </a:spcBef>
              <a:buFont typeface="Wingdings" pitchFamily="2" charset="2"/>
              <a:buChar char="n"/>
              <a:tabLst>
                <a:tab pos="5138738" algn="l"/>
              </a:tabLst>
              <a:defRPr/>
            </a:pPr>
            <a:r>
              <a:rPr lang="en-US" sz="2800" dirty="0">
                <a:ea typeface="+mn-ea"/>
              </a:rPr>
              <a:t>Highest suicide rate is among white men over 85 </a:t>
            </a:r>
            <a:r>
              <a:rPr lang="en-US" sz="2800" dirty="0" smtClean="0">
                <a:ea typeface="+mn-ea"/>
              </a:rPr>
              <a:t>(</a:t>
            </a:r>
            <a:r>
              <a:rPr lang="en-US" sz="2800" dirty="0" smtClean="0"/>
              <a:t>50.67</a:t>
            </a:r>
            <a:r>
              <a:rPr lang="en-US" sz="2800" dirty="0" smtClean="0">
                <a:ea typeface="+mn-ea"/>
              </a:rPr>
              <a:t>:</a:t>
            </a:r>
            <a:r>
              <a:rPr lang="en-US" sz="2800" dirty="0">
                <a:ea typeface="+mn-ea"/>
              </a:rPr>
              <a:t>100,000 </a:t>
            </a:r>
            <a:r>
              <a:rPr lang="en-US" sz="2800" dirty="0" smtClean="0">
                <a:ea typeface="+mn-ea"/>
              </a:rPr>
              <a:t>vs. 13.96:</a:t>
            </a:r>
            <a:r>
              <a:rPr lang="en-US" sz="2800" dirty="0">
                <a:ea typeface="+mn-ea"/>
              </a:rPr>
              <a:t>100,000 among white male adolescent 15-19)</a:t>
            </a:r>
            <a:r>
              <a:rPr lang="en-US" sz="2800" dirty="0" smtClean="0">
                <a:ea typeface="+mn-ea"/>
              </a:rPr>
              <a:t>.</a:t>
            </a:r>
            <a:endParaRPr lang="en-US" sz="2800" dirty="0">
              <a:ea typeface="+mn-ea"/>
            </a:endParaRPr>
          </a:p>
          <a:p>
            <a:pPr lvl="1" eaLnBrk="1" hangingPunct="1">
              <a:spcBef>
                <a:spcPts val="0"/>
              </a:spcBef>
              <a:tabLst>
                <a:tab pos="5138738" algn="l"/>
              </a:tabLst>
              <a:defRPr/>
            </a:pPr>
            <a:r>
              <a:rPr lang="en-US" sz="2400" dirty="0"/>
              <a:t>However 3</a:t>
            </a:r>
            <a:r>
              <a:rPr lang="en-US" sz="2400" baseline="30000" dirty="0" smtClean="0"/>
              <a:t>rd</a:t>
            </a:r>
            <a:r>
              <a:rPr lang="en-US" sz="2400" dirty="0" smtClean="0"/>
              <a:t> </a:t>
            </a:r>
            <a:r>
              <a:rPr lang="en-US" sz="2400" dirty="0"/>
              <a:t>highest rate is among American Indian/Alaskan Native 20-24 </a:t>
            </a:r>
            <a:r>
              <a:rPr lang="en-US" sz="2400" dirty="0" smtClean="0"/>
              <a:t>year-old </a:t>
            </a:r>
            <a:r>
              <a:rPr lang="en-US" sz="2400" dirty="0"/>
              <a:t>males (</a:t>
            </a:r>
            <a:r>
              <a:rPr lang="en-US" sz="2400" dirty="0" smtClean="0"/>
              <a:t>36.41:</a:t>
            </a:r>
            <a:r>
              <a:rPr lang="en-US" sz="2400" dirty="0"/>
              <a:t>100,000).</a:t>
            </a:r>
          </a:p>
        </p:txBody>
      </p:sp>
      <p:sp>
        <p:nvSpPr>
          <p:cNvPr id="2" name="Slide Number Placeholder 1"/>
          <p:cNvSpPr>
            <a:spLocks noGrp="1"/>
          </p:cNvSpPr>
          <p:nvPr>
            <p:ph type="sldNum" sz="quarter" idx="12"/>
          </p:nvPr>
        </p:nvSpPr>
        <p:spPr/>
        <p:txBody>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B674A538-D7FD-4B43-96A5-A4B9C8D1B342}" type="slidenum">
              <a:rPr lang="en-US" sz="1400">
                <a:latin typeface="Arial" charset="0"/>
              </a:rPr>
              <a:pPr/>
              <a:t>11</a:t>
            </a:fld>
            <a:endParaRPr lang="en-US" sz="1400">
              <a:latin typeface="Arial" charset="0"/>
            </a:endParaRPr>
          </a:p>
        </p:txBody>
      </p:sp>
      <p:sp>
        <p:nvSpPr>
          <p:cNvPr id="11269" name="Text Box 4"/>
          <p:cNvSpPr txBox="1">
            <a:spLocks noChangeArrowheads="1"/>
          </p:cNvSpPr>
          <p:nvPr/>
        </p:nvSpPr>
        <p:spPr bwMode="auto">
          <a:xfrm>
            <a:off x="1279525" y="6073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en-US" sz="2400">
              <a:latin typeface="Helvetica" charset="0"/>
              <a:cs typeface="ＭＳ Ｐゴシック" charset="0"/>
            </a:endParaRPr>
          </a:p>
        </p:txBody>
      </p:sp>
      <p:sp>
        <p:nvSpPr>
          <p:cNvPr id="24582" name="Text Box 5"/>
          <p:cNvSpPr txBox="1">
            <a:spLocks noChangeArrowheads="1"/>
          </p:cNvSpPr>
          <p:nvPr/>
        </p:nvSpPr>
        <p:spPr bwMode="auto">
          <a:xfrm>
            <a:off x="990600" y="6550025"/>
            <a:ext cx="8077200" cy="307975"/>
          </a:xfrm>
          <a:prstGeom prst="rect">
            <a:avLst/>
          </a:prstGeom>
          <a:noFill/>
          <a:ln w="12700">
            <a:noFill/>
            <a:miter lim="800000"/>
            <a:headEnd/>
            <a:tailEnd/>
          </a:ln>
        </p:spPr>
        <p:txBody>
          <a:bodyPr>
            <a:spAutoFit/>
          </a:bodyPr>
          <a:lstStyle/>
          <a:p>
            <a:pPr marL="457200" indent="-457200">
              <a:defRPr/>
            </a:pPr>
            <a:r>
              <a:rPr lang="en-US" sz="1400" dirty="0" smtClean="0">
                <a:latin typeface="+mj-lt"/>
                <a:ea typeface="+mn-ea"/>
              </a:rPr>
              <a:t>Brock (2013); CDC </a:t>
            </a:r>
            <a:r>
              <a:rPr lang="en-US" sz="1400" dirty="0">
                <a:latin typeface="+mj-lt"/>
                <a:ea typeface="+mn-ea"/>
              </a:rPr>
              <a:t>(</a:t>
            </a:r>
            <a:r>
              <a:rPr lang="en-US" sz="1400" dirty="0" smtClean="0">
                <a:latin typeface="+mj-lt"/>
                <a:ea typeface="+mn-ea"/>
              </a:rPr>
              <a:t>2014)</a:t>
            </a:r>
            <a:r>
              <a:rPr lang="en-US" sz="1400" dirty="0">
                <a:latin typeface="+mj-lt"/>
                <a:ea typeface="+mn-ea"/>
              </a:rPr>
              <a:t>. </a:t>
            </a:r>
            <a:r>
              <a:rPr lang="en-US" sz="1400" dirty="0">
                <a:latin typeface="+mj-lt"/>
                <a:ea typeface="+mn-ea"/>
                <a:hlinkClick r:id="rId3"/>
              </a:rPr>
              <a:t>http://www.cdc.gov/injury/wisqars/fatal_injury_reports.html</a:t>
            </a:r>
            <a:r>
              <a:rPr lang="en-US" sz="1400" dirty="0">
                <a:latin typeface="+mj-lt"/>
                <a:ea typeface="+mn-ea"/>
              </a:rPr>
              <a:t> </a:t>
            </a:r>
          </a:p>
        </p:txBody>
      </p:sp>
    </p:spTree>
    <p:extLst>
      <p:ext uri="{BB962C8B-B14F-4D97-AF65-F5344CB8AC3E}">
        <p14:creationId xmlns:p14="http://schemas.microsoft.com/office/powerpoint/2010/main" val="43729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287754-1B4F-4536-882E-15A8F8D8EE67}" type="slidenum">
              <a:rPr lang="en-US" smtClean="0"/>
              <a:pPr/>
              <a:t>12</a:t>
            </a:fld>
            <a:endParaRPr lang="en-US" dirty="0"/>
          </a:p>
        </p:txBody>
      </p:sp>
      <p:sp>
        <p:nvSpPr>
          <p:cNvPr id="9220" name="Rectangle 6"/>
          <p:cNvSpPr>
            <a:spLocks noChangeArrowheads="1"/>
          </p:cNvSpPr>
          <p:nvPr/>
        </p:nvSpPr>
        <p:spPr bwMode="auto">
          <a:xfrm>
            <a:off x="1020762" y="6532690"/>
            <a:ext cx="6502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600" dirty="0" smtClean="0">
                <a:latin typeface="+mj-lt"/>
                <a:hlinkClick r:id="rId3"/>
              </a:rPr>
              <a:t>http</a:t>
            </a:r>
            <a:r>
              <a:rPr lang="en-US" sz="1600" dirty="0">
                <a:latin typeface="+mj-lt"/>
                <a:hlinkClick r:id="rId3"/>
              </a:rPr>
              <a:t>://www.cdc.gov/violenceprevention/suicide/statistics/suicide_map.html</a:t>
            </a:r>
            <a:r>
              <a:rPr lang="en-US" sz="1600" dirty="0">
                <a:latin typeface="+mj-lt"/>
              </a:rPr>
              <a:t> </a:t>
            </a:r>
          </a:p>
        </p:txBody>
      </p:sp>
      <p:pic>
        <p:nvPicPr>
          <p:cNvPr id="9221" name="Picture 2" descr="Text description provided be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1295400"/>
            <a:ext cx="6550025"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normAutofit/>
          </a:bodyPr>
          <a:lstStyle/>
          <a:p>
            <a:r>
              <a:rPr lang="en-US" dirty="0" smtClean="0"/>
              <a:t>Incidence</a:t>
            </a:r>
            <a:endParaRPr lang="en-US" dirty="0"/>
          </a:p>
        </p:txBody>
      </p:sp>
      <p:sp>
        <p:nvSpPr>
          <p:cNvPr id="3" name="TextBox 2"/>
          <p:cNvSpPr txBox="1"/>
          <p:nvPr/>
        </p:nvSpPr>
        <p:spPr>
          <a:xfrm>
            <a:off x="3944949" y="1297112"/>
            <a:ext cx="3095719" cy="400110"/>
          </a:xfrm>
          <a:prstGeom prst="rect">
            <a:avLst/>
          </a:prstGeom>
          <a:noFill/>
        </p:spPr>
        <p:txBody>
          <a:bodyPr wrap="none" rtlCol="0">
            <a:spAutoFit/>
          </a:bodyPr>
          <a:lstStyle/>
          <a:p>
            <a:r>
              <a:rPr lang="en-US" sz="2000" b="1" dirty="0"/>
              <a:t>Suicide Rates by County</a:t>
            </a:r>
          </a:p>
        </p:txBody>
      </p:sp>
    </p:spTree>
    <p:extLst>
      <p:ext uri="{BB962C8B-B14F-4D97-AF65-F5344CB8AC3E}">
        <p14:creationId xmlns:p14="http://schemas.microsoft.com/office/powerpoint/2010/main" val="826665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990600" y="0"/>
            <a:ext cx="8305800" cy="685800"/>
          </a:xfrm>
        </p:spPr>
        <p:txBody>
          <a:bodyPr>
            <a:normAutofit fontScale="90000"/>
          </a:bodyPr>
          <a:lstStyle/>
          <a:p>
            <a:pPr eaLnBrk="1" hangingPunct="1"/>
            <a:r>
              <a:rPr lang="en-US" sz="4400" dirty="0">
                <a:effectLst>
                  <a:outerShdw blurRad="38100" dist="38100" dir="2700000" algn="tl">
                    <a:srgbClr val="000000">
                      <a:alpha val="43137"/>
                    </a:srgbClr>
                  </a:outerShdw>
                </a:effectLst>
              </a:rPr>
              <a:t>Suicide Rates by </a:t>
            </a:r>
            <a:r>
              <a:rPr lang="en-US" sz="4400" dirty="0" smtClean="0">
                <a:effectLst>
                  <a:outerShdw blurRad="38100" dist="38100" dir="2700000" algn="tl">
                    <a:srgbClr val="000000">
                      <a:alpha val="43137"/>
                    </a:srgbClr>
                  </a:outerShdw>
                </a:effectLst>
              </a:rPr>
              <a:t>State </a:t>
            </a:r>
            <a:r>
              <a:rPr lang="en-US" sz="3100" dirty="0">
                <a:effectLst>
                  <a:outerShdw blurRad="38100" dist="38100" dir="2700000" algn="tl">
                    <a:srgbClr val="000000">
                      <a:alpha val="43137"/>
                    </a:srgbClr>
                  </a:outerShdw>
                </a:effectLst>
              </a:rPr>
              <a:t>(</a:t>
            </a:r>
            <a:r>
              <a:rPr lang="en-US" sz="3100" dirty="0" smtClean="0">
                <a:effectLst>
                  <a:outerShdw blurRad="38100" dist="38100" dir="2700000" algn="tl">
                    <a:srgbClr val="000000">
                      <a:alpha val="43137"/>
                    </a:srgbClr>
                  </a:outerShdw>
                </a:effectLst>
              </a:rPr>
              <a:t>2012 </a:t>
            </a:r>
            <a:r>
              <a:rPr lang="en-US" sz="3100" dirty="0">
                <a:effectLst>
                  <a:outerShdw blurRad="38100" dist="38100" dir="2700000" algn="tl">
                    <a:srgbClr val="000000">
                      <a:alpha val="43137"/>
                    </a:srgbClr>
                  </a:outerShdw>
                </a:effectLst>
              </a:rPr>
              <a:t>Final Data)</a:t>
            </a:r>
          </a:p>
        </p:txBody>
      </p:sp>
      <p:sp>
        <p:nvSpPr>
          <p:cNvPr id="2" name="Slide Number Placeholder 1"/>
          <p:cNvSpPr>
            <a:spLocks noGrp="1"/>
          </p:cNvSpPr>
          <p:nvPr>
            <p:ph type="sldNum" sz="quarter" idx="12"/>
          </p:nvPr>
        </p:nvSpPr>
        <p:spPr/>
        <p:txBody>
          <a:bodyPr/>
          <a:lstStyle/>
          <a:p>
            <a:fld id="{C0287754-1B4F-4536-882E-15A8F8D8EE67}" type="slidenum">
              <a:rPr lang="en-US" smtClean="0"/>
              <a:pPr/>
              <a:t>13</a:t>
            </a:fld>
            <a:endParaRPr lang="en-US"/>
          </a:p>
        </p:txBody>
      </p:sp>
      <p:sp>
        <p:nvSpPr>
          <p:cNvPr id="11269" name="Text Box 3"/>
          <p:cNvSpPr txBox="1">
            <a:spLocks noChangeArrowheads="1"/>
          </p:cNvSpPr>
          <p:nvPr/>
        </p:nvSpPr>
        <p:spPr bwMode="auto">
          <a:xfrm>
            <a:off x="1447800" y="1240334"/>
            <a:ext cx="7314823"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1370013" indent="-1370013">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tabLst>
                <a:tab pos="4457700" algn="l"/>
                <a:tab pos="5767388" algn="l"/>
              </a:tabLst>
            </a:pPr>
            <a:r>
              <a:rPr lang="en-US" b="1" dirty="0">
                <a:latin typeface="+mn-lt"/>
                <a:cs typeface="Arial" pitchFamily="34" charset="0"/>
              </a:rPr>
              <a:t>Rank	State </a:t>
            </a:r>
            <a:r>
              <a:rPr lang="en-US" sz="2000" dirty="0">
                <a:latin typeface="+mn-lt"/>
                <a:cs typeface="Arial" pitchFamily="34" charset="0"/>
              </a:rPr>
              <a:t>(</a:t>
            </a:r>
            <a:r>
              <a:rPr lang="en-US" sz="2000" dirty="0" smtClean="0">
                <a:latin typeface="+mn-lt"/>
                <a:cs typeface="Arial" pitchFamily="34" charset="0"/>
              </a:rPr>
              <a:t>2011 rank)</a:t>
            </a:r>
            <a:r>
              <a:rPr lang="en-US" b="1" dirty="0" smtClean="0">
                <a:latin typeface="+mn-lt"/>
                <a:cs typeface="Arial" pitchFamily="34" charset="0"/>
              </a:rPr>
              <a:t>	#</a:t>
            </a:r>
            <a:r>
              <a:rPr lang="en-US" b="1" dirty="0">
                <a:latin typeface="+mn-lt"/>
                <a:cs typeface="Arial" pitchFamily="34" charset="0"/>
              </a:rPr>
              <a:t>	</a:t>
            </a:r>
            <a:r>
              <a:rPr lang="en-US" b="1" dirty="0" smtClean="0">
                <a:latin typeface="+mn-lt"/>
                <a:cs typeface="Arial" pitchFamily="34" charset="0"/>
              </a:rPr>
              <a:t>	Rate</a:t>
            </a:r>
          </a:p>
          <a:p>
            <a:pPr marL="1371600" indent="-1371600">
              <a:buAutoNum type="arabicPeriod"/>
              <a:tabLst>
                <a:tab pos="1312863" algn="l"/>
                <a:tab pos="4457700" algn="l"/>
                <a:tab pos="5767388" algn="l"/>
              </a:tabLst>
            </a:pPr>
            <a:r>
              <a:rPr lang="en-US" dirty="0" smtClean="0">
                <a:latin typeface="+mn-lt"/>
                <a:cs typeface="Arial" pitchFamily="34" charset="0"/>
              </a:rPr>
              <a:t>Wyoming (1)	171		29.7</a:t>
            </a:r>
          </a:p>
          <a:p>
            <a:pPr marL="1371600" indent="-1371600">
              <a:buAutoNum type="arabicPeriod"/>
              <a:tabLst>
                <a:tab pos="4457700" algn="l"/>
                <a:tab pos="5767388" algn="l"/>
              </a:tabLst>
            </a:pPr>
            <a:r>
              <a:rPr lang="en-US" dirty="0" smtClean="0">
                <a:latin typeface="+mn-lt"/>
                <a:cs typeface="Arial" pitchFamily="34" charset="0"/>
              </a:rPr>
              <a:t>Montana (</a:t>
            </a:r>
            <a:r>
              <a:rPr lang="en-US" dirty="0">
                <a:latin typeface="+mn-lt"/>
                <a:cs typeface="Arial" pitchFamily="34" charset="0"/>
              </a:rPr>
              <a:t>2</a:t>
            </a:r>
            <a:r>
              <a:rPr lang="en-US" dirty="0" smtClean="0">
                <a:latin typeface="+mn-lt"/>
                <a:cs typeface="Arial" pitchFamily="34" charset="0"/>
              </a:rPr>
              <a:t>)</a:t>
            </a:r>
            <a:r>
              <a:rPr lang="en-US" dirty="0">
                <a:latin typeface="+mn-lt"/>
                <a:cs typeface="Arial" pitchFamily="34" charset="0"/>
              </a:rPr>
              <a:t>	</a:t>
            </a:r>
            <a:r>
              <a:rPr lang="en-US" dirty="0" smtClean="0">
                <a:latin typeface="+mn-lt"/>
                <a:cs typeface="Arial" pitchFamily="34" charset="0"/>
              </a:rPr>
              <a:t>232</a:t>
            </a:r>
            <a:r>
              <a:rPr lang="en-US" dirty="0">
                <a:latin typeface="+mn-lt"/>
                <a:cs typeface="Arial" pitchFamily="34" charset="0"/>
              </a:rPr>
              <a:t>		</a:t>
            </a:r>
            <a:r>
              <a:rPr lang="en-US" dirty="0" smtClean="0">
                <a:latin typeface="+mn-lt"/>
                <a:cs typeface="Arial" pitchFamily="34" charset="0"/>
              </a:rPr>
              <a:t>23.1</a:t>
            </a:r>
            <a:endParaRPr lang="en-US" dirty="0">
              <a:latin typeface="+mn-lt"/>
              <a:cs typeface="Arial" pitchFamily="34" charset="0"/>
            </a:endParaRPr>
          </a:p>
          <a:p>
            <a:pPr marL="1371600" indent="-1371600">
              <a:buFontTx/>
              <a:buAutoNum type="arabicPeriod"/>
              <a:tabLst>
                <a:tab pos="4457700" algn="l"/>
                <a:tab pos="5767388" algn="l"/>
              </a:tabLst>
            </a:pPr>
            <a:r>
              <a:rPr lang="en-US" dirty="0" smtClean="0">
                <a:latin typeface="+mn-lt"/>
                <a:cs typeface="Arial" pitchFamily="34" charset="0"/>
              </a:rPr>
              <a:t>Alaska </a:t>
            </a:r>
            <a:r>
              <a:rPr lang="en-US" dirty="0">
                <a:latin typeface="+mn-lt"/>
                <a:cs typeface="Arial" pitchFamily="34" charset="0"/>
              </a:rPr>
              <a:t>(4)	</a:t>
            </a:r>
            <a:r>
              <a:rPr lang="en-US" dirty="0" smtClean="0">
                <a:latin typeface="+mn-lt"/>
                <a:cs typeface="Arial" pitchFamily="34" charset="0"/>
              </a:rPr>
              <a:t>168</a:t>
            </a:r>
            <a:r>
              <a:rPr lang="en-US" dirty="0">
                <a:latin typeface="+mn-lt"/>
                <a:cs typeface="Arial" pitchFamily="34" charset="0"/>
              </a:rPr>
              <a:t>		</a:t>
            </a:r>
            <a:r>
              <a:rPr lang="en-US" dirty="0" smtClean="0">
                <a:latin typeface="+mn-lt"/>
                <a:cs typeface="Arial" pitchFamily="34" charset="0"/>
              </a:rPr>
              <a:t>23.0</a:t>
            </a:r>
          </a:p>
          <a:p>
            <a:pPr marL="1371600" indent="-1371600">
              <a:buFontTx/>
              <a:buAutoNum type="arabicPeriod"/>
              <a:tabLst>
                <a:tab pos="4457700" algn="l"/>
                <a:tab pos="5767388" algn="l"/>
              </a:tabLst>
            </a:pPr>
            <a:r>
              <a:rPr lang="en-US" dirty="0">
                <a:latin typeface="+mn-lt"/>
                <a:cs typeface="Arial" pitchFamily="34" charset="0"/>
              </a:rPr>
              <a:t>New Mexico (3)	</a:t>
            </a:r>
            <a:r>
              <a:rPr lang="en-US" dirty="0" smtClean="0">
                <a:latin typeface="+mn-lt"/>
                <a:cs typeface="Arial" pitchFamily="34" charset="0"/>
              </a:rPr>
              <a:t>442</a:t>
            </a:r>
            <a:r>
              <a:rPr lang="en-US" dirty="0">
                <a:latin typeface="+mn-lt"/>
                <a:cs typeface="Arial" pitchFamily="34" charset="0"/>
              </a:rPr>
              <a:t>		</a:t>
            </a:r>
            <a:r>
              <a:rPr lang="en-US" dirty="0" smtClean="0">
                <a:latin typeface="+mn-lt"/>
                <a:cs typeface="Arial" pitchFamily="34" charset="0"/>
              </a:rPr>
              <a:t>21.2</a:t>
            </a:r>
            <a:endParaRPr lang="en-US" dirty="0">
              <a:latin typeface="+mn-lt"/>
              <a:cs typeface="Arial" pitchFamily="34" charset="0"/>
            </a:endParaRPr>
          </a:p>
          <a:p>
            <a:pPr marL="1371600" indent="-1371600">
              <a:buFontTx/>
              <a:buAutoNum type="arabicPeriod"/>
              <a:tabLst>
                <a:tab pos="4457700" algn="l"/>
                <a:tab pos="5767388" algn="l"/>
              </a:tabLst>
            </a:pPr>
            <a:r>
              <a:rPr lang="en-US" dirty="0" smtClean="0">
                <a:latin typeface="+mn-lt"/>
                <a:cs typeface="Arial" pitchFamily="34" charset="0"/>
              </a:rPr>
              <a:t>Colorado </a:t>
            </a:r>
            <a:r>
              <a:rPr lang="en-US" dirty="0">
                <a:latin typeface="+mn-lt"/>
                <a:cs typeface="Arial" pitchFamily="34" charset="0"/>
              </a:rPr>
              <a:t>(9)	</a:t>
            </a:r>
            <a:r>
              <a:rPr lang="en-US" dirty="0" smtClean="0">
                <a:latin typeface="+mn-lt"/>
                <a:cs typeface="Arial" pitchFamily="34" charset="0"/>
              </a:rPr>
              <a:t>1,052</a:t>
            </a:r>
            <a:r>
              <a:rPr lang="en-US" dirty="0">
                <a:latin typeface="+mn-lt"/>
                <a:cs typeface="Arial" pitchFamily="34" charset="0"/>
              </a:rPr>
              <a:t>		</a:t>
            </a:r>
            <a:r>
              <a:rPr lang="en-US" dirty="0" smtClean="0">
                <a:latin typeface="+mn-lt"/>
                <a:cs typeface="Arial" pitchFamily="34" charset="0"/>
              </a:rPr>
              <a:t>20.3</a:t>
            </a:r>
          </a:p>
          <a:p>
            <a:pPr marL="1371600" indent="-1371600">
              <a:buFontTx/>
              <a:buAutoNum type="arabicPeriod"/>
              <a:tabLst>
                <a:tab pos="4457700" algn="l"/>
                <a:tab pos="5767388" algn="l"/>
              </a:tabLst>
            </a:pPr>
            <a:r>
              <a:rPr lang="en-US" dirty="0">
                <a:latin typeface="+mn-lt"/>
                <a:cs typeface="Arial" pitchFamily="34" charset="0"/>
              </a:rPr>
              <a:t>Utah (9)	</a:t>
            </a:r>
            <a:r>
              <a:rPr lang="en-US" dirty="0" smtClean="0">
                <a:latin typeface="+mn-lt"/>
                <a:cs typeface="Arial" pitchFamily="34" charset="0"/>
              </a:rPr>
              <a:t>550</a:t>
            </a:r>
            <a:r>
              <a:rPr lang="en-US" dirty="0">
                <a:latin typeface="+mn-lt"/>
                <a:cs typeface="Arial" pitchFamily="34" charset="0"/>
              </a:rPr>
              <a:t>		</a:t>
            </a:r>
            <a:r>
              <a:rPr lang="en-US" dirty="0" smtClean="0">
                <a:latin typeface="+mn-lt"/>
                <a:cs typeface="Arial" pitchFamily="34" charset="0"/>
              </a:rPr>
              <a:t>19.3</a:t>
            </a:r>
            <a:endParaRPr lang="en-US" dirty="0">
              <a:latin typeface="+mn-lt"/>
              <a:cs typeface="Arial" pitchFamily="34" charset="0"/>
            </a:endParaRPr>
          </a:p>
          <a:p>
            <a:pPr marL="1371600" indent="-1371600">
              <a:buFontTx/>
              <a:buAutoNum type="arabicPeriod"/>
              <a:tabLst>
                <a:tab pos="4457700" algn="l"/>
                <a:tab pos="5767388" algn="l"/>
              </a:tabLst>
            </a:pPr>
            <a:r>
              <a:rPr lang="en-US" dirty="0" smtClean="0">
                <a:latin typeface="+mn-lt"/>
                <a:cs typeface="Arial" pitchFamily="34" charset="0"/>
              </a:rPr>
              <a:t>Nevada (6)	524		19.0</a:t>
            </a:r>
          </a:p>
          <a:p>
            <a:pPr marL="1371600" indent="-1371600">
              <a:buFontTx/>
              <a:buAutoNum type="arabicPeriod"/>
              <a:tabLst>
                <a:tab pos="4457700" algn="l"/>
                <a:tab pos="5767388" algn="l"/>
              </a:tabLst>
            </a:pPr>
            <a:r>
              <a:rPr lang="en-US" dirty="0" smtClean="0">
                <a:latin typeface="+mn-lt"/>
                <a:cs typeface="Arial" pitchFamily="34" charset="0"/>
              </a:rPr>
              <a:t>Idaho </a:t>
            </a:r>
            <a:r>
              <a:rPr lang="en-US" dirty="0">
                <a:latin typeface="+mn-lt"/>
                <a:cs typeface="Arial" pitchFamily="34" charset="0"/>
              </a:rPr>
              <a:t>(11)	</a:t>
            </a:r>
            <a:r>
              <a:rPr lang="en-US" dirty="0" smtClean="0">
                <a:latin typeface="+mn-lt"/>
                <a:cs typeface="Arial" pitchFamily="34" charset="0"/>
              </a:rPr>
              <a:t>297</a:t>
            </a:r>
            <a:r>
              <a:rPr lang="en-US" dirty="0">
                <a:latin typeface="+mn-lt"/>
                <a:cs typeface="Arial" pitchFamily="34" charset="0"/>
              </a:rPr>
              <a:t>		</a:t>
            </a:r>
            <a:r>
              <a:rPr lang="en-US" dirty="0" smtClean="0">
                <a:latin typeface="+mn-lt"/>
                <a:cs typeface="Arial" pitchFamily="34" charset="0"/>
              </a:rPr>
              <a:t>18.6</a:t>
            </a:r>
          </a:p>
          <a:p>
            <a:pPr marL="1371600" indent="-1371600">
              <a:buFontTx/>
              <a:buAutoNum type="arabicPeriod"/>
              <a:tabLst>
                <a:tab pos="4457700" algn="l"/>
                <a:tab pos="5767388" algn="l"/>
              </a:tabLst>
            </a:pPr>
            <a:r>
              <a:rPr lang="en-US" dirty="0" smtClean="0">
                <a:latin typeface="+mn-lt"/>
                <a:cs typeface="Arial" pitchFamily="34" charset="0"/>
              </a:rPr>
              <a:t>Oregon </a:t>
            </a:r>
            <a:r>
              <a:rPr lang="en-US" dirty="0">
                <a:latin typeface="+mn-lt"/>
                <a:cs typeface="Arial" pitchFamily="34" charset="0"/>
              </a:rPr>
              <a:t>(13)	</a:t>
            </a:r>
            <a:r>
              <a:rPr lang="en-US" dirty="0" smtClean="0">
                <a:latin typeface="+mn-lt"/>
                <a:cs typeface="Arial" pitchFamily="34" charset="0"/>
              </a:rPr>
              <a:t>724</a:t>
            </a:r>
            <a:r>
              <a:rPr lang="en-US" dirty="0">
                <a:latin typeface="+mn-lt"/>
                <a:cs typeface="Arial" pitchFamily="34" charset="0"/>
              </a:rPr>
              <a:t>		</a:t>
            </a:r>
            <a:r>
              <a:rPr lang="en-US" dirty="0" smtClean="0">
                <a:latin typeface="+mn-lt"/>
                <a:cs typeface="Arial" pitchFamily="34" charset="0"/>
              </a:rPr>
              <a:t>18.6</a:t>
            </a:r>
          </a:p>
          <a:p>
            <a:pPr marL="1371600" indent="-1371600">
              <a:buFontTx/>
              <a:buAutoNum type="arabicPeriod"/>
              <a:tabLst>
                <a:tab pos="4457700" algn="l"/>
                <a:tab pos="5767388" algn="l"/>
              </a:tabLst>
            </a:pPr>
            <a:r>
              <a:rPr lang="en-US" dirty="0" smtClean="0">
                <a:latin typeface="+mn-lt"/>
                <a:cs typeface="Arial" pitchFamily="34" charset="0"/>
              </a:rPr>
              <a:t>Oklahoma (</a:t>
            </a:r>
            <a:r>
              <a:rPr lang="en-US" dirty="0">
                <a:latin typeface="+mn-lt"/>
                <a:cs typeface="Arial" pitchFamily="34" charset="0"/>
              </a:rPr>
              <a:t>7</a:t>
            </a:r>
            <a:r>
              <a:rPr lang="en-US" dirty="0" smtClean="0">
                <a:latin typeface="+mn-lt"/>
                <a:cs typeface="Arial" pitchFamily="34" charset="0"/>
              </a:rPr>
              <a:t>)	670		17.6</a:t>
            </a:r>
          </a:p>
          <a:p>
            <a:pPr marL="1371600" lvl="4" indent="-1371600">
              <a:buAutoNum type="arabicPeriod" startAt="10"/>
              <a:tabLst>
                <a:tab pos="1371600" algn="l"/>
                <a:tab pos="4457700" algn="l"/>
                <a:tab pos="5767388" algn="l"/>
              </a:tabLst>
            </a:pPr>
            <a:r>
              <a:rPr lang="en-US" dirty="0" smtClean="0">
                <a:latin typeface="+mn-lt"/>
                <a:cs typeface="Arial" pitchFamily="34" charset="0"/>
              </a:rPr>
              <a:t>Arizona (</a:t>
            </a:r>
            <a:r>
              <a:rPr lang="en-US" dirty="0">
                <a:latin typeface="+mn-lt"/>
                <a:cs typeface="Arial" pitchFamily="34" charset="0"/>
              </a:rPr>
              <a:t>8</a:t>
            </a:r>
            <a:r>
              <a:rPr lang="en-US" dirty="0" smtClean="0">
                <a:latin typeface="+mn-lt"/>
                <a:cs typeface="Arial" pitchFamily="34" charset="0"/>
              </a:rPr>
              <a:t>)</a:t>
            </a:r>
            <a:r>
              <a:rPr lang="en-US" dirty="0">
                <a:latin typeface="+mn-lt"/>
                <a:cs typeface="Arial" pitchFamily="34" charset="0"/>
              </a:rPr>
              <a:t>	</a:t>
            </a:r>
            <a:r>
              <a:rPr lang="en-US" dirty="0" smtClean="0">
                <a:latin typeface="+mn-lt"/>
                <a:cs typeface="Arial" pitchFamily="34" charset="0"/>
              </a:rPr>
              <a:t>1,156</a:t>
            </a:r>
            <a:r>
              <a:rPr lang="en-US" dirty="0">
                <a:latin typeface="+mn-lt"/>
                <a:cs typeface="Arial" pitchFamily="34" charset="0"/>
              </a:rPr>
              <a:t>		</a:t>
            </a:r>
            <a:r>
              <a:rPr lang="en-US" dirty="0" smtClean="0">
                <a:latin typeface="+mn-lt"/>
                <a:cs typeface="Arial" pitchFamily="34" charset="0"/>
              </a:rPr>
              <a:t>17.6</a:t>
            </a:r>
          </a:p>
          <a:p>
            <a:pPr marL="0" indent="0">
              <a:tabLst>
                <a:tab pos="1312863" algn="l"/>
                <a:tab pos="4457700" algn="l"/>
                <a:tab pos="5767388" algn="l"/>
              </a:tabLst>
            </a:pPr>
            <a:r>
              <a:rPr lang="en-US" b="1" dirty="0" smtClean="0">
                <a:latin typeface="+mn-lt"/>
                <a:cs typeface="Arial" pitchFamily="34" charset="0"/>
              </a:rPr>
              <a:t>National </a:t>
            </a:r>
            <a:r>
              <a:rPr lang="en-US" b="1" dirty="0">
                <a:latin typeface="+mn-lt"/>
                <a:cs typeface="Arial" pitchFamily="34" charset="0"/>
              </a:rPr>
              <a:t>Total	</a:t>
            </a:r>
            <a:r>
              <a:rPr lang="en-US" b="1" dirty="0" smtClean="0">
                <a:latin typeface="+mn-lt"/>
                <a:cs typeface="Arial" pitchFamily="34" charset="0"/>
              </a:rPr>
              <a:t>38,364		</a:t>
            </a:r>
            <a:r>
              <a:rPr lang="en-US" b="1" dirty="0" smtClean="0">
                <a:latin typeface="+mn-lt"/>
                <a:cs typeface="Arial" pitchFamily="34" charset="0"/>
              </a:rPr>
              <a:t>12.9</a:t>
            </a:r>
          </a:p>
          <a:p>
            <a:pPr marL="0" indent="0">
              <a:tabLst>
                <a:tab pos="1312863" algn="l"/>
                <a:tab pos="4457700" algn="l"/>
                <a:tab pos="5767388" algn="l"/>
              </a:tabLst>
            </a:pPr>
            <a:r>
              <a:rPr lang="en-US" dirty="0" smtClean="0">
                <a:latin typeface="+mn-lt"/>
                <a:cs typeface="Arial" pitchFamily="34" charset="0"/>
              </a:rPr>
              <a:t>44.	Texas	3,059		11.57</a:t>
            </a:r>
            <a:endParaRPr lang="en-US" dirty="0" smtClean="0">
              <a:latin typeface="+mn-lt"/>
              <a:cs typeface="Arial" pitchFamily="34" charset="0"/>
            </a:endParaRPr>
          </a:p>
          <a:p>
            <a:pPr marL="0" indent="0">
              <a:tabLst>
                <a:tab pos="1312863" algn="l"/>
                <a:tab pos="4457700" algn="l"/>
                <a:tab pos="5767388" algn="l"/>
              </a:tabLst>
            </a:pPr>
            <a:r>
              <a:rPr lang="en-US" b="1" dirty="0" smtClean="0">
                <a:latin typeface="+mn-lt"/>
                <a:cs typeface="Arial" pitchFamily="34" charset="0"/>
              </a:rPr>
              <a:t>		</a:t>
            </a:r>
          </a:p>
          <a:p>
            <a:pPr marL="0" indent="0">
              <a:tabLst>
                <a:tab pos="1312863" algn="l"/>
                <a:tab pos="4457700" algn="l"/>
                <a:tab pos="5767388" algn="l"/>
              </a:tabLst>
            </a:pPr>
            <a:endParaRPr lang="en-US" dirty="0">
              <a:latin typeface="+mn-lt"/>
              <a:cs typeface="Arial" pitchFamily="34" charset="0"/>
            </a:endParaRPr>
          </a:p>
          <a:p>
            <a:pPr marL="0" indent="0">
              <a:tabLst>
                <a:tab pos="1373188" algn="l"/>
                <a:tab pos="4457700" algn="l"/>
                <a:tab pos="5767388" algn="l"/>
              </a:tabLst>
            </a:pPr>
            <a:endParaRPr lang="en-US" sz="2800" b="1" dirty="0">
              <a:latin typeface="+mn-lt"/>
              <a:cs typeface="Arial" pitchFamily="34" charset="0"/>
            </a:endParaRPr>
          </a:p>
        </p:txBody>
      </p:sp>
      <p:sp>
        <p:nvSpPr>
          <p:cNvPr id="11270" name="Text Box 4"/>
          <p:cNvSpPr txBox="1">
            <a:spLocks noChangeArrowheads="1"/>
          </p:cNvSpPr>
          <p:nvPr/>
        </p:nvSpPr>
        <p:spPr bwMode="auto">
          <a:xfrm>
            <a:off x="990600" y="6553200"/>
            <a:ext cx="716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dirty="0" smtClean="0">
                <a:latin typeface="+mj-lt"/>
              </a:rPr>
              <a:t>Source</a:t>
            </a:r>
            <a:r>
              <a:rPr lang="en-US" sz="1600" dirty="0">
                <a:latin typeface="+mj-lt"/>
              </a:rPr>
              <a:t>: </a:t>
            </a:r>
            <a:r>
              <a:rPr lang="en-US" sz="1600" dirty="0" smtClean="0">
                <a:latin typeface="+mj-lt"/>
              </a:rPr>
              <a:t>CDC (2014)</a:t>
            </a:r>
            <a:endParaRPr lang="en-US" sz="1600" dirty="0">
              <a:latin typeface="+mj-lt"/>
            </a:endParaRPr>
          </a:p>
        </p:txBody>
      </p:sp>
    </p:spTree>
    <p:extLst>
      <p:ext uri="{BB962C8B-B14F-4D97-AF65-F5344CB8AC3E}">
        <p14:creationId xmlns:p14="http://schemas.microsoft.com/office/powerpoint/2010/main" val="1672339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07705" y="2288187"/>
            <a:ext cx="1413196" cy="2421936"/>
          </a:xfrm>
          <a:prstGeom prst="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997516" y="2288187"/>
            <a:ext cx="1427356" cy="2429308"/>
          </a:xfrm>
          <a:prstGeom prst="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7" name="Text Box 4"/>
          <p:cNvSpPr txBox="1">
            <a:spLocks noChangeArrowheads="1"/>
          </p:cNvSpPr>
          <p:nvPr/>
        </p:nvSpPr>
        <p:spPr bwMode="auto">
          <a:xfrm rot="-5400000">
            <a:off x="-100920" y="3463625"/>
            <a:ext cx="2959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latin typeface="+mj-lt"/>
              </a:rPr>
              <a:t>Suicide Rate </a:t>
            </a:r>
            <a:r>
              <a:rPr lang="en-US" sz="1600" dirty="0">
                <a:latin typeface="+mj-lt"/>
              </a:rPr>
              <a:t>(per 100, 000)</a:t>
            </a:r>
          </a:p>
        </p:txBody>
      </p:sp>
      <p:graphicFrame>
        <p:nvGraphicFramePr>
          <p:cNvPr id="3" name="Chart 2"/>
          <p:cNvGraphicFramePr/>
          <p:nvPr>
            <p:extLst>
              <p:ext uri="{D42A27DB-BD31-4B8C-83A1-F6EECF244321}">
                <p14:modId xmlns:p14="http://schemas.microsoft.com/office/powerpoint/2010/main" val="4200379889"/>
              </p:ext>
            </p:extLst>
          </p:nvPr>
        </p:nvGraphicFramePr>
        <p:xfrm>
          <a:off x="1808915" y="2055338"/>
          <a:ext cx="7405400" cy="42502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9BA60DB5-D554-46DE-AE46-FCC217B3CF08}" type="slidenum">
              <a:rPr lang="en-US" smtClean="0"/>
              <a:pPr/>
              <a:t>14</a:t>
            </a:fld>
            <a:endParaRPr lang="en-US"/>
          </a:p>
        </p:txBody>
      </p:sp>
      <p:sp>
        <p:nvSpPr>
          <p:cNvPr id="8" name="TextBox 7"/>
          <p:cNvSpPr txBox="1"/>
          <p:nvPr/>
        </p:nvSpPr>
        <p:spPr>
          <a:xfrm>
            <a:off x="1016341" y="6581001"/>
            <a:ext cx="983638" cy="276999"/>
          </a:xfrm>
          <a:prstGeom prst="rect">
            <a:avLst/>
          </a:prstGeom>
          <a:noFill/>
        </p:spPr>
        <p:txBody>
          <a:bodyPr wrap="none" rtlCol="0">
            <a:spAutoFit/>
          </a:bodyPr>
          <a:lstStyle/>
          <a:p>
            <a:r>
              <a:rPr lang="en-US" sz="1200" dirty="0" smtClean="0"/>
              <a:t>CDC (2014)</a:t>
            </a:r>
            <a:endParaRPr lang="en-US" sz="1200" dirty="0"/>
          </a:p>
        </p:txBody>
      </p:sp>
      <p:sp>
        <p:nvSpPr>
          <p:cNvPr id="9" name="Title 1"/>
          <p:cNvSpPr>
            <a:spLocks noGrp="1"/>
          </p:cNvSpPr>
          <p:nvPr>
            <p:ph type="title"/>
          </p:nvPr>
        </p:nvSpPr>
        <p:spPr>
          <a:xfrm>
            <a:off x="900113" y="244158"/>
            <a:ext cx="7345362" cy="1339850"/>
          </a:xfrm>
        </p:spPr>
        <p:txBody>
          <a:bodyPr>
            <a:normAutofit fontScale="90000"/>
          </a:bodyPr>
          <a:lstStyle/>
          <a:p>
            <a:r>
              <a:rPr lang="en-US" sz="4400" dirty="0"/>
              <a:t>US Suicide Rates by Age &amp; Gender (1999-2012)</a:t>
            </a:r>
          </a:p>
        </p:txBody>
      </p:sp>
    </p:spTree>
    <p:extLst>
      <p:ext uri="{BB962C8B-B14F-4D97-AF65-F5344CB8AC3E}">
        <p14:creationId xmlns:p14="http://schemas.microsoft.com/office/powerpoint/2010/main" val="149944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90600" y="0"/>
            <a:ext cx="8229600" cy="685800"/>
          </a:xfrm>
        </p:spPr>
        <p:txBody>
          <a:bodyPr>
            <a:normAutofit fontScale="90000"/>
          </a:bodyPr>
          <a:lstStyle/>
          <a:p>
            <a:pPr eaLnBrk="1" hangingPunct="1"/>
            <a:r>
              <a:rPr lang="en-US" sz="4000" dirty="0" smtClean="0"/>
              <a:t>Teen Suicide Rates:1981-2012 </a:t>
            </a:r>
            <a:r>
              <a:rPr lang="en-US" sz="2200" dirty="0" smtClean="0"/>
              <a:t>(15-19 </a:t>
            </a:r>
            <a:r>
              <a:rPr lang="en-US" sz="2200" dirty="0" err="1" smtClean="0"/>
              <a:t>yrs</a:t>
            </a:r>
            <a:r>
              <a:rPr lang="en-US" sz="2200" dirty="0" smtClean="0"/>
              <a:t>) </a:t>
            </a:r>
            <a:endParaRPr lang="en-US" sz="2200" dirty="0"/>
          </a:p>
        </p:txBody>
      </p:sp>
      <p:sp>
        <p:nvSpPr>
          <p:cNvPr id="4" name="Slide Number Placeholder 3"/>
          <p:cNvSpPr>
            <a:spLocks noGrp="1"/>
          </p:cNvSpPr>
          <p:nvPr>
            <p:ph type="sldNum" sz="quarter" idx="12"/>
          </p:nvPr>
        </p:nvSpPr>
        <p:spPr/>
        <p:txBody>
          <a:bodyPr/>
          <a:lstStyle/>
          <a:p>
            <a:fld id="{9BA60DB5-D554-46DE-AE46-FCC217B3CF08}" type="slidenum">
              <a:rPr lang="en-US" smtClean="0"/>
              <a:pPr/>
              <a:t>15</a:t>
            </a:fld>
            <a:endParaRPr lang="en-US"/>
          </a:p>
        </p:txBody>
      </p:sp>
      <p:sp>
        <p:nvSpPr>
          <p:cNvPr id="23557" name="Text Box 4"/>
          <p:cNvSpPr txBox="1">
            <a:spLocks noChangeArrowheads="1"/>
          </p:cNvSpPr>
          <p:nvPr/>
        </p:nvSpPr>
        <p:spPr bwMode="auto">
          <a:xfrm>
            <a:off x="990600" y="6516688"/>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dirty="0">
                <a:latin typeface="+mj-lt"/>
              </a:rPr>
              <a:t>Source: </a:t>
            </a:r>
            <a:r>
              <a:rPr lang="en-US" sz="1600" dirty="0" smtClean="0">
                <a:latin typeface="+mj-lt"/>
              </a:rPr>
              <a:t>CDC (2014)</a:t>
            </a:r>
            <a:endParaRPr lang="en-US" sz="1600" dirty="0">
              <a:latin typeface="+mj-lt"/>
            </a:endParaRPr>
          </a:p>
        </p:txBody>
      </p:sp>
      <p:sp>
        <p:nvSpPr>
          <p:cNvPr id="23558" name="Text Box 5"/>
          <p:cNvSpPr txBox="1">
            <a:spLocks noChangeArrowheads="1"/>
          </p:cNvSpPr>
          <p:nvPr/>
        </p:nvSpPr>
        <p:spPr bwMode="auto">
          <a:xfrm rot="-5400000">
            <a:off x="-113777" y="2683302"/>
            <a:ext cx="2901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latin typeface="+mj-lt"/>
              </a:rPr>
              <a:t>Suicide Rate</a:t>
            </a:r>
            <a:r>
              <a:rPr lang="en-US" sz="1800" dirty="0">
                <a:latin typeface="+mj-lt"/>
              </a:rPr>
              <a:t> </a:t>
            </a:r>
            <a:r>
              <a:rPr lang="en-US" sz="1600" dirty="0">
                <a:latin typeface="+mj-lt"/>
              </a:rPr>
              <a:t>(per 100,000)</a:t>
            </a:r>
          </a:p>
          <a:p>
            <a:endParaRPr lang="en-US" dirty="0">
              <a:latin typeface="Times New Roman" charset="0"/>
            </a:endParaRPr>
          </a:p>
        </p:txBody>
      </p:sp>
      <p:graphicFrame>
        <p:nvGraphicFramePr>
          <p:cNvPr id="3" name="Chart 2"/>
          <p:cNvGraphicFramePr/>
          <p:nvPr>
            <p:extLst>
              <p:ext uri="{D42A27DB-BD31-4B8C-83A1-F6EECF244321}">
                <p14:modId xmlns:p14="http://schemas.microsoft.com/office/powerpoint/2010/main" val="4019315354"/>
              </p:ext>
            </p:extLst>
          </p:nvPr>
        </p:nvGraphicFramePr>
        <p:xfrm>
          <a:off x="1219200" y="533400"/>
          <a:ext cx="7851648"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629400" y="2133600"/>
            <a:ext cx="685800" cy="3810000"/>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Rectangle 7"/>
          <p:cNvSpPr/>
          <p:nvPr/>
        </p:nvSpPr>
        <p:spPr>
          <a:xfrm>
            <a:off x="7543800" y="2133600"/>
            <a:ext cx="1411016" cy="3810000"/>
          </a:xfrm>
          <a:prstGeom prst="rect">
            <a:avLst/>
          </a:prstGeom>
          <a:solidFill>
            <a:schemeClr val="tx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917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t>
            </a:r>
            <a:r>
              <a:rPr lang="en-US" sz="2800" u="sng" dirty="0" smtClean="0"/>
              <a:t>a</a:t>
            </a:r>
            <a:r>
              <a:rPr lang="en-US" dirty="0" smtClean="0"/>
              <a:t>re</a:t>
            </a:r>
            <a:endParaRPr lang="en-US" dirty="0"/>
          </a:p>
        </p:txBody>
      </p:sp>
      <p:sp>
        <p:nvSpPr>
          <p:cNvPr id="3" name="Text Placeholder 2"/>
          <p:cNvSpPr>
            <a:spLocks noGrp="1"/>
          </p:cNvSpPr>
          <p:nvPr>
            <p:ph type="body" idx="1"/>
          </p:nvPr>
        </p:nvSpPr>
        <p:spPr/>
        <p:txBody>
          <a:bodyPr/>
          <a:lstStyle/>
          <a:p>
            <a:r>
              <a:rPr lang="en-US" dirty="0" smtClean="0"/>
              <a:t>Responding to Crisis: Mental Health Crisis Intervention</a:t>
            </a:r>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16</a:t>
            </a:fld>
            <a:endParaRPr kumimoji="0" lang="en-US" dirty="0"/>
          </a:p>
        </p:txBody>
      </p:sp>
    </p:spTree>
    <p:extLst>
      <p:ext uri="{BB962C8B-B14F-4D97-AF65-F5344CB8AC3E}">
        <p14:creationId xmlns:p14="http://schemas.microsoft.com/office/powerpoint/2010/main" val="24731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Crisis Intervention and Recovery</a:t>
            </a:r>
          </a:p>
          <a:p>
            <a:pPr lvl="1"/>
            <a:r>
              <a:rPr lang="en-US" dirty="0" smtClean="0"/>
              <a:t>The Roles of School-Based Mental Health Professionals</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17</a:t>
            </a:fld>
            <a:endParaRPr kumimoji="0" lang="en-US" dirty="0"/>
          </a:p>
        </p:txBody>
      </p:sp>
      <p:sp>
        <p:nvSpPr>
          <p:cNvPr id="7" name="TextBox 6"/>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pic>
        <p:nvPicPr>
          <p:cNvPr id="5" name="Picture 4"/>
          <p:cNvPicPr>
            <a:picLocks noChangeAspect="1"/>
          </p:cNvPicPr>
          <p:nvPr/>
        </p:nvPicPr>
        <p:blipFill>
          <a:blip r:embed="rId3"/>
          <a:stretch>
            <a:fillRect/>
          </a:stretch>
        </p:blipFill>
        <p:spPr>
          <a:xfrm>
            <a:off x="6269877" y="3283879"/>
            <a:ext cx="2434858" cy="3151298"/>
          </a:xfrm>
          <a:prstGeom prst="rect">
            <a:avLst/>
          </a:prstGeom>
        </p:spPr>
      </p:pic>
      <p:pic>
        <p:nvPicPr>
          <p:cNvPr id="9" name="Picture 8"/>
          <p:cNvPicPr>
            <a:picLocks noChangeAspect="1"/>
          </p:cNvPicPr>
          <p:nvPr/>
        </p:nvPicPr>
        <p:blipFill>
          <a:blip r:embed="rId4"/>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119784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89"/>
          <p:cNvSpPr>
            <a:spLocks noChangeArrowheads="1"/>
          </p:cNvSpPr>
          <p:nvPr/>
        </p:nvSpPr>
        <p:spPr bwMode="auto">
          <a:xfrm>
            <a:off x="850900" y="6453188"/>
            <a:ext cx="829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dirty="0">
              <a:ln>
                <a:solidFill>
                  <a:srgbClr val="000000"/>
                </a:solidFill>
              </a:ln>
              <a:solidFill>
                <a:srgbClr val="292934"/>
              </a:solidFill>
            </a:endParaRPr>
          </a:p>
        </p:txBody>
      </p:sp>
      <p:pic>
        <p:nvPicPr>
          <p:cNvPr id="26" name="Picture 25"/>
          <p:cNvPicPr>
            <a:picLocks noChangeAspect="1"/>
          </p:cNvPicPr>
          <p:nvPr/>
        </p:nvPicPr>
        <p:blipFill>
          <a:blip r:embed="rId3"/>
          <a:stretch>
            <a:fillRect/>
          </a:stretch>
        </p:blipFill>
        <p:spPr>
          <a:xfrm>
            <a:off x="1511731" y="274638"/>
            <a:ext cx="3670300" cy="11303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94624125"/>
              </p:ext>
            </p:extLst>
          </p:nvPr>
        </p:nvGraphicFramePr>
        <p:xfrm>
          <a:off x="1382881" y="1884464"/>
          <a:ext cx="7430770" cy="3627120"/>
        </p:xfrm>
        <a:graphic>
          <a:graphicData uri="http://schemas.openxmlformats.org/drawingml/2006/table">
            <a:tbl>
              <a:tblPr firstRow="1" bandRow="1">
                <a:tableStyleId>{5C22544A-7EE6-4342-B048-85BDC9FD1C3A}</a:tableStyleId>
              </a:tblPr>
              <a:tblGrid>
                <a:gridCol w="798082"/>
                <a:gridCol w="6632688"/>
              </a:tblGrid>
              <a:tr h="370840">
                <a:tc>
                  <a:txBody>
                    <a:bodyPr/>
                    <a:lstStyle/>
                    <a:p>
                      <a:pPr algn="ctr"/>
                      <a:r>
                        <a:rPr lang="en-US" sz="2800" b="1" dirty="0" smtClean="0">
                          <a:solidFill>
                            <a:srgbClr val="292934"/>
                          </a:solidFill>
                          <a:latin typeface="+mn-lt"/>
                        </a:rPr>
                        <a:t>P</a:t>
                      </a:r>
                      <a:endParaRPr lang="en-US" sz="2800" b="1" dirty="0">
                        <a:solidFill>
                          <a:srgbClr val="292934"/>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292934"/>
                          </a:solidFill>
                          <a:latin typeface="+mn-lt"/>
                        </a:rPr>
                        <a:t>P</a:t>
                      </a:r>
                      <a:r>
                        <a:rPr lang="en-US" sz="2000" dirty="0" smtClean="0">
                          <a:solidFill>
                            <a:srgbClr val="292934"/>
                          </a:solidFill>
                          <a:latin typeface="+mn-lt"/>
                        </a:rPr>
                        <a:t>revent </a:t>
                      </a:r>
                      <a:r>
                        <a:rPr lang="en-US" sz="2000" b="0" dirty="0" smtClean="0">
                          <a:solidFill>
                            <a:srgbClr val="292934"/>
                          </a:solidFill>
                          <a:latin typeface="+mn-lt"/>
                        </a:rPr>
                        <a:t>and</a:t>
                      </a:r>
                      <a:r>
                        <a:rPr lang="en-US" sz="2000" dirty="0" smtClean="0">
                          <a:solidFill>
                            <a:srgbClr val="292934"/>
                          </a:solidFill>
                          <a:latin typeface="+mn-lt"/>
                        </a:rPr>
                        <a:t> </a:t>
                      </a:r>
                      <a:r>
                        <a:rPr lang="en-US" sz="2000" b="1" dirty="0" smtClean="0">
                          <a:solidFill>
                            <a:srgbClr val="292934"/>
                          </a:solidFill>
                          <a:latin typeface="+mn-lt"/>
                        </a:rPr>
                        <a:t>P</a:t>
                      </a:r>
                      <a:r>
                        <a:rPr lang="en-US" sz="2000" dirty="0" smtClean="0">
                          <a:solidFill>
                            <a:srgbClr val="292934"/>
                          </a:solidFill>
                          <a:latin typeface="+mn-lt"/>
                        </a:rPr>
                        <a:t>repare </a:t>
                      </a:r>
                      <a:r>
                        <a:rPr lang="en-US" sz="2000" b="0" dirty="0" smtClean="0">
                          <a:solidFill>
                            <a:srgbClr val="292934"/>
                          </a:solidFill>
                          <a:latin typeface="+mn-lt"/>
                        </a:rPr>
                        <a:t>for psychological trauma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r>
              <a:tr h="370840">
                <a:tc>
                  <a:txBody>
                    <a:bodyPr/>
                    <a:lstStyle/>
                    <a:p>
                      <a:pPr algn="ctr"/>
                      <a:r>
                        <a:rPr lang="en-US" sz="2800" b="1" dirty="0" smtClean="0">
                          <a:solidFill>
                            <a:srgbClr val="292934"/>
                          </a:solidFill>
                          <a:latin typeface="+mn-lt"/>
                        </a:rPr>
                        <a:t>R</a:t>
                      </a:r>
                      <a:endParaRPr lang="en-US" sz="2800" b="1" dirty="0">
                        <a:solidFill>
                          <a:srgbClr val="292934"/>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292934"/>
                          </a:solidFill>
                          <a:latin typeface="+mn-lt"/>
                        </a:rPr>
                        <a:t>Reaffirm</a:t>
                      </a:r>
                      <a:r>
                        <a:rPr lang="en-US" sz="2000" dirty="0" smtClean="0">
                          <a:solidFill>
                            <a:srgbClr val="292934"/>
                          </a:solidFill>
                          <a:latin typeface="+mn-lt"/>
                        </a:rPr>
                        <a:t> physical health and perceptions of security and safety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r>
              <a:tr h="370840">
                <a:tc>
                  <a:txBody>
                    <a:bodyPr/>
                    <a:lstStyle/>
                    <a:p>
                      <a:pPr algn="ctr"/>
                      <a:r>
                        <a:rPr lang="en-US" sz="2800" b="1" dirty="0" smtClean="0">
                          <a:solidFill>
                            <a:srgbClr val="292934"/>
                          </a:solidFill>
                          <a:latin typeface="+mn-lt"/>
                        </a:rPr>
                        <a:t>E</a:t>
                      </a:r>
                      <a:endParaRPr lang="en-US" sz="2800" b="1" dirty="0">
                        <a:solidFill>
                          <a:srgbClr val="292934"/>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292934"/>
                          </a:solidFill>
                          <a:latin typeface="+mn-lt"/>
                        </a:rPr>
                        <a:t>Evaluate</a:t>
                      </a:r>
                      <a:r>
                        <a:rPr lang="en-US" sz="2000" dirty="0" smtClean="0">
                          <a:solidFill>
                            <a:srgbClr val="292934"/>
                          </a:solidFill>
                          <a:latin typeface="+mn-lt"/>
                        </a:rPr>
                        <a:t> psychological trauma risk</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r>
              <a:tr h="370840">
                <a:tc>
                  <a:txBody>
                    <a:bodyPr/>
                    <a:lstStyle/>
                    <a:p>
                      <a:pPr algn="ctr"/>
                      <a:r>
                        <a:rPr lang="en-US" sz="2800" b="1" dirty="0" smtClean="0">
                          <a:solidFill>
                            <a:srgbClr val="292934"/>
                          </a:solidFill>
                          <a:latin typeface="+mn-lt"/>
                        </a:rPr>
                        <a:t>P</a:t>
                      </a:r>
                    </a:p>
                    <a:p>
                      <a:pPr algn="ctr"/>
                      <a:r>
                        <a:rPr lang="en-US" sz="2800" b="1" u="sng" dirty="0" smtClean="0">
                          <a:solidFill>
                            <a:srgbClr val="292934"/>
                          </a:solidFill>
                          <a:latin typeface="+mn-lt"/>
                        </a:rPr>
                        <a:t>a</a:t>
                      </a:r>
                    </a:p>
                    <a:p>
                      <a:pPr algn="ctr"/>
                      <a:r>
                        <a:rPr lang="en-US" sz="2800" b="1" dirty="0" smtClean="0">
                          <a:solidFill>
                            <a:srgbClr val="292934"/>
                          </a:solidFill>
                          <a:latin typeface="+mn-lt"/>
                        </a:rPr>
                        <a:t>R</a:t>
                      </a:r>
                      <a:endParaRPr lang="en-US" sz="2800" b="1" dirty="0">
                        <a:solidFill>
                          <a:srgbClr val="292934"/>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c>
                  <a:txBody>
                    <a:bodyPr/>
                    <a:lstStyle/>
                    <a:p>
                      <a:pPr eaLnBrk="0" hangingPunct="0"/>
                      <a:r>
                        <a:rPr lang="en-US" sz="2000" b="1" dirty="0" smtClean="0">
                          <a:solidFill>
                            <a:srgbClr val="292934"/>
                          </a:solidFill>
                          <a:latin typeface="+mn-lt"/>
                        </a:rPr>
                        <a:t>Provide</a:t>
                      </a:r>
                      <a:r>
                        <a:rPr lang="en-US" sz="2000" dirty="0" smtClean="0">
                          <a:solidFill>
                            <a:srgbClr val="292934"/>
                          </a:solidFill>
                          <a:latin typeface="+mn-lt"/>
                        </a:rPr>
                        <a:t> interventions</a:t>
                      </a:r>
                    </a:p>
                    <a:p>
                      <a:pPr eaLnBrk="0" hangingPunct="0"/>
                      <a:r>
                        <a:rPr lang="en-US" sz="2000" b="1" dirty="0" smtClean="0">
                          <a:solidFill>
                            <a:srgbClr val="292934"/>
                          </a:solidFill>
                          <a:latin typeface="+mn-lt"/>
                        </a:rPr>
                        <a:t> </a:t>
                      </a:r>
                      <a:r>
                        <a:rPr lang="en-US" sz="2000" b="1" u="sng" dirty="0" smtClean="0">
                          <a:solidFill>
                            <a:srgbClr val="292934"/>
                          </a:solidFill>
                          <a:latin typeface="+mn-lt"/>
                        </a:rPr>
                        <a:t>a</a:t>
                      </a:r>
                      <a:r>
                        <a:rPr lang="en-US" sz="2000" dirty="0" smtClean="0">
                          <a:solidFill>
                            <a:srgbClr val="292934"/>
                          </a:solidFill>
                          <a:latin typeface="+mn-lt"/>
                        </a:rPr>
                        <a:t>nd</a:t>
                      </a:r>
                    </a:p>
                    <a:p>
                      <a:pPr eaLnBrk="0" hangingPunct="0"/>
                      <a:r>
                        <a:rPr lang="en-US" sz="2000" b="1" dirty="0" smtClean="0">
                          <a:solidFill>
                            <a:srgbClr val="292934"/>
                          </a:solidFill>
                          <a:latin typeface="+mn-lt"/>
                        </a:rPr>
                        <a:t>Respond</a:t>
                      </a:r>
                      <a:r>
                        <a:rPr lang="en-US" sz="2000" dirty="0" smtClean="0">
                          <a:solidFill>
                            <a:srgbClr val="292934"/>
                          </a:solidFill>
                          <a:latin typeface="+mn-lt"/>
                        </a:rPr>
                        <a:t> to psychological needs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r>
              <a:tr h="370840">
                <a:tc>
                  <a:txBody>
                    <a:bodyPr/>
                    <a:lstStyle/>
                    <a:p>
                      <a:pPr algn="ctr"/>
                      <a:r>
                        <a:rPr lang="en-US" sz="2800" b="1" dirty="0" smtClean="0">
                          <a:solidFill>
                            <a:srgbClr val="292934"/>
                          </a:solidFill>
                          <a:latin typeface="+mn-lt"/>
                        </a:rPr>
                        <a:t>E</a:t>
                      </a:r>
                      <a:endParaRPr lang="en-US" sz="2800" b="1" dirty="0">
                        <a:solidFill>
                          <a:srgbClr val="292934"/>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292934"/>
                          </a:solidFill>
                          <a:latin typeface="+mn-lt"/>
                        </a:rPr>
                        <a:t>Examine</a:t>
                      </a:r>
                      <a:r>
                        <a:rPr lang="en-US" sz="2000" dirty="0" smtClean="0">
                          <a:solidFill>
                            <a:srgbClr val="292934"/>
                          </a:solidFill>
                          <a:latin typeface="+mn-lt"/>
                        </a:rPr>
                        <a:t> the effectiveness of crisis prevention and intervention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D8F67"/>
                    </a:solidFill>
                  </a:tcPr>
                </a:tc>
              </a:tr>
            </a:tbl>
          </a:graphicData>
        </a:graphic>
      </p:graphicFrame>
      <p:sp>
        <p:nvSpPr>
          <p:cNvPr id="5" name="TextBox 4"/>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spTree>
    <p:extLst>
      <p:ext uri="{BB962C8B-B14F-4D97-AF65-F5344CB8AC3E}">
        <p14:creationId xmlns:p14="http://schemas.microsoft.com/office/powerpoint/2010/main" val="1585092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sz="half" idx="2"/>
          </p:nvPr>
        </p:nvSpPr>
        <p:spPr>
          <a:xfrm>
            <a:off x="4610100" y="1751013"/>
            <a:ext cx="4152900" cy="4540250"/>
          </a:xfrm>
        </p:spPr>
        <p:txBody>
          <a:bodyPr/>
          <a:lstStyle/>
          <a:p>
            <a:pPr marL="0" indent="0">
              <a:buFontTx/>
              <a:buNone/>
              <a:defRPr/>
            </a:pPr>
            <a:r>
              <a:rPr lang="en-US" sz="2800" b="1" dirty="0" smtClean="0">
                <a:ea typeface="ＭＳ Ｐゴシック" pitchFamily="34" charset="-128"/>
                <a:cs typeface="MS PGothic" charset="0"/>
              </a:rPr>
              <a:t>Prevent Crises:</a:t>
            </a:r>
          </a:p>
          <a:p>
            <a:pPr marL="0" indent="0">
              <a:buFontTx/>
              <a:buNone/>
              <a:defRPr/>
            </a:pPr>
            <a:r>
              <a:rPr lang="en-US" sz="2800" b="1" dirty="0" smtClean="0">
                <a:ea typeface="ＭＳ Ｐゴシック" pitchFamily="34" charset="-128"/>
                <a:cs typeface="MS PGothic" charset="0"/>
              </a:rPr>
              <a:t>Ensure physical safety</a:t>
            </a:r>
          </a:p>
          <a:p>
            <a:pPr marL="640080" lvl="1" indent="-274320">
              <a:buFont typeface="Wingdings" pitchFamily="2" charset="2"/>
              <a:buNone/>
              <a:defRPr/>
            </a:pPr>
            <a:r>
              <a:rPr lang="en-US" sz="1800" dirty="0" smtClean="0">
                <a:ea typeface="ＭＳ Ｐゴシック" pitchFamily="34" charset="-128"/>
              </a:rPr>
              <a:t>a.	Crime prevention through environmental design</a:t>
            </a:r>
          </a:p>
          <a:p>
            <a:pPr marL="914400" lvl="2" indent="-274320">
              <a:buFontTx/>
              <a:buNone/>
              <a:defRPr/>
            </a:pPr>
            <a:r>
              <a:rPr lang="en-US" dirty="0" smtClean="0">
                <a:ea typeface="ＭＳ Ｐゴシック" pitchFamily="34" charset="-128"/>
              </a:rPr>
              <a:t>i.	Natural surveillance</a:t>
            </a:r>
          </a:p>
          <a:p>
            <a:pPr marL="914400" lvl="2" indent="-274320">
              <a:buFontTx/>
              <a:buNone/>
              <a:defRPr/>
            </a:pPr>
            <a:r>
              <a:rPr lang="en-US" dirty="0" smtClean="0">
                <a:ea typeface="ＭＳ Ｐゴシック" pitchFamily="34" charset="-128"/>
              </a:rPr>
              <a:t>ii.	Natural access control</a:t>
            </a:r>
          </a:p>
          <a:p>
            <a:pPr marL="914400" lvl="2" indent="-274320">
              <a:buFontTx/>
              <a:buNone/>
              <a:defRPr/>
            </a:pPr>
            <a:r>
              <a:rPr lang="en-US" dirty="0" smtClean="0">
                <a:ea typeface="ＭＳ Ｐゴシック" pitchFamily="34" charset="-128"/>
              </a:rPr>
              <a:t>iii.	Territoriality</a:t>
            </a:r>
          </a:p>
          <a:p>
            <a:pPr marL="640080" lvl="1" indent="-274320">
              <a:buFont typeface="Wingdings" pitchFamily="2" charset="2"/>
              <a:buNone/>
              <a:defRPr/>
            </a:pPr>
            <a:r>
              <a:rPr lang="en-US" sz="1800" dirty="0">
                <a:ea typeface="ＭＳ Ｐゴシック" pitchFamily="34" charset="-128"/>
              </a:rPr>
              <a:t>b.	Vulnerability assessment</a:t>
            </a:r>
          </a:p>
        </p:txBody>
      </p:sp>
      <p:pic>
        <p:nvPicPr>
          <p:cNvPr id="34819" name="Picture Placeholder 10"/>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xfrm>
            <a:off x="1396882" y="1820863"/>
            <a:ext cx="2940050" cy="4394200"/>
          </a:xfrm>
        </p:spPr>
      </p:pic>
      <p:sp>
        <p:nvSpPr>
          <p:cNvPr id="34821" name="Rectangle 7"/>
          <p:cNvSpPr>
            <a:spLocks noChangeArrowheads="1"/>
          </p:cNvSpPr>
          <p:nvPr/>
        </p:nvSpPr>
        <p:spPr bwMode="auto">
          <a:xfrm>
            <a:off x="1013491" y="6534278"/>
            <a:ext cx="5507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smtClean="0"/>
              <a:t>Reeves</a:t>
            </a:r>
            <a:r>
              <a:rPr lang="en-US" sz="1600" dirty="0"/>
              <a:t>, Nickerson, &amp; Jimerson (2006</a:t>
            </a:r>
            <a:r>
              <a:rPr lang="en-US" sz="1600" dirty="0" smtClean="0"/>
              <a:t>)</a:t>
            </a:r>
            <a:endParaRPr lang="en-US" sz="1600" dirty="0"/>
          </a:p>
        </p:txBody>
      </p:sp>
      <p:pic>
        <p:nvPicPr>
          <p:cNvPr id="7" name="Picture 6"/>
          <p:cNvPicPr>
            <a:picLocks noChangeAspect="1"/>
          </p:cNvPicPr>
          <p:nvPr/>
        </p:nvPicPr>
        <p:blipFill>
          <a:blip r:embed="rId4"/>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53582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p:txBody>
          <a:bodyPr/>
          <a:lstStyle/>
          <a:p>
            <a:r>
              <a:rPr lang="en-US" dirty="0" smtClean="0"/>
              <a:t>Incidence of Traumatic Stressors</a:t>
            </a:r>
            <a:endParaRPr lang="en-US" dirty="0"/>
          </a:p>
          <a:p>
            <a:r>
              <a:rPr lang="en-US" dirty="0" smtClean="0"/>
              <a:t>The PREP</a:t>
            </a:r>
            <a:r>
              <a:rPr lang="en-US" u="sng" dirty="0" smtClean="0"/>
              <a:t>a</a:t>
            </a:r>
            <a:r>
              <a:rPr lang="en-US" dirty="0" smtClean="0"/>
              <a:t>RE Model</a:t>
            </a:r>
            <a:endParaRPr lang="en-US" dirty="0"/>
          </a:p>
          <a:p>
            <a:r>
              <a:rPr lang="en-US" dirty="0"/>
              <a:t>Suicide </a:t>
            </a:r>
            <a:r>
              <a:rPr lang="en-US" dirty="0" smtClean="0"/>
              <a:t>Postvention</a:t>
            </a:r>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2</a:t>
            </a:fld>
            <a:endParaRPr kumimoji="0" lang="en-US" dirty="0"/>
          </a:p>
        </p:txBody>
      </p:sp>
    </p:spTree>
    <p:extLst>
      <p:ext uri="{BB962C8B-B14F-4D97-AF65-F5344CB8AC3E}">
        <p14:creationId xmlns:p14="http://schemas.microsoft.com/office/powerpoint/2010/main" val="1052098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quarter" idx="10"/>
          </p:nvPr>
        </p:nvSpPr>
        <p:spPr>
          <a:xfrm>
            <a:off x="1511730" y="1828800"/>
            <a:ext cx="7263969" cy="4699000"/>
          </a:xfrm>
        </p:spPr>
        <p:txBody>
          <a:bodyPr/>
          <a:lstStyle/>
          <a:p>
            <a:pPr>
              <a:buFont typeface="Wingdings" charset="0"/>
              <a:buNone/>
            </a:pPr>
            <a:r>
              <a:rPr lang="en-US" sz="2800" b="1" dirty="0">
                <a:ea typeface="MS PGothic" charset="0"/>
                <a:cs typeface="MS PGothic" charset="0"/>
              </a:rPr>
              <a:t>Prevent </a:t>
            </a:r>
            <a:r>
              <a:rPr lang="en-US" sz="2800" b="1" dirty="0" smtClean="0">
                <a:ea typeface="MS PGothic" charset="0"/>
                <a:cs typeface="MS PGothic" charset="0"/>
              </a:rPr>
              <a:t>Crises:</a:t>
            </a:r>
            <a:endParaRPr lang="en-US" sz="2800" b="1" dirty="0">
              <a:ea typeface="MS PGothic" charset="0"/>
              <a:cs typeface="MS PGothic" charset="0"/>
            </a:endParaRPr>
          </a:p>
          <a:p>
            <a:pPr>
              <a:spcBef>
                <a:spcPts val="475"/>
              </a:spcBef>
              <a:buFont typeface="Wingdings" charset="0"/>
              <a:buNone/>
            </a:pPr>
            <a:r>
              <a:rPr lang="en-US" sz="2800" b="1" dirty="0" smtClean="0">
                <a:ea typeface="MS PGothic" charset="0"/>
                <a:cs typeface="MS PGothic" charset="0"/>
              </a:rPr>
              <a:t>Ensure </a:t>
            </a:r>
            <a:r>
              <a:rPr lang="en-US" sz="2800" b="1" dirty="0">
                <a:ea typeface="MS PGothic" charset="0"/>
                <a:cs typeface="MS PGothic" charset="0"/>
              </a:rPr>
              <a:t>psychological safety</a:t>
            </a:r>
          </a:p>
          <a:p>
            <a:pPr marL="730250" lvl="1" indent="-365125">
              <a:buFont typeface="+mj-lt" charset="0"/>
              <a:buNone/>
            </a:pPr>
            <a:r>
              <a:rPr lang="en-US" sz="2000" dirty="0">
                <a:ea typeface="MS PGothic" charset="0"/>
              </a:rPr>
              <a:t>a.	School-wide positive behavioral supports</a:t>
            </a:r>
          </a:p>
          <a:p>
            <a:pPr marL="730250" lvl="1" indent="-365125">
              <a:buFont typeface="+mj-lt" charset="0"/>
              <a:buNone/>
            </a:pPr>
            <a:r>
              <a:rPr lang="en-US" sz="2000" dirty="0">
                <a:ea typeface="MS PGothic" charset="0"/>
              </a:rPr>
              <a:t>b.	Universal, targeted, and intensive academic and social–emotional interventions and supports</a:t>
            </a:r>
          </a:p>
          <a:p>
            <a:pPr marL="730250" lvl="1" indent="-365125">
              <a:buFont typeface="+mj-lt" charset="0"/>
              <a:buNone/>
            </a:pPr>
            <a:r>
              <a:rPr lang="en-US" sz="2000" dirty="0">
                <a:ea typeface="MS PGothic" charset="0"/>
              </a:rPr>
              <a:t>c.	Identification and monitoring of self- and other-directed violence threats</a:t>
            </a:r>
          </a:p>
          <a:p>
            <a:pPr marL="730250" lvl="1" indent="-365125">
              <a:buFont typeface="+mj-lt" charset="0"/>
              <a:buNone/>
            </a:pPr>
            <a:r>
              <a:rPr lang="en-US" sz="2000" dirty="0">
                <a:ea typeface="MS PGothic" charset="0"/>
              </a:rPr>
              <a:t>d.	Student guidance services</a:t>
            </a:r>
          </a:p>
        </p:txBody>
      </p:sp>
      <p:sp>
        <p:nvSpPr>
          <p:cNvPr id="35844" name="Rectangle 7"/>
          <p:cNvSpPr>
            <a:spLocks noChangeArrowheads="1"/>
          </p:cNvSpPr>
          <p:nvPr/>
        </p:nvSpPr>
        <p:spPr bwMode="auto">
          <a:xfrm>
            <a:off x="1013491" y="6534278"/>
            <a:ext cx="180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Reeves </a:t>
            </a:r>
            <a:r>
              <a:rPr lang="en-US" sz="1600" dirty="0"/>
              <a:t>et al. (2006</a:t>
            </a:r>
            <a:r>
              <a:rPr lang="en-US" sz="1600" dirty="0" smtClean="0"/>
              <a:t>)</a:t>
            </a:r>
            <a:endParaRPr lang="en-US" sz="1600" dirty="0"/>
          </a:p>
        </p:txBody>
      </p:sp>
      <p:pic>
        <p:nvPicPr>
          <p:cNvPr id="5" name="Picture 4"/>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52487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1511730" y="1765300"/>
            <a:ext cx="7454469" cy="4724400"/>
          </a:xfrm>
        </p:spPr>
        <p:txBody>
          <a:bodyPr>
            <a:noAutofit/>
          </a:bodyPr>
          <a:lstStyle/>
          <a:p>
            <a:pPr>
              <a:buNone/>
            </a:pPr>
            <a:r>
              <a:rPr lang="en-US" sz="2800" b="1" dirty="0">
                <a:ea typeface="MS PGothic" charset="0"/>
                <a:cs typeface="MS PGothic" charset="0"/>
              </a:rPr>
              <a:t>Prevent </a:t>
            </a:r>
            <a:r>
              <a:rPr lang="en-US" sz="2800" b="1" dirty="0" smtClean="0">
                <a:ea typeface="MS PGothic" charset="0"/>
                <a:cs typeface="MS PGothic" charset="0"/>
              </a:rPr>
              <a:t>Traumatization:</a:t>
            </a:r>
            <a:endParaRPr lang="en-US" sz="2800" b="1" dirty="0">
              <a:ea typeface="MS PGothic" charset="0"/>
              <a:cs typeface="MS PGothic" charset="0"/>
            </a:endParaRPr>
          </a:p>
          <a:p>
            <a:pPr>
              <a:buFontTx/>
              <a:buNone/>
            </a:pPr>
            <a:r>
              <a:rPr lang="en-US" sz="2800" b="1" dirty="0" smtClean="0">
                <a:ea typeface="MS PGothic" charset="0"/>
                <a:cs typeface="MS PGothic" charset="0"/>
              </a:rPr>
              <a:t>Foster </a:t>
            </a:r>
            <a:r>
              <a:rPr lang="en-US" sz="2800" b="1" dirty="0">
                <a:ea typeface="MS PGothic" charset="0"/>
                <a:cs typeface="MS PGothic" charset="0"/>
              </a:rPr>
              <a:t>Internal Student Resiliency</a:t>
            </a:r>
          </a:p>
          <a:p>
            <a:pPr>
              <a:buFontTx/>
              <a:buNone/>
            </a:pPr>
            <a:r>
              <a:rPr lang="en-US" sz="2000" dirty="0">
                <a:ea typeface="MS PGothic" charset="0"/>
                <a:cs typeface="MS PGothic" charset="0"/>
              </a:rPr>
              <a:t>•	Promote active (or approach-oriented) coping styles.</a:t>
            </a:r>
          </a:p>
          <a:p>
            <a:pPr>
              <a:buFontTx/>
              <a:buNone/>
            </a:pPr>
            <a:r>
              <a:rPr lang="en-US" sz="2000" dirty="0">
                <a:ea typeface="MS PGothic" charset="0"/>
                <a:cs typeface="MS PGothic" charset="0"/>
              </a:rPr>
              <a:t>•	Promote student mental health.</a:t>
            </a:r>
          </a:p>
          <a:p>
            <a:pPr>
              <a:buFontTx/>
              <a:buNone/>
            </a:pPr>
            <a:r>
              <a:rPr lang="en-US" sz="2000" dirty="0">
                <a:ea typeface="MS PGothic" charset="0"/>
                <a:cs typeface="MS PGothic" charset="0"/>
              </a:rPr>
              <a:t>•	Teach students how to better regulate their emotions.</a:t>
            </a:r>
          </a:p>
          <a:p>
            <a:pPr>
              <a:buFontTx/>
              <a:buNone/>
            </a:pPr>
            <a:r>
              <a:rPr lang="en-US" sz="2000" dirty="0">
                <a:ea typeface="MS PGothic" charset="0"/>
                <a:cs typeface="MS PGothic" charset="0"/>
              </a:rPr>
              <a:t>•	Develop problem-solving skills.</a:t>
            </a:r>
          </a:p>
          <a:p>
            <a:pPr>
              <a:buFontTx/>
              <a:buNone/>
            </a:pPr>
            <a:r>
              <a:rPr lang="en-US" sz="2000" dirty="0">
                <a:ea typeface="MS PGothic" charset="0"/>
                <a:cs typeface="MS PGothic" charset="0"/>
              </a:rPr>
              <a:t>•	Promote self-confidence and self-esteem.</a:t>
            </a:r>
          </a:p>
          <a:p>
            <a:pPr>
              <a:buFontTx/>
              <a:buNone/>
            </a:pPr>
            <a:r>
              <a:rPr lang="en-US" sz="2000" dirty="0">
                <a:ea typeface="MS PGothic" charset="0"/>
                <a:cs typeface="MS PGothic" charset="0"/>
              </a:rPr>
              <a:t>•	Promote internal locus of control.</a:t>
            </a:r>
          </a:p>
          <a:p>
            <a:pPr>
              <a:buFontTx/>
              <a:buNone/>
            </a:pPr>
            <a:r>
              <a:rPr lang="en-US" sz="2000" dirty="0">
                <a:ea typeface="MS PGothic" charset="0"/>
                <a:cs typeface="MS PGothic" charset="0"/>
              </a:rPr>
              <a:t>•	Validate the importance of faith and belief systems.</a:t>
            </a:r>
          </a:p>
          <a:p>
            <a:pPr>
              <a:buFontTx/>
              <a:buNone/>
            </a:pPr>
            <a:r>
              <a:rPr lang="en-US" sz="2000" dirty="0">
                <a:ea typeface="MS PGothic" charset="0"/>
                <a:cs typeface="MS PGothic" charset="0"/>
              </a:rPr>
              <a:t>•	Nurture positive emotions.</a:t>
            </a:r>
          </a:p>
          <a:p>
            <a:pPr>
              <a:buFontTx/>
              <a:buNone/>
            </a:pPr>
            <a:r>
              <a:rPr lang="en-US" sz="2000" dirty="0">
                <a:ea typeface="MS PGothic" charset="0"/>
                <a:cs typeface="MS PGothic" charset="0"/>
              </a:rPr>
              <a:t>•	Foster academic self-determination and feelings of competence.</a:t>
            </a:r>
          </a:p>
        </p:txBody>
      </p:sp>
      <p:sp>
        <p:nvSpPr>
          <p:cNvPr id="37892" name="Rectangle 6"/>
          <p:cNvSpPr>
            <a:spLocks noChangeArrowheads="1"/>
          </p:cNvSpPr>
          <p:nvPr/>
        </p:nvSpPr>
        <p:spPr bwMode="auto">
          <a:xfrm>
            <a:off x="1013491" y="6585590"/>
            <a:ext cx="1277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t>
            </a:r>
            <a:r>
              <a:rPr lang="en-US" sz="1600" dirty="0"/>
              <a:t>(</a:t>
            </a:r>
            <a:r>
              <a:rPr lang="en-US" sz="1600" dirty="0" smtClean="0"/>
              <a:t>2011)</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21</a:t>
            </a:fld>
            <a:endParaRPr kumimoji="0" lang="en-US" dirty="0"/>
          </a:p>
        </p:txBody>
      </p:sp>
      <p:pic>
        <p:nvPicPr>
          <p:cNvPr id="7" name="Picture 6"/>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1393725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511730" y="1752600"/>
            <a:ext cx="7251269" cy="4724400"/>
          </a:xfrm>
        </p:spPr>
        <p:txBody>
          <a:bodyPr>
            <a:normAutofit/>
          </a:bodyPr>
          <a:lstStyle/>
          <a:p>
            <a:pPr>
              <a:buFontTx/>
              <a:buNone/>
            </a:pPr>
            <a:r>
              <a:rPr lang="en-US" sz="2800" b="1" dirty="0" smtClean="0">
                <a:ea typeface="MS PGothic" charset="0"/>
                <a:cs typeface="MS PGothic" charset="0"/>
              </a:rPr>
              <a:t>Prevent Traumatization:</a:t>
            </a:r>
          </a:p>
          <a:p>
            <a:pPr>
              <a:buFontTx/>
              <a:buNone/>
            </a:pPr>
            <a:r>
              <a:rPr lang="en-US" sz="2800" b="1" dirty="0" smtClean="0">
                <a:ea typeface="MS PGothic" charset="0"/>
                <a:cs typeface="MS PGothic" charset="0"/>
              </a:rPr>
              <a:t>Foster </a:t>
            </a:r>
            <a:r>
              <a:rPr lang="en-US" sz="2800" b="1" dirty="0">
                <a:ea typeface="MS PGothic" charset="0"/>
                <a:cs typeface="MS PGothic" charset="0"/>
              </a:rPr>
              <a:t>External Student Resiliency</a:t>
            </a:r>
          </a:p>
          <a:p>
            <a:pPr>
              <a:buFontTx/>
              <a:buNone/>
            </a:pPr>
            <a:r>
              <a:rPr lang="en-US" sz="2400" dirty="0">
                <a:ea typeface="MS PGothic" charset="0"/>
                <a:cs typeface="MS PGothic" charset="0"/>
              </a:rPr>
              <a:t>•	Support families.</a:t>
            </a:r>
          </a:p>
          <a:p>
            <a:pPr>
              <a:buFontTx/>
              <a:buNone/>
            </a:pPr>
            <a:r>
              <a:rPr lang="en-US" sz="2400" dirty="0">
                <a:ea typeface="MS PGothic" charset="0"/>
                <a:cs typeface="MS PGothic" charset="0"/>
              </a:rPr>
              <a:t>•	Facilitate peer relationships.</a:t>
            </a:r>
          </a:p>
          <a:p>
            <a:pPr>
              <a:buFontTx/>
              <a:buNone/>
            </a:pPr>
            <a:r>
              <a:rPr lang="en-US" sz="2400" dirty="0">
                <a:ea typeface="MS PGothic" charset="0"/>
                <a:cs typeface="MS PGothic" charset="0"/>
              </a:rPr>
              <a:t>•	Provide access to positive adult role models.</a:t>
            </a:r>
          </a:p>
          <a:p>
            <a:pPr>
              <a:buFontTx/>
              <a:buNone/>
            </a:pPr>
            <a:r>
              <a:rPr lang="en-US" sz="2400" dirty="0">
                <a:ea typeface="MS PGothic" charset="0"/>
                <a:cs typeface="MS PGothic" charset="0"/>
              </a:rPr>
              <a:t>•	Ensure connections with prosocial institutions.</a:t>
            </a:r>
          </a:p>
          <a:p>
            <a:pPr>
              <a:buFontTx/>
              <a:buNone/>
            </a:pPr>
            <a:r>
              <a:rPr lang="en-US" sz="2400" dirty="0">
                <a:ea typeface="MS PGothic" charset="0"/>
                <a:cs typeface="MS PGothic" charset="0"/>
              </a:rPr>
              <a:t>•	Provide a caring, supportive learning environment.</a:t>
            </a:r>
          </a:p>
          <a:p>
            <a:pPr>
              <a:buFontTx/>
              <a:buNone/>
            </a:pPr>
            <a:r>
              <a:rPr lang="en-US" sz="2400" dirty="0">
                <a:ea typeface="MS PGothic" charset="0"/>
                <a:cs typeface="MS PGothic" charset="0"/>
              </a:rPr>
              <a:t>•	Encourage volunteerism.</a:t>
            </a:r>
          </a:p>
          <a:p>
            <a:pPr>
              <a:buFontTx/>
              <a:buNone/>
            </a:pPr>
            <a:r>
              <a:rPr lang="en-US" sz="2400" dirty="0">
                <a:ea typeface="MS PGothic" charset="0"/>
                <a:cs typeface="MS PGothic" charset="0"/>
              </a:rPr>
              <a:t>•	Teach peace-building skills.</a:t>
            </a:r>
          </a:p>
        </p:txBody>
      </p:sp>
      <p:sp>
        <p:nvSpPr>
          <p:cNvPr id="38916" name="Rectangle 6"/>
          <p:cNvSpPr>
            <a:spLocks noChangeArrowheads="1"/>
          </p:cNvSpPr>
          <p:nvPr/>
        </p:nvSpPr>
        <p:spPr bwMode="auto">
          <a:xfrm>
            <a:off x="1000662" y="6521450"/>
            <a:ext cx="1277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t>
            </a:r>
            <a:r>
              <a:rPr lang="en-US" sz="1600" dirty="0"/>
              <a:t>(</a:t>
            </a:r>
            <a:r>
              <a:rPr lang="en-US" sz="1600" dirty="0" smtClean="0"/>
              <a:t>2011)</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22</a:t>
            </a:fld>
            <a:endParaRPr kumimoji="0" lang="en-US" dirty="0"/>
          </a:p>
        </p:txBody>
      </p:sp>
      <p:pic>
        <p:nvPicPr>
          <p:cNvPr id="7" name="Picture 6"/>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521333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11730" y="1752600"/>
            <a:ext cx="7251269" cy="4724400"/>
          </a:xfrm>
        </p:spPr>
        <p:txBody>
          <a:bodyPr>
            <a:normAutofit lnSpcReduction="10000"/>
          </a:bodyPr>
          <a:lstStyle/>
          <a:p>
            <a:pPr>
              <a:buFontTx/>
              <a:buNone/>
            </a:pPr>
            <a:r>
              <a:rPr lang="en-US" sz="2800" b="1" dirty="0">
                <a:ea typeface="MS PGothic" charset="0"/>
                <a:cs typeface="MS PGothic" charset="0"/>
              </a:rPr>
              <a:t>Prevent Trauma Exposure: </a:t>
            </a:r>
            <a:endParaRPr lang="en-US" sz="2800" b="1" dirty="0" smtClean="0">
              <a:ea typeface="MS PGothic" charset="0"/>
              <a:cs typeface="MS PGothic" charset="0"/>
            </a:endParaRPr>
          </a:p>
          <a:p>
            <a:pPr>
              <a:buFontTx/>
              <a:buNone/>
            </a:pPr>
            <a:r>
              <a:rPr lang="en-US" sz="2800" b="1" dirty="0" smtClean="0">
                <a:ea typeface="MS PGothic" charset="0"/>
                <a:cs typeface="MS PGothic" charset="0"/>
              </a:rPr>
              <a:t>Keep </a:t>
            </a:r>
            <a:r>
              <a:rPr lang="en-US" sz="2800" b="1" dirty="0">
                <a:ea typeface="MS PGothic" charset="0"/>
                <a:cs typeface="MS PGothic" charset="0"/>
              </a:rPr>
              <a:t>Students Safe</a:t>
            </a:r>
          </a:p>
          <a:p>
            <a:pPr>
              <a:buFontTx/>
              <a:buNone/>
            </a:pPr>
            <a:r>
              <a:rPr lang="en-US" dirty="0">
                <a:ea typeface="MS PGothic" charset="0"/>
                <a:cs typeface="MS PGothic" charset="0"/>
              </a:rPr>
              <a:t>•	</a:t>
            </a:r>
            <a:r>
              <a:rPr lang="en-US" sz="2400" dirty="0">
                <a:ea typeface="MS PGothic" charset="0"/>
                <a:cs typeface="MS PGothic" charset="0"/>
              </a:rPr>
              <a:t>Remove students from dangerous or harmful </a:t>
            </a:r>
            <a:r>
              <a:rPr lang="en-US" sz="2400" dirty="0" smtClean="0">
                <a:ea typeface="MS PGothic" charset="0"/>
                <a:cs typeface="MS PGothic" charset="0"/>
              </a:rPr>
              <a:t>situations</a:t>
            </a:r>
            <a:endParaRPr lang="en-US" sz="2400" dirty="0">
              <a:ea typeface="MS PGothic" charset="0"/>
              <a:cs typeface="MS PGothic" charset="0"/>
            </a:endParaRPr>
          </a:p>
          <a:p>
            <a:pPr>
              <a:buFontTx/>
              <a:buNone/>
            </a:pPr>
            <a:r>
              <a:rPr lang="en-US" sz="2400" dirty="0">
                <a:ea typeface="MS PGothic" charset="0"/>
                <a:cs typeface="MS PGothic" charset="0"/>
              </a:rPr>
              <a:t>•	Implement crisis response procedures (e.g., evacuations, lockdowns</a:t>
            </a:r>
            <a:r>
              <a:rPr lang="en-US" sz="2400" dirty="0" smtClean="0">
                <a:ea typeface="MS PGothic" charset="0"/>
                <a:cs typeface="MS PGothic" charset="0"/>
              </a:rPr>
              <a:t>)</a:t>
            </a:r>
          </a:p>
          <a:p>
            <a:pPr lvl="1"/>
            <a:r>
              <a:rPr lang="ja-JP" altLang="en-US" sz="2000" dirty="0" smtClean="0">
                <a:ea typeface="MS PGothic" charset="0"/>
              </a:rPr>
              <a:t>“</a:t>
            </a:r>
            <a:r>
              <a:rPr lang="en-US" altLang="ja-JP" sz="2000" dirty="0">
                <a:ea typeface="MS PGothic" charset="0"/>
              </a:rPr>
              <a:t>The immediate response following a crisis is to ensure safety by removing children and families from continued threat of danger.</a:t>
            </a:r>
            <a:r>
              <a:rPr lang="ja-JP" altLang="en-US" sz="2000" dirty="0">
                <a:ea typeface="MS PGothic" charset="0"/>
              </a:rPr>
              <a:t>”</a:t>
            </a:r>
            <a:r>
              <a:rPr lang="en-US" altLang="ja-JP" sz="2000" dirty="0">
                <a:ea typeface="MS PGothic" charset="0"/>
              </a:rPr>
              <a:t> (Joshi &amp; Lewin, 2004, p. 715</a:t>
            </a:r>
            <a:r>
              <a:rPr lang="en-US" altLang="ja-JP" sz="2000" dirty="0" smtClean="0">
                <a:ea typeface="MS PGothic" charset="0"/>
              </a:rPr>
              <a:t>)</a:t>
            </a:r>
          </a:p>
          <a:p>
            <a:pPr lvl="1"/>
            <a:r>
              <a:rPr lang="ja-JP" altLang="en-US" sz="2000" dirty="0" smtClean="0">
                <a:ea typeface="MS PGothic" charset="0"/>
              </a:rPr>
              <a:t>“</a:t>
            </a:r>
            <a:r>
              <a:rPr lang="en-US" altLang="ja-JP" sz="2000" dirty="0">
                <a:ea typeface="MS PGothic" charset="0"/>
              </a:rPr>
              <a:t>To begin the healing process, discontinuation of existing stressors is of immediate importance.</a:t>
            </a:r>
            <a:r>
              <a:rPr lang="ja-JP" altLang="en-US" sz="2000" dirty="0">
                <a:ea typeface="MS PGothic" charset="0"/>
              </a:rPr>
              <a:t>”</a:t>
            </a:r>
            <a:r>
              <a:rPr lang="en-US" altLang="ja-JP" sz="2000" dirty="0">
                <a:ea typeface="MS PGothic" charset="0"/>
              </a:rPr>
              <a:t> (Barenbaum et al., 2004, p. 48)</a:t>
            </a:r>
            <a:endParaRPr lang="en-US" sz="2000" dirty="0">
              <a:ea typeface="MS PGothic" charset="0"/>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23</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
        <p:nvSpPr>
          <p:cNvPr id="5" name="TextBox 4"/>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spTree>
    <p:extLst>
      <p:ext uri="{BB962C8B-B14F-4D97-AF65-F5344CB8AC3E}">
        <p14:creationId xmlns:p14="http://schemas.microsoft.com/office/powerpoint/2010/main" val="1027705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1511730" y="1752600"/>
            <a:ext cx="7251269" cy="4724400"/>
          </a:xfrm>
        </p:spPr>
        <p:txBody>
          <a:bodyPr/>
          <a:lstStyle/>
          <a:p>
            <a:pPr>
              <a:buFontTx/>
              <a:buNone/>
            </a:pPr>
            <a:r>
              <a:rPr lang="en-US" sz="2800" b="1" dirty="0">
                <a:ea typeface="MS PGothic" charset="0"/>
                <a:cs typeface="MS PGothic" charset="0"/>
              </a:rPr>
              <a:t>Prevent Trauma Exposure: </a:t>
            </a:r>
            <a:endParaRPr lang="en-US" sz="2800" b="1" dirty="0" smtClean="0">
              <a:ea typeface="MS PGothic" charset="0"/>
              <a:cs typeface="MS PGothic" charset="0"/>
            </a:endParaRPr>
          </a:p>
          <a:p>
            <a:pPr>
              <a:buFontTx/>
              <a:buNone/>
            </a:pPr>
            <a:r>
              <a:rPr lang="en-US" sz="2800" b="1" dirty="0" smtClean="0">
                <a:ea typeface="MS PGothic" charset="0"/>
                <a:cs typeface="MS PGothic" charset="0"/>
              </a:rPr>
              <a:t>Avoid </a:t>
            </a:r>
            <a:r>
              <a:rPr lang="en-US" sz="2800" b="1" dirty="0">
                <a:ea typeface="MS PGothic" charset="0"/>
                <a:cs typeface="MS PGothic" charset="0"/>
              </a:rPr>
              <a:t>Crisis Scenes and Images</a:t>
            </a:r>
          </a:p>
          <a:p>
            <a:pPr>
              <a:buFontTx/>
              <a:buNone/>
            </a:pPr>
            <a:r>
              <a:rPr lang="en-US" dirty="0">
                <a:ea typeface="MS PGothic" charset="0"/>
                <a:cs typeface="MS PGothic" charset="0"/>
              </a:rPr>
              <a:t>•	</a:t>
            </a:r>
            <a:r>
              <a:rPr lang="en-US" sz="2400" dirty="0">
                <a:ea typeface="MS PGothic" charset="0"/>
                <a:cs typeface="MS PGothic" charset="0"/>
              </a:rPr>
              <a:t>Direct ambulatory students away from the crisis </a:t>
            </a:r>
            <a:r>
              <a:rPr lang="en-US" sz="2400" dirty="0" smtClean="0">
                <a:ea typeface="MS PGothic" charset="0"/>
                <a:cs typeface="MS PGothic" charset="0"/>
              </a:rPr>
              <a:t>site</a:t>
            </a:r>
          </a:p>
          <a:p>
            <a:pPr lvl="1"/>
            <a:r>
              <a:rPr lang="en-US" sz="2000" dirty="0" smtClean="0">
                <a:ea typeface="MS PGothic" charset="0"/>
              </a:rPr>
              <a:t>Do </a:t>
            </a:r>
            <a:r>
              <a:rPr lang="en-US" sz="2000" dirty="0">
                <a:ea typeface="MS PGothic" charset="0"/>
              </a:rPr>
              <a:t>not allow students to view medical </a:t>
            </a:r>
            <a:r>
              <a:rPr lang="en-US" sz="2000" dirty="0" smtClean="0">
                <a:ea typeface="MS PGothic" charset="0"/>
              </a:rPr>
              <a:t>triage</a:t>
            </a:r>
            <a:endParaRPr lang="en-US" sz="2000" dirty="0">
              <a:ea typeface="MS PGothic" charset="0"/>
            </a:endParaRPr>
          </a:p>
          <a:p>
            <a:pPr>
              <a:buFontTx/>
              <a:buNone/>
            </a:pPr>
            <a:r>
              <a:rPr lang="en-US" sz="2400" dirty="0">
                <a:ea typeface="MS PGothic" charset="0"/>
                <a:cs typeface="MS PGothic" charset="0"/>
              </a:rPr>
              <a:t>•	Restrict and/or monitor media </a:t>
            </a:r>
            <a:r>
              <a:rPr lang="en-US" sz="2400" dirty="0" smtClean="0">
                <a:ea typeface="MS PGothic" charset="0"/>
                <a:cs typeface="MS PGothic" charset="0"/>
              </a:rPr>
              <a:t>exposure</a:t>
            </a:r>
          </a:p>
          <a:p>
            <a:pPr lvl="1"/>
            <a:r>
              <a:rPr lang="en-US" sz="2000" dirty="0" smtClean="0">
                <a:ea typeface="MS PGothic" charset="0"/>
              </a:rPr>
              <a:t>Avoid </a:t>
            </a:r>
            <a:r>
              <a:rPr lang="en-US" sz="2000" dirty="0">
                <a:ea typeface="MS PGothic" charset="0"/>
              </a:rPr>
              <a:t>excessive viewing of crisis images on television or </a:t>
            </a:r>
            <a:r>
              <a:rPr lang="en-US" sz="2000" dirty="0" smtClean="0">
                <a:ea typeface="MS PGothic" charset="0"/>
              </a:rPr>
              <a:t>Internet</a:t>
            </a:r>
            <a:endParaRPr lang="en-US" sz="2000" dirty="0">
              <a:ea typeface="MS PGothic" charset="0"/>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24</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
        <p:nvSpPr>
          <p:cNvPr id="5" name="TextBox 4"/>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spTree>
    <p:extLst>
      <p:ext uri="{BB962C8B-B14F-4D97-AF65-F5344CB8AC3E}">
        <p14:creationId xmlns:p14="http://schemas.microsoft.com/office/powerpoint/2010/main" val="2027830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511730" y="1936750"/>
            <a:ext cx="7494157" cy="4724400"/>
          </a:xfrm>
        </p:spPr>
        <p:txBody>
          <a:bodyPr/>
          <a:lstStyle/>
          <a:p>
            <a:pPr>
              <a:buFontTx/>
              <a:buNone/>
            </a:pPr>
            <a:r>
              <a:rPr lang="en-US" sz="2800" b="1" dirty="0">
                <a:latin typeface="Arial" charset="0"/>
                <a:ea typeface="MS PGothic" charset="0"/>
                <a:cs typeface="MS PGothic" charset="0"/>
              </a:rPr>
              <a:t>Prepare for Crisis Intervention</a:t>
            </a:r>
          </a:p>
          <a:p>
            <a:pPr>
              <a:buFontTx/>
              <a:buNone/>
            </a:pPr>
            <a:r>
              <a:rPr lang="en-US" dirty="0">
                <a:latin typeface="Arial" charset="0"/>
                <a:ea typeface="MS PGothic" charset="0"/>
                <a:cs typeface="MS PGothic" charset="0"/>
              </a:rPr>
              <a:t>•	</a:t>
            </a:r>
            <a:r>
              <a:rPr lang="en-US" sz="2400" dirty="0">
                <a:latin typeface="Arial" charset="0"/>
                <a:ea typeface="MS PGothic" charset="0"/>
                <a:cs typeface="MS PGothic" charset="0"/>
              </a:rPr>
              <a:t>Develop immediate crisis intervention resources</a:t>
            </a:r>
          </a:p>
          <a:p>
            <a:pPr>
              <a:buFontTx/>
              <a:buNone/>
            </a:pPr>
            <a:r>
              <a:rPr lang="en-US" sz="2400" dirty="0">
                <a:latin typeface="Arial" charset="0"/>
                <a:ea typeface="MS PGothic" charset="0"/>
                <a:cs typeface="MS PGothic" charset="0"/>
              </a:rPr>
              <a:t>•	Identify longer-term psychotherapeutic resources</a:t>
            </a:r>
          </a:p>
        </p:txBody>
      </p:sp>
      <p:sp>
        <p:nvSpPr>
          <p:cNvPr id="36868" name="Rectangle 5"/>
          <p:cNvSpPr>
            <a:spLocks noChangeArrowheads="1"/>
          </p:cNvSpPr>
          <p:nvPr/>
        </p:nvSpPr>
        <p:spPr bwMode="auto">
          <a:xfrm>
            <a:off x="1005425" y="653427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t>
            </a:r>
            <a:r>
              <a:rPr lang="en-US" sz="1600" dirty="0"/>
              <a:t>et al. (2009</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25</a:t>
            </a:fld>
            <a:endParaRPr kumimoji="0" lang="en-US" dirty="0"/>
          </a:p>
        </p:txBody>
      </p:sp>
      <p:pic>
        <p:nvPicPr>
          <p:cNvPr id="7" name="Picture 6"/>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931183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sz="half" idx="2"/>
          </p:nvPr>
        </p:nvSpPr>
        <p:spPr>
          <a:xfrm>
            <a:off x="4387580" y="1790700"/>
            <a:ext cx="4400820" cy="4724400"/>
          </a:xfrm>
        </p:spPr>
        <p:txBody>
          <a:bodyPr/>
          <a:lstStyle/>
          <a:p>
            <a:pPr marL="50800" indent="0">
              <a:buFontTx/>
              <a:buNone/>
            </a:pPr>
            <a:r>
              <a:rPr lang="en-US" sz="2800" b="1" dirty="0" smtClean="0">
                <a:ea typeface="MS PGothic" charset="0"/>
                <a:cs typeface="MS PGothic" charset="0"/>
              </a:rPr>
              <a:t>Reaffirm </a:t>
            </a:r>
            <a:r>
              <a:rPr lang="en-US" sz="2800" b="1" u="sng" dirty="0" smtClean="0">
                <a:ea typeface="MS PGothic" charset="0"/>
                <a:cs typeface="MS PGothic" charset="0"/>
              </a:rPr>
              <a:t>Physical</a:t>
            </a:r>
            <a:r>
              <a:rPr lang="en-US" sz="2800" b="1" dirty="0" smtClean="0">
                <a:ea typeface="MS PGothic" charset="0"/>
                <a:cs typeface="MS PGothic" charset="0"/>
              </a:rPr>
              <a:t> </a:t>
            </a:r>
            <a:r>
              <a:rPr lang="en-US" sz="2800" b="1" dirty="0">
                <a:ea typeface="MS PGothic" charset="0"/>
                <a:cs typeface="MS PGothic" charset="0"/>
              </a:rPr>
              <a:t>Health &amp; Safety</a:t>
            </a:r>
          </a:p>
          <a:p>
            <a:pPr marL="596900" indent="-514350">
              <a:buFontTx/>
              <a:buAutoNum type="arabicPeriod"/>
            </a:pPr>
            <a:r>
              <a:rPr lang="en-US" sz="2400" dirty="0" smtClean="0">
                <a:ea typeface="MS PGothic" charset="0"/>
                <a:cs typeface="MS PGothic" charset="0"/>
              </a:rPr>
              <a:t>General </a:t>
            </a:r>
            <a:r>
              <a:rPr lang="en-US" sz="2400" dirty="0">
                <a:ea typeface="MS PGothic" charset="0"/>
                <a:cs typeface="MS PGothic" charset="0"/>
              </a:rPr>
              <a:t>and special needs </a:t>
            </a:r>
            <a:r>
              <a:rPr lang="en-US" sz="2400" dirty="0" smtClean="0">
                <a:ea typeface="MS PGothic" charset="0"/>
                <a:cs typeface="MS PGothic" charset="0"/>
              </a:rPr>
              <a:t>students</a:t>
            </a:r>
            <a:endParaRPr lang="en-US" sz="2400" dirty="0">
              <a:ea typeface="MS PGothic" charset="0"/>
            </a:endParaRPr>
          </a:p>
          <a:p>
            <a:pPr marL="596900" indent="-514350">
              <a:buFontTx/>
              <a:buAutoNum type="arabicPeriod" startAt="2"/>
            </a:pPr>
            <a:r>
              <a:rPr lang="en-US" sz="2400" dirty="0" smtClean="0">
                <a:ea typeface="MS PGothic" charset="0"/>
                <a:cs typeface="MS PGothic" charset="0"/>
              </a:rPr>
              <a:t>Responding </a:t>
            </a:r>
            <a:r>
              <a:rPr lang="en-US" sz="2400" dirty="0">
                <a:ea typeface="MS PGothic" charset="0"/>
                <a:cs typeface="MS PGothic" charset="0"/>
              </a:rPr>
              <a:t>to acute </a:t>
            </a:r>
            <a:r>
              <a:rPr lang="en-US" sz="2400" dirty="0" smtClean="0">
                <a:ea typeface="MS PGothic" charset="0"/>
                <a:cs typeface="MS PGothic" charset="0"/>
              </a:rPr>
              <a:t>needs</a:t>
            </a:r>
          </a:p>
          <a:p>
            <a:pPr marL="596900" indent="-514350">
              <a:buFontTx/>
              <a:buAutoNum type="arabicPeriod" startAt="2"/>
            </a:pPr>
            <a:r>
              <a:rPr lang="en-US" sz="2400" dirty="0" smtClean="0">
                <a:ea typeface="ＭＳ Ｐゴシック" pitchFamily="34" charset="-128"/>
                <a:cs typeface="MS PGothic" charset="0"/>
              </a:rPr>
              <a:t>Ensuring </a:t>
            </a:r>
            <a:r>
              <a:rPr lang="en-US" sz="2400" dirty="0">
                <a:ea typeface="ＭＳ Ｐゴシック" pitchFamily="34" charset="-128"/>
                <a:cs typeface="MS PGothic" charset="0"/>
              </a:rPr>
              <a:t>physical </a:t>
            </a:r>
            <a:r>
              <a:rPr lang="en-US" sz="2400" dirty="0" smtClean="0">
                <a:ea typeface="ＭＳ Ｐゴシック" pitchFamily="34" charset="-128"/>
                <a:cs typeface="MS PGothic" charset="0"/>
              </a:rPr>
              <a:t>comfort</a:t>
            </a:r>
          </a:p>
          <a:p>
            <a:pPr marL="596900" indent="-514350">
              <a:buFontTx/>
              <a:buAutoNum type="arabicPeriod" startAt="2"/>
            </a:pPr>
            <a:r>
              <a:rPr lang="en-US" sz="2400" dirty="0" smtClean="0">
                <a:ea typeface="ＭＳ Ｐゴシック" pitchFamily="34" charset="-128"/>
                <a:cs typeface="MS PGothic" charset="0"/>
              </a:rPr>
              <a:t>Providing accurate reassurances</a:t>
            </a:r>
            <a:endParaRPr lang="en-US" sz="2400" dirty="0">
              <a:ea typeface="ＭＳ Ｐゴシック" pitchFamily="34" charset="-128"/>
              <a:cs typeface="MS PGothic" charset="0"/>
            </a:endParaRPr>
          </a:p>
          <a:p>
            <a:pPr marL="596900" indent="-514350">
              <a:buFontTx/>
              <a:buAutoNum type="arabicPeriod" startAt="2"/>
            </a:pPr>
            <a:endParaRPr lang="en-US" sz="2400" dirty="0">
              <a:ea typeface="MS PGothic" charset="0"/>
              <a:cs typeface="MS PGothic" charset="0"/>
            </a:endParaRPr>
          </a:p>
        </p:txBody>
      </p:sp>
      <p:pic>
        <p:nvPicPr>
          <p:cNvPr id="44036"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50463" y="4284446"/>
            <a:ext cx="1402436" cy="210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47799" y="1584695"/>
            <a:ext cx="27051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1511731" y="274638"/>
            <a:ext cx="3670300" cy="1130300"/>
          </a:xfrm>
          <a:prstGeom prst="rect">
            <a:avLst/>
          </a:prstGeom>
        </p:spPr>
      </p:pic>
      <p:pic>
        <p:nvPicPr>
          <p:cNvPr id="6" name="Picture 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49932" y="3594739"/>
            <a:ext cx="17081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spTree>
    <p:extLst>
      <p:ext uri="{BB962C8B-B14F-4D97-AF65-F5344CB8AC3E}">
        <p14:creationId xmlns:p14="http://schemas.microsoft.com/office/powerpoint/2010/main" val="2228303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sz="half" idx="2"/>
          </p:nvPr>
        </p:nvSpPr>
        <p:spPr>
          <a:xfrm>
            <a:off x="1511731" y="1836738"/>
            <a:ext cx="7251269" cy="4724400"/>
          </a:xfrm>
        </p:spPr>
        <p:txBody>
          <a:bodyPr>
            <a:normAutofit/>
          </a:bodyPr>
          <a:lstStyle/>
          <a:p>
            <a:pPr marL="50800" indent="31750">
              <a:buFontTx/>
              <a:buNone/>
              <a:defRPr/>
            </a:pPr>
            <a:r>
              <a:rPr lang="en-US" sz="2800" b="1" dirty="0" smtClean="0">
                <a:ea typeface="ＭＳ Ｐゴシック" pitchFamily="34" charset="-128"/>
                <a:cs typeface="MS PGothic" charset="0"/>
              </a:rPr>
              <a:t>Reaffirm </a:t>
            </a:r>
            <a:r>
              <a:rPr lang="en-US" sz="2800" b="1" u="sng" dirty="0" smtClean="0">
                <a:ea typeface="ＭＳ Ｐゴシック" pitchFamily="34" charset="-128"/>
                <a:cs typeface="MS PGothic" charset="0"/>
              </a:rPr>
              <a:t>Psychological</a:t>
            </a:r>
            <a:r>
              <a:rPr lang="en-US" sz="2800" b="1" dirty="0" smtClean="0">
                <a:ea typeface="ＭＳ Ｐゴシック" pitchFamily="34" charset="-128"/>
                <a:cs typeface="MS PGothic" charset="0"/>
              </a:rPr>
              <a:t> Health &amp; Safety</a:t>
            </a:r>
          </a:p>
          <a:p>
            <a:pPr marL="457200" indent="-457200">
              <a:buFont typeface="+mj-lt"/>
              <a:buAutoNum type="arabicPeriod"/>
              <a:defRPr/>
            </a:pPr>
            <a:r>
              <a:rPr lang="en-US" sz="2400" dirty="0" smtClean="0">
                <a:ea typeface="ＭＳ Ｐゴシック" pitchFamily="34" charset="-128"/>
                <a:cs typeface="MS PGothic" charset="0"/>
              </a:rPr>
              <a:t>Recognizing the importance of adult reactions and behaviors</a:t>
            </a:r>
          </a:p>
          <a:p>
            <a:pPr marL="457200" indent="-457200">
              <a:buFont typeface="+mj-lt"/>
              <a:buAutoNum type="arabicPeriod"/>
              <a:defRPr/>
            </a:pPr>
            <a:r>
              <a:rPr lang="en-US" sz="2400" dirty="0" smtClean="0">
                <a:ea typeface="ＭＳ Ｐゴシック" pitchFamily="34" charset="-128"/>
                <a:cs typeface="MS PGothic" charset="0"/>
              </a:rPr>
              <a:t>Minimizing crisis exposure</a:t>
            </a:r>
          </a:p>
          <a:p>
            <a:pPr marL="457200" indent="-457200">
              <a:buFont typeface="+mj-lt"/>
              <a:buAutoNum type="arabicPeriod"/>
              <a:defRPr/>
            </a:pPr>
            <a:r>
              <a:rPr lang="en-US" sz="2400" dirty="0" smtClean="0">
                <a:ea typeface="ＭＳ Ｐゴシック" pitchFamily="34" charset="-128"/>
                <a:cs typeface="MS PGothic" charset="0"/>
              </a:rPr>
              <a:t>Reuniting/locating caregivers and significant others</a:t>
            </a:r>
          </a:p>
          <a:p>
            <a:pPr marL="457200" indent="-457200">
              <a:buFont typeface="+mj-lt"/>
              <a:buAutoNum type="arabicPeriod"/>
              <a:defRPr/>
            </a:pPr>
            <a:r>
              <a:rPr lang="en-US" sz="2400" dirty="0" smtClean="0">
                <a:ea typeface="ＭＳ Ｐゴシック" pitchFamily="34" charset="-128"/>
                <a:cs typeface="MS PGothic" charset="0"/>
              </a:rPr>
              <a:t>Providing </a:t>
            </a:r>
            <a:r>
              <a:rPr lang="en-US" sz="2400" dirty="0">
                <a:ea typeface="ＭＳ Ｐゴシック" pitchFamily="34" charset="-128"/>
                <a:cs typeface="MS PGothic" charset="0"/>
              </a:rPr>
              <a:t>facts and adaptive interpretations</a:t>
            </a:r>
          </a:p>
          <a:p>
            <a:pPr marL="457200" indent="-457200">
              <a:buFont typeface="+mj-lt"/>
              <a:buAutoNum type="arabicPeriod"/>
              <a:defRPr/>
            </a:pPr>
            <a:r>
              <a:rPr lang="en-US" sz="2400" dirty="0" smtClean="0">
                <a:ea typeface="ＭＳ Ｐゴシック" pitchFamily="34" charset="-128"/>
                <a:cs typeface="MS PGothic" charset="0"/>
              </a:rPr>
              <a:t>Returning </a:t>
            </a:r>
            <a:r>
              <a:rPr lang="en-US" sz="2400" dirty="0">
                <a:ea typeface="ＭＳ Ｐゴシック" pitchFamily="34" charset="-128"/>
                <a:cs typeface="MS PGothic" charset="0"/>
              </a:rPr>
              <a:t>students to a safe school environment</a:t>
            </a:r>
          </a:p>
          <a:p>
            <a:pPr marL="457200" indent="-457200">
              <a:buFont typeface="+mj-lt"/>
              <a:buAutoNum type="arabicPeriod"/>
              <a:defRPr/>
            </a:pPr>
            <a:r>
              <a:rPr lang="en-US" sz="2400" dirty="0" smtClean="0">
                <a:ea typeface="ＭＳ Ｐゴシック" pitchFamily="34" charset="-128"/>
                <a:cs typeface="MS PGothic" charset="0"/>
              </a:rPr>
              <a:t>Providing </a:t>
            </a:r>
            <a:r>
              <a:rPr lang="en-US" sz="2400" dirty="0">
                <a:ea typeface="ＭＳ Ｐゴシック" pitchFamily="34" charset="-128"/>
                <a:cs typeface="MS PGothic" charset="0"/>
              </a:rPr>
              <a:t>opportunities to take </a:t>
            </a:r>
            <a:r>
              <a:rPr lang="en-US" sz="2400" dirty="0" smtClean="0">
                <a:ea typeface="ＭＳ Ｐゴシック" pitchFamily="34" charset="-128"/>
                <a:cs typeface="MS PGothic" charset="0"/>
              </a:rPr>
              <a:t>action</a:t>
            </a:r>
            <a:endParaRPr lang="en-US" sz="2400" dirty="0">
              <a:ea typeface="ＭＳ Ｐゴシック" pitchFamily="34" charset="-128"/>
              <a:cs typeface="MS PGothic" charset="0"/>
            </a:endParaRPr>
          </a:p>
        </p:txBody>
      </p:sp>
      <p:pic>
        <p:nvPicPr>
          <p:cNvPr id="7" name="Picture 6"/>
          <p:cNvPicPr>
            <a:picLocks noChangeAspect="1"/>
          </p:cNvPicPr>
          <p:nvPr/>
        </p:nvPicPr>
        <p:blipFill>
          <a:blip r:embed="rId3"/>
          <a:stretch>
            <a:fillRect/>
          </a:stretch>
        </p:blipFill>
        <p:spPr>
          <a:xfrm>
            <a:off x="1511731" y="274638"/>
            <a:ext cx="3670300" cy="1130300"/>
          </a:xfrm>
          <a:prstGeom prst="rect">
            <a:avLst/>
          </a:prstGeom>
        </p:spPr>
      </p:pic>
      <p:sp>
        <p:nvSpPr>
          <p:cNvPr id="4" name="TextBox 3"/>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spTree>
    <p:extLst>
      <p:ext uri="{BB962C8B-B14F-4D97-AF65-F5344CB8AC3E}">
        <p14:creationId xmlns:p14="http://schemas.microsoft.com/office/powerpoint/2010/main" val="2656971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a:spLocks noChangeArrowheads="1"/>
          </p:cNvSpPr>
          <p:nvPr/>
        </p:nvSpPr>
        <p:spPr bwMode="auto">
          <a:xfrm>
            <a:off x="1222554" y="2089200"/>
            <a:ext cx="1498600" cy="1206500"/>
          </a:xfrm>
          <a:prstGeom prst="rect">
            <a:avLst/>
          </a:prstGeom>
          <a:solidFill>
            <a:srgbClr val="FBD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r>
              <a:rPr lang="en-US" sz="2000" dirty="0">
                <a:latin typeface="Arial" charset="0"/>
              </a:rPr>
              <a:t>Crisis Event Variables</a:t>
            </a:r>
          </a:p>
          <a:p>
            <a:pPr algn="r"/>
            <a:endParaRPr lang="en-US" sz="2000" dirty="0">
              <a:latin typeface="Arial" charset="0"/>
            </a:endParaRPr>
          </a:p>
        </p:txBody>
      </p:sp>
      <p:sp>
        <p:nvSpPr>
          <p:cNvPr id="32" name="TextBox 31"/>
          <p:cNvSpPr txBox="1">
            <a:spLocks noChangeArrowheads="1"/>
          </p:cNvSpPr>
          <p:nvPr/>
        </p:nvSpPr>
        <p:spPr bwMode="auto">
          <a:xfrm>
            <a:off x="1235254" y="3537000"/>
            <a:ext cx="1498600" cy="774700"/>
          </a:xfrm>
          <a:prstGeom prst="rect">
            <a:avLst/>
          </a:prstGeom>
          <a:solidFill>
            <a:srgbClr val="4D8ABE"/>
          </a:solidFill>
          <a:ln w="9525">
            <a:solidFill>
              <a:srgbClr val="4D8ABE"/>
            </a:solidFill>
            <a:miter lim="800000"/>
            <a:headEnd/>
            <a:tailEnd/>
          </a:ln>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r>
              <a:rPr lang="en-US" sz="2000" dirty="0">
                <a:latin typeface="Arial" charset="0"/>
              </a:rPr>
              <a:t>Risk Factors</a:t>
            </a:r>
          </a:p>
        </p:txBody>
      </p:sp>
      <p:cxnSp>
        <p:nvCxnSpPr>
          <p:cNvPr id="28" name="Straight Arrow Connector 27"/>
          <p:cNvCxnSpPr>
            <a:cxnSpLocks noChangeShapeType="1"/>
          </p:cNvCxnSpPr>
          <p:nvPr/>
        </p:nvCxnSpPr>
        <p:spPr bwMode="auto">
          <a:xfrm rot="5400000">
            <a:off x="5425461" y="5441206"/>
            <a:ext cx="6858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2" name="Rectangle 40"/>
          <p:cNvSpPr>
            <a:spLocks noChangeArrowheads="1"/>
          </p:cNvSpPr>
          <p:nvPr/>
        </p:nvSpPr>
        <p:spPr bwMode="auto">
          <a:xfrm>
            <a:off x="1000915" y="6595755"/>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t>
            </a:r>
            <a:r>
              <a:rPr lang="en-US" sz="1600" dirty="0"/>
              <a:t>et al. (2009</a:t>
            </a:r>
            <a:r>
              <a:rPr lang="en-US" sz="1600" dirty="0" smtClean="0"/>
              <a:t>)</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1079276827"/>
              </p:ext>
            </p:extLst>
          </p:nvPr>
        </p:nvGraphicFramePr>
        <p:xfrm>
          <a:off x="2749729" y="2089200"/>
          <a:ext cx="6096000" cy="1219200"/>
        </p:xfrm>
        <a:graphic>
          <a:graphicData uri="http://schemas.openxmlformats.org/drawingml/2006/table">
            <a:tbl>
              <a:tblPr/>
              <a:tblGrid>
                <a:gridCol w="2057400"/>
                <a:gridCol w="228600"/>
                <a:gridCol w="1600200"/>
                <a:gridCol w="228600"/>
                <a:gridCol w="1981200"/>
              </a:tblGrid>
              <a:tr h="203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rPr>
                        <a:t>Predictability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rPr>
                        <a:t>Consequences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BD979">
                        <a:alpha val="50195"/>
                      </a:srgbClr>
                    </a:solid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rPr>
                        <a:t>Crisis Event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r>
              <a:tr h="1428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rPr>
                        <a:t>Duration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BD979">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rPr>
                        <a:t>Intensity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979">
                        <a:alpha val="50195"/>
                      </a:srgbClr>
                    </a:solidFill>
                  </a:tcPr>
                </a:tc>
              </a:tr>
            </a:tbl>
          </a:graphicData>
        </a:graphic>
      </p:graphicFrame>
      <p:cxnSp>
        <p:nvCxnSpPr>
          <p:cNvPr id="10" name="Straight Arrow Connector 9"/>
          <p:cNvCxnSpPr>
            <a:cxnSpLocks noChangeShapeType="1"/>
          </p:cNvCxnSpPr>
          <p:nvPr/>
        </p:nvCxnSpPr>
        <p:spPr bwMode="auto">
          <a:xfrm rot="5400000" flipH="1" flipV="1">
            <a:off x="4740454" y="2813100"/>
            <a:ext cx="3048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16200000" flipH="1">
            <a:off x="4740454" y="2355900"/>
            <a:ext cx="3048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5400000">
            <a:off x="6588304" y="2324150"/>
            <a:ext cx="254000" cy="2413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16200000" flipV="1">
            <a:off x="6607354" y="2851200"/>
            <a:ext cx="228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18" name="Table 17"/>
          <p:cNvGraphicFramePr>
            <a:graphicFrameLocks noGrp="1"/>
          </p:cNvGraphicFramePr>
          <p:nvPr>
            <p:extLst>
              <p:ext uri="{D42A27DB-BD31-4B8C-83A1-F6EECF244321}">
                <p14:modId xmlns:p14="http://schemas.microsoft.com/office/powerpoint/2010/main" val="392973045"/>
              </p:ext>
            </p:extLst>
          </p:nvPr>
        </p:nvGraphicFramePr>
        <p:xfrm>
          <a:off x="2776717" y="3537000"/>
          <a:ext cx="6040437" cy="777876"/>
        </p:xfrm>
        <a:graphic>
          <a:graphicData uri="http://schemas.openxmlformats.org/drawingml/2006/table">
            <a:tbl>
              <a:tblPr/>
              <a:tblGrid>
                <a:gridCol w="2001837"/>
                <a:gridCol w="228600"/>
                <a:gridCol w="1600200"/>
                <a:gridCol w="228600"/>
                <a:gridCol w="1981200"/>
              </a:tblGrid>
              <a:tr h="25929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81" marB="45781" horzOverflow="overflow">
                    <a:lnL>
                      <a:noFill/>
                    </a:lnL>
                    <a:lnR>
                      <a:noFill/>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81" marB="4578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Threat Perceptions</a:t>
                      </a:r>
                    </a:p>
                  </a:txBody>
                  <a:tcPr marT="45781" marB="457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81" marB="45781"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81" marB="45781" horzOverflow="overflow">
                    <a:lnL>
                      <a:noFill/>
                    </a:lnL>
                    <a:lnR>
                      <a:noFill/>
                    </a:lnR>
                    <a:lnT>
                      <a:noFill/>
                    </a:lnT>
                    <a:lnB>
                      <a:noFill/>
                    </a:lnB>
                    <a:lnTlToBr>
                      <a:noFill/>
                    </a:lnTlToBr>
                    <a:lnBlToTr>
                      <a:noFill/>
                    </a:lnBlToTr>
                    <a:solidFill>
                      <a:srgbClr val="4F81BD">
                        <a:alpha val="50195"/>
                      </a:srgbClr>
                    </a:solidFill>
                  </a:tcPr>
                </a:tc>
              </a:tr>
              <a:tr h="25929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a:noFill/>
                    </a:lnL>
                    <a:lnR>
                      <a:noFill/>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a:noFill/>
                    </a:lnL>
                    <a:lnR>
                      <a:noFill/>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4F81BD">
                        <a:alpha val="50195"/>
                      </a:srgbClr>
                    </a:solidFill>
                  </a:tcPr>
                </a:tc>
              </a:tr>
              <a:tr h="25929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ＭＳ Ｐゴシック" pitchFamily="34" charset="-128"/>
                        </a:rPr>
                        <a:t>Exposure</a:t>
                      </a:r>
                    </a:p>
                  </a:txBody>
                  <a:tcPr marT="45781" marB="457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a:noFill/>
                    </a:lnL>
                    <a:lnR>
                      <a:noFill/>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81" marB="4578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4F81BD">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ＭＳ Ｐゴシック" pitchFamily="34" charset="-128"/>
                        </a:rPr>
                        <a:t>Vulnerability</a:t>
                      </a:r>
                    </a:p>
                  </a:txBody>
                  <a:tcPr marT="45781" marB="457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alpha val="50195"/>
                      </a:srgbClr>
                    </a:solidFill>
                  </a:tcPr>
                </a:tc>
              </a:tr>
            </a:tbl>
          </a:graphicData>
        </a:graphic>
      </p:graphicFrame>
      <p:cxnSp>
        <p:nvCxnSpPr>
          <p:cNvPr id="20" name="Straight Arrow Connector 19"/>
          <p:cNvCxnSpPr>
            <a:cxnSpLocks noChangeShapeType="1"/>
          </p:cNvCxnSpPr>
          <p:nvPr/>
        </p:nvCxnSpPr>
        <p:spPr bwMode="auto">
          <a:xfrm rot="5400000">
            <a:off x="5426255" y="3167112"/>
            <a:ext cx="6858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rot="5400000">
            <a:off x="5425461" y="4145806"/>
            <a:ext cx="6858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9" name="TextBox 28"/>
          <p:cNvSpPr txBox="1">
            <a:spLocks noChangeArrowheads="1"/>
          </p:cNvSpPr>
          <p:nvPr/>
        </p:nvSpPr>
        <p:spPr bwMode="auto">
          <a:xfrm>
            <a:off x="2975154" y="4654600"/>
            <a:ext cx="1612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900" b="1" dirty="0">
                <a:latin typeface="Arial" charset="0"/>
              </a:rPr>
              <a:t>Early Warning Signs</a:t>
            </a:r>
          </a:p>
          <a:p>
            <a:pPr algn="ctr"/>
            <a:r>
              <a:rPr lang="en-US" sz="900" dirty="0">
                <a:latin typeface="Arial" charset="0"/>
              </a:rPr>
              <a:t>(reactions displayed during impact and recoil phases)</a:t>
            </a:r>
          </a:p>
        </p:txBody>
      </p:sp>
      <p:sp>
        <p:nvSpPr>
          <p:cNvPr id="30" name="TextBox 29"/>
          <p:cNvSpPr txBox="1">
            <a:spLocks noChangeArrowheads="1"/>
          </p:cNvSpPr>
          <p:nvPr/>
        </p:nvSpPr>
        <p:spPr bwMode="auto">
          <a:xfrm>
            <a:off x="3070404" y="5810300"/>
            <a:ext cx="161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900" b="1" dirty="0">
                <a:latin typeface="Arial" charset="0"/>
              </a:rPr>
              <a:t>Enduring Warning Signs</a:t>
            </a:r>
          </a:p>
          <a:p>
            <a:pPr algn="ctr"/>
            <a:r>
              <a:rPr lang="en-US" sz="900" dirty="0">
                <a:latin typeface="Arial" charset="0"/>
              </a:rPr>
              <a:t>(reactions displayed during postimpact and recovery/reconstruction phases)</a:t>
            </a:r>
          </a:p>
        </p:txBody>
      </p:sp>
      <p:cxnSp>
        <p:nvCxnSpPr>
          <p:cNvPr id="34" name="Straight Arrow Connector 33"/>
          <p:cNvCxnSpPr>
            <a:cxnSpLocks noChangeShapeType="1"/>
          </p:cNvCxnSpPr>
          <p:nvPr/>
        </p:nvCxnSpPr>
        <p:spPr bwMode="auto">
          <a:xfrm rot="5400000" flipH="1" flipV="1">
            <a:off x="4759504" y="3810050"/>
            <a:ext cx="2540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rot="16200000" flipV="1">
            <a:off x="6581954" y="3803700"/>
            <a:ext cx="2540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7" name="TextBox 36"/>
          <p:cNvSpPr txBox="1">
            <a:spLocks noChangeArrowheads="1"/>
          </p:cNvSpPr>
          <p:nvPr/>
        </p:nvSpPr>
        <p:spPr bwMode="auto">
          <a:xfrm>
            <a:off x="7318554" y="4680000"/>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200" b="1" dirty="0">
                <a:latin typeface="Arial" charset="0"/>
              </a:rPr>
              <a:t>Common Reactions</a:t>
            </a:r>
          </a:p>
        </p:txBody>
      </p:sp>
      <p:sp>
        <p:nvSpPr>
          <p:cNvPr id="38" name="TextBox 37"/>
          <p:cNvSpPr txBox="1">
            <a:spLocks noChangeArrowheads="1"/>
          </p:cNvSpPr>
          <p:nvPr/>
        </p:nvSpPr>
        <p:spPr bwMode="auto">
          <a:xfrm>
            <a:off x="7013754" y="5950000"/>
            <a:ext cx="166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200" b="1" dirty="0">
                <a:latin typeface="Arial" charset="0"/>
              </a:rPr>
              <a:t>Psychopathological Reactions</a:t>
            </a:r>
          </a:p>
        </p:txBody>
      </p:sp>
      <p:cxnSp>
        <p:nvCxnSpPr>
          <p:cNvPr id="44" name="Straight Arrow Connector 43"/>
          <p:cNvCxnSpPr>
            <a:cxnSpLocks noChangeShapeType="1"/>
            <a:stCxn id="37" idx="2"/>
            <a:endCxn id="38" idx="0"/>
          </p:cNvCxnSpPr>
          <p:nvPr/>
        </p:nvCxnSpPr>
        <p:spPr bwMode="auto">
          <a:xfrm rot="16200000" flipH="1">
            <a:off x="7438410" y="5542807"/>
            <a:ext cx="808037" cy="635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pic>
        <p:nvPicPr>
          <p:cNvPr id="52321"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8717" y="4373613"/>
            <a:ext cx="20558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2" name="TextBox 3"/>
          <p:cNvSpPr txBox="1">
            <a:spLocks noChangeArrowheads="1"/>
          </p:cNvSpPr>
          <p:nvPr/>
        </p:nvSpPr>
        <p:spPr bwMode="auto">
          <a:xfrm>
            <a:off x="5088117" y="4608563"/>
            <a:ext cx="1358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r>
              <a:rPr lang="en-US" sz="1100" dirty="0"/>
              <a:t>  </a:t>
            </a:r>
            <a:r>
              <a:rPr lang="en-US" sz="1100" b="1" dirty="0">
                <a:latin typeface="Arial" charset="0"/>
              </a:rPr>
              <a:t>Initial Crisis Reactions</a:t>
            </a:r>
          </a:p>
          <a:p>
            <a:pPr algn="ctr" eaLnBrk="1" hangingPunct="1"/>
            <a:endParaRPr lang="en-US" sz="1100" dirty="0"/>
          </a:p>
        </p:txBody>
      </p:sp>
      <p:pic>
        <p:nvPicPr>
          <p:cNvPr id="52323" name="Picture 3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8717" y="5673775"/>
            <a:ext cx="20558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4" name="TextBox 34"/>
          <p:cNvSpPr txBox="1">
            <a:spLocks noChangeArrowheads="1"/>
          </p:cNvSpPr>
          <p:nvPr/>
        </p:nvSpPr>
        <p:spPr bwMode="auto">
          <a:xfrm>
            <a:off x="5091292" y="5910313"/>
            <a:ext cx="13604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r>
              <a:rPr lang="en-US" sz="1100" b="1" dirty="0">
                <a:latin typeface="Arial" charset="0"/>
              </a:rPr>
              <a:t>Durable Crisis Reactions</a:t>
            </a:r>
          </a:p>
          <a:p>
            <a:pPr algn="ctr" eaLnBrk="1" hangingPunct="1"/>
            <a:endParaRPr lang="en-US" sz="1100" dirty="0"/>
          </a:p>
        </p:txBody>
      </p:sp>
      <p:sp>
        <p:nvSpPr>
          <p:cNvPr id="2" name="Slide Number Placeholder 1"/>
          <p:cNvSpPr>
            <a:spLocks noGrp="1"/>
          </p:cNvSpPr>
          <p:nvPr>
            <p:ph type="sldNum" sz="quarter" idx="12"/>
          </p:nvPr>
        </p:nvSpPr>
        <p:spPr>
          <a:xfrm>
            <a:off x="8613648" y="6305550"/>
            <a:ext cx="457200" cy="476250"/>
          </a:xfrm>
        </p:spPr>
        <p:txBody>
          <a:bodyPr/>
          <a:lstStyle/>
          <a:p>
            <a:fld id="{6294C92D-0306-4E69-9CD3-20855E849650}" type="slidenum">
              <a:rPr kumimoji="0" lang="en-US" smtClean="0"/>
              <a:t>28</a:t>
            </a:fld>
            <a:endParaRPr kumimoji="0" lang="en-US" dirty="0"/>
          </a:p>
        </p:txBody>
      </p:sp>
      <p:sp>
        <p:nvSpPr>
          <p:cNvPr id="3" name="Rectangle 2"/>
          <p:cNvSpPr/>
          <p:nvPr/>
        </p:nvSpPr>
        <p:spPr>
          <a:xfrm>
            <a:off x="3405852" y="1461286"/>
            <a:ext cx="4596130" cy="461665"/>
          </a:xfrm>
          <a:prstGeom prst="rect">
            <a:avLst/>
          </a:prstGeom>
        </p:spPr>
        <p:txBody>
          <a:bodyPr wrap="none">
            <a:spAutoFit/>
          </a:bodyPr>
          <a:lstStyle/>
          <a:p>
            <a:r>
              <a:rPr lang="en-US" sz="2400" b="1" dirty="0">
                <a:ea typeface="MS PGothic" charset="0"/>
              </a:rPr>
              <a:t>Evaluate Psychological Trauma</a:t>
            </a:r>
            <a:endParaRPr lang="en-US" sz="2400" b="1" dirty="0"/>
          </a:p>
        </p:txBody>
      </p:sp>
      <p:pic>
        <p:nvPicPr>
          <p:cNvPr id="33" name="Picture 32"/>
          <p:cNvPicPr>
            <a:picLocks noChangeAspect="1"/>
          </p:cNvPicPr>
          <p:nvPr/>
        </p:nvPicPr>
        <p:blipFill>
          <a:blip r:embed="rId4"/>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78053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2000"/>
                                        <p:tgtEl>
                                          <p:spTgt spid="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5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up)">
                                      <p:cBhvr>
                                        <p:cTn id="72" dur="500"/>
                                        <p:tgtEl>
                                          <p:spTgt spid="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000"/>
                                        <p:tgtEl>
                                          <p:spTgt spid="3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right)">
                                      <p:cBhvr>
                                        <p:cTn id="82" dur="500"/>
                                        <p:tgtEl>
                                          <p:spTgt spid="4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right)">
                                      <p:cBhvr>
                                        <p:cTn id="87" dur="500"/>
                                        <p:tgtEl>
                                          <p:spTgt spid="3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right)">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9" grpId="0"/>
      <p:bldP spid="30"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idx="1"/>
            <p:extLst>
              <p:ext uri="{D42A27DB-BD31-4B8C-83A1-F6EECF244321}">
                <p14:modId xmlns:p14="http://schemas.microsoft.com/office/powerpoint/2010/main" val="3660620921"/>
              </p:ext>
            </p:extLst>
          </p:nvPr>
        </p:nvGraphicFramePr>
        <p:xfrm>
          <a:off x="1090480" y="1839913"/>
          <a:ext cx="7748827" cy="4549775"/>
        </p:xfrm>
        <a:graphic>
          <a:graphicData uri="http://schemas.openxmlformats.org/presentationml/2006/ole">
            <mc:AlternateContent xmlns:mc="http://schemas.openxmlformats.org/markup-compatibility/2006">
              <mc:Choice xmlns:v="urn:schemas-microsoft-com:vml" Requires="v">
                <p:oleObj spid="_x0000_s105516" name="Worksheet" r:id="rId5" imgW="8356600" imgH="4457700" progId="Excel.Sheet.8">
                  <p:embed/>
                </p:oleObj>
              </mc:Choice>
              <mc:Fallback>
                <p:oleObj name="Worksheet" r:id="rId5" imgW="8356600" imgH="445770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480" y="1839913"/>
                        <a:ext cx="7748827" cy="4549775"/>
                      </a:xfrm>
                      <a:prstGeom prst="rect">
                        <a:avLst/>
                      </a:prstGeom>
                      <a:noFill/>
                      <a:ln>
                        <a:noFill/>
                      </a:ln>
                      <a:extLst/>
                    </p:spPr>
                  </p:pic>
                </p:oleObj>
              </mc:Fallback>
            </mc:AlternateContent>
          </a:graphicData>
        </a:graphic>
      </p:graphicFrame>
      <p:sp>
        <p:nvSpPr>
          <p:cNvPr id="2052" name="Rectangle 4"/>
          <p:cNvSpPr>
            <a:spLocks noChangeArrowheads="1"/>
          </p:cNvSpPr>
          <p:nvPr/>
        </p:nvSpPr>
        <p:spPr bwMode="auto">
          <a:xfrm>
            <a:off x="1008857" y="6534278"/>
            <a:ext cx="8523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smtClean="0"/>
              <a:t>Pynoos </a:t>
            </a:r>
            <a:r>
              <a:rPr lang="en-US" sz="1600" dirty="0"/>
              <a:t>et al. (1987</a:t>
            </a:r>
            <a:r>
              <a:rPr lang="en-US" sz="1600" dirty="0" smtClean="0"/>
              <a:t>)</a:t>
            </a:r>
            <a:endParaRPr lang="en-US" sz="1600" dirty="0">
              <a:solidFill>
                <a:srgbClr val="FF0000"/>
              </a:solidFill>
            </a:endParaRPr>
          </a:p>
        </p:txBody>
      </p:sp>
      <p:sp>
        <p:nvSpPr>
          <p:cNvPr id="2053" name="TextBox 5"/>
          <p:cNvSpPr txBox="1">
            <a:spLocks noChangeArrowheads="1"/>
          </p:cNvSpPr>
          <p:nvPr/>
        </p:nvSpPr>
        <p:spPr bwMode="auto">
          <a:xfrm>
            <a:off x="1511730" y="1587500"/>
            <a:ext cx="8145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b="1" dirty="0" smtClean="0">
                <a:solidFill>
                  <a:srgbClr val="000000"/>
                </a:solidFill>
                <a:latin typeface="+mn-lt"/>
              </a:rPr>
              <a:t>Evaluate Psychological Trauma:</a:t>
            </a:r>
          </a:p>
          <a:p>
            <a:r>
              <a:rPr lang="en-US" b="1" dirty="0" smtClean="0">
                <a:solidFill>
                  <a:srgbClr val="000000"/>
                </a:solidFill>
                <a:latin typeface="+mn-lt"/>
              </a:rPr>
              <a:t>Crisis </a:t>
            </a:r>
            <a:r>
              <a:rPr lang="en-US" b="1" dirty="0">
                <a:solidFill>
                  <a:srgbClr val="000000"/>
                </a:solidFill>
                <a:latin typeface="+mn-lt"/>
              </a:rPr>
              <a:t>Exposure Physical Proximity Risk Factor </a:t>
            </a:r>
          </a:p>
        </p:txBody>
      </p:sp>
      <p:sp>
        <p:nvSpPr>
          <p:cNvPr id="2054" name="TextBox 6"/>
          <p:cNvSpPr txBox="1">
            <a:spLocks noChangeArrowheads="1"/>
          </p:cNvSpPr>
          <p:nvPr/>
        </p:nvSpPr>
        <p:spPr bwMode="auto">
          <a:xfrm>
            <a:off x="2624138" y="2522538"/>
            <a:ext cx="494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2000" b="1" dirty="0">
                <a:solidFill>
                  <a:srgbClr val="000000"/>
                </a:solidFill>
                <a:latin typeface="Arial" charset="0"/>
              </a:rPr>
              <a:t>PTSD Reaction Index × Exposure Level                        </a:t>
            </a:r>
          </a:p>
          <a:p>
            <a:endParaRPr lang="en-US"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29</a:t>
            </a:fld>
            <a:endParaRPr kumimoji="0" lang="en-US" dirty="0"/>
          </a:p>
        </p:txBody>
      </p:sp>
      <p:pic>
        <p:nvPicPr>
          <p:cNvPr id="8" name="Picture 7"/>
          <p:cNvPicPr>
            <a:picLocks noChangeAspect="1"/>
          </p:cNvPicPr>
          <p:nvPr/>
        </p:nvPicPr>
        <p:blipFill>
          <a:blip r:embed="rId7"/>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1056410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Text Placeholder 2"/>
          <p:cNvSpPr>
            <a:spLocks noGrp="1"/>
          </p:cNvSpPr>
          <p:nvPr>
            <p:ph type="body" idx="1"/>
          </p:nvPr>
        </p:nvSpPr>
        <p:spPr/>
        <p:txBody>
          <a:bodyPr/>
          <a:lstStyle/>
          <a:p>
            <a:r>
              <a:rPr lang="en-US" dirty="0" smtClean="0"/>
              <a:t>Responding to Crisis: Mental Health Crisis Intervention</a:t>
            </a:r>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3</a:t>
            </a:fld>
            <a:endParaRPr kumimoji="0" lang="en-US" dirty="0"/>
          </a:p>
        </p:txBody>
      </p:sp>
    </p:spTree>
    <p:extLst>
      <p:ext uri="{BB962C8B-B14F-4D97-AF65-F5344CB8AC3E}">
        <p14:creationId xmlns:p14="http://schemas.microsoft.com/office/powerpoint/2010/main" val="707735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extLst>
              <p:ext uri="{D42A27DB-BD31-4B8C-83A1-F6EECF244321}">
                <p14:modId xmlns:p14="http://schemas.microsoft.com/office/powerpoint/2010/main" val="4050053180"/>
              </p:ext>
            </p:extLst>
          </p:nvPr>
        </p:nvGraphicFramePr>
        <p:xfrm>
          <a:off x="1003300" y="1616288"/>
          <a:ext cx="8180388" cy="4551150"/>
        </p:xfrm>
        <a:graphic>
          <a:graphicData uri="http://schemas.openxmlformats.org/presentationml/2006/ole">
            <mc:AlternateContent xmlns:mc="http://schemas.openxmlformats.org/markup-compatibility/2006">
              <mc:Choice xmlns:v="urn:schemas-microsoft-com:vml" Requires="v">
                <p:oleObj spid="_x0000_s107566" name="Worksheet" r:id="rId5" imgW="8166100" imgH="3873500" progId="Excel.Sheet.8">
                  <p:embed/>
                </p:oleObj>
              </mc:Choice>
              <mc:Fallback>
                <p:oleObj name="Worksheet" r:id="rId5" imgW="8166100" imgH="3873500" progId="Excel.Sheet.8">
                  <p:embed/>
                  <p:pic>
                    <p:nvPicPr>
                      <p:cNvPr id="0" name=""/>
                      <p:cNvPicPr>
                        <a:picLocks noGrp="1" noChangeAspect="1" noChangeArrowheads="1"/>
                      </p:cNvPicPr>
                      <p:nvPr/>
                    </p:nvPicPr>
                    <p:blipFill>
                      <a:blip r:embed="rId6"/>
                      <a:srcRect/>
                      <a:stretch>
                        <a:fillRect/>
                      </a:stretch>
                    </p:blipFill>
                    <p:spPr bwMode="auto">
                      <a:xfrm>
                        <a:off x="1003300" y="1616288"/>
                        <a:ext cx="8180388" cy="4551150"/>
                      </a:xfrm>
                      <a:prstGeom prst="rect">
                        <a:avLst/>
                      </a:prstGeom>
                      <a:noFill/>
                      <a:ln>
                        <a:noFill/>
                      </a:ln>
                      <a:extLst/>
                    </p:spPr>
                  </p:pic>
                </p:oleObj>
              </mc:Fallback>
            </mc:AlternateContent>
          </a:graphicData>
        </a:graphic>
      </p:graphicFrame>
      <p:sp>
        <p:nvSpPr>
          <p:cNvPr id="3076" name="TextBox 5"/>
          <p:cNvSpPr txBox="1">
            <a:spLocks noChangeArrowheads="1"/>
          </p:cNvSpPr>
          <p:nvPr/>
        </p:nvSpPr>
        <p:spPr bwMode="auto">
          <a:xfrm>
            <a:off x="987833" y="6274671"/>
            <a:ext cx="866616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600" i="1" dirty="0" smtClean="0">
                <a:latin typeface="+mn-lt"/>
              </a:rPr>
              <a:t>Off </a:t>
            </a:r>
            <a:r>
              <a:rPr lang="en-US" sz="1600" i="1" dirty="0">
                <a:latin typeface="+mn-lt"/>
              </a:rPr>
              <a:t>track </a:t>
            </a:r>
            <a:r>
              <a:rPr lang="en-US" sz="1600" dirty="0">
                <a:latin typeface="+mn-lt"/>
              </a:rPr>
              <a:t>refers to students who were on vacation from school. </a:t>
            </a:r>
          </a:p>
          <a:p>
            <a:r>
              <a:rPr lang="en-US" sz="1600" dirty="0" smtClean="0">
                <a:latin typeface="+mn-lt"/>
              </a:rPr>
              <a:t>Pynoos </a:t>
            </a:r>
            <a:r>
              <a:rPr lang="en-US" sz="1600" dirty="0">
                <a:latin typeface="+mn-lt"/>
              </a:rPr>
              <a:t>et al. (1987</a:t>
            </a:r>
            <a:r>
              <a:rPr lang="en-US" sz="1600" dirty="0" smtClean="0">
                <a:latin typeface="+mn-lt"/>
              </a:rPr>
              <a:t>)</a:t>
            </a:r>
            <a:endParaRPr lang="en-US" sz="1600" dirty="0">
              <a:latin typeface="+mn-lt"/>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30</a:t>
            </a:fld>
            <a:endParaRPr kumimoji="0" lang="en-US" dirty="0"/>
          </a:p>
        </p:txBody>
      </p:sp>
      <p:pic>
        <p:nvPicPr>
          <p:cNvPr id="6" name="Picture 5"/>
          <p:cNvPicPr>
            <a:picLocks noChangeAspect="1"/>
          </p:cNvPicPr>
          <p:nvPr/>
        </p:nvPicPr>
        <p:blipFill>
          <a:blip r:embed="rId7"/>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072347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2"/>
          <p:cNvGraphicFramePr>
            <a:graphicFrameLocks noGrp="1" noChangeAspect="1"/>
          </p:cNvGraphicFramePr>
          <p:nvPr>
            <p:ph idx="1"/>
            <p:extLst>
              <p:ext uri="{D42A27DB-BD31-4B8C-83A1-F6EECF244321}">
                <p14:modId xmlns:p14="http://schemas.microsoft.com/office/powerpoint/2010/main" val="221695534"/>
              </p:ext>
            </p:extLst>
          </p:nvPr>
        </p:nvGraphicFramePr>
        <p:xfrm>
          <a:off x="950536" y="1676400"/>
          <a:ext cx="8189913" cy="4724400"/>
        </p:xfrm>
        <a:graphic>
          <a:graphicData uri="http://schemas.openxmlformats.org/presentationml/2006/ole">
            <mc:AlternateContent xmlns:mc="http://schemas.openxmlformats.org/markup-compatibility/2006">
              <mc:Choice xmlns:v="urn:schemas-microsoft-com:vml" Requires="v">
                <p:oleObj spid="_x0000_s111661" name="Worksheet" r:id="rId5" imgW="8318500" imgH="4800600" progId="Excel.Sheet.8">
                  <p:embed/>
                </p:oleObj>
              </mc:Choice>
              <mc:Fallback>
                <p:oleObj name="Worksheet" r:id="rId5" imgW="8318500" imgH="480060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536" y="1676400"/>
                        <a:ext cx="81899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 name="Rectangle 4"/>
          <p:cNvSpPr>
            <a:spLocks noChangeArrowheads="1"/>
          </p:cNvSpPr>
          <p:nvPr/>
        </p:nvSpPr>
        <p:spPr bwMode="auto">
          <a:xfrm>
            <a:off x="1004095" y="6521217"/>
            <a:ext cx="8045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600" dirty="0" smtClean="0"/>
              <a:t>Applied </a:t>
            </a:r>
            <a:r>
              <a:rPr lang="en-US" sz="1600" dirty="0"/>
              <a:t>Research and Consulting et al. (2002, p. 34</a:t>
            </a:r>
            <a:r>
              <a:rPr lang="en-US" sz="1600" dirty="0" smtClean="0"/>
              <a:t>)</a:t>
            </a:r>
            <a:endParaRPr lang="en-US" sz="1600" dirty="0"/>
          </a:p>
        </p:txBody>
      </p:sp>
      <p:sp>
        <p:nvSpPr>
          <p:cNvPr id="4101" name="TextBox 5"/>
          <p:cNvSpPr txBox="1">
            <a:spLocks noChangeArrowheads="1"/>
          </p:cNvSpPr>
          <p:nvPr/>
        </p:nvSpPr>
        <p:spPr bwMode="auto">
          <a:xfrm>
            <a:off x="2488860" y="1600200"/>
            <a:ext cx="68627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2200" b="1" dirty="0">
                <a:latin typeface="+mn-lt"/>
              </a:rPr>
              <a:t>Evaluate Psychological </a:t>
            </a:r>
            <a:r>
              <a:rPr lang="en-US" sz="2200" b="1" dirty="0" smtClean="0">
                <a:latin typeface="+mn-lt"/>
              </a:rPr>
              <a:t>Trauma:</a:t>
            </a:r>
          </a:p>
          <a:p>
            <a:r>
              <a:rPr lang="en-US" sz="2200" b="1" dirty="0" smtClean="0">
                <a:latin typeface="+mn-lt"/>
              </a:rPr>
              <a:t>Crisis </a:t>
            </a:r>
            <a:r>
              <a:rPr lang="en-US" sz="2200" b="1" dirty="0">
                <a:latin typeface="+mn-lt"/>
              </a:rPr>
              <a:t>Exposure </a:t>
            </a:r>
            <a:r>
              <a:rPr lang="en-US" sz="2200" b="1" dirty="0">
                <a:solidFill>
                  <a:srgbClr val="000000"/>
                </a:solidFill>
                <a:latin typeface="+mn-lt"/>
              </a:rPr>
              <a:t>Emotional Proximity Risk Factor</a:t>
            </a:r>
          </a:p>
          <a:p>
            <a:endParaRPr lang="en-US" sz="2200" dirty="0">
              <a:latin typeface="+mn-lt"/>
            </a:endParaRPr>
          </a:p>
        </p:txBody>
      </p:sp>
      <p:sp>
        <p:nvSpPr>
          <p:cNvPr id="4102" name="TextBox 6"/>
          <p:cNvSpPr txBox="1">
            <a:spLocks noChangeArrowheads="1"/>
          </p:cNvSpPr>
          <p:nvPr/>
        </p:nvSpPr>
        <p:spPr bwMode="auto">
          <a:xfrm>
            <a:off x="2334836" y="2590800"/>
            <a:ext cx="7245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600" b="1" dirty="0">
                <a:solidFill>
                  <a:srgbClr val="000000"/>
                </a:solidFill>
                <a:latin typeface="Arial" charset="0"/>
              </a:rPr>
              <a:t>PTSD and Relationship to Victim×Outcome (i.e., injury or death)</a:t>
            </a:r>
          </a:p>
          <a:p>
            <a:endParaRPr lang="en-US" dirty="0"/>
          </a:p>
        </p:txBody>
      </p:sp>
      <p:sp>
        <p:nvSpPr>
          <p:cNvPr id="2" name="Slide Number Placeholder 1"/>
          <p:cNvSpPr>
            <a:spLocks noGrp="1"/>
          </p:cNvSpPr>
          <p:nvPr>
            <p:ph type="sldNum" sz="quarter" idx="12"/>
          </p:nvPr>
        </p:nvSpPr>
        <p:spPr>
          <a:xfrm>
            <a:off x="8690622" y="6305550"/>
            <a:ext cx="457200" cy="476250"/>
          </a:xfrm>
        </p:spPr>
        <p:txBody>
          <a:bodyPr/>
          <a:lstStyle/>
          <a:p>
            <a:fld id="{6294C92D-0306-4E69-9CD3-20855E849650}" type="slidenum">
              <a:rPr kumimoji="0" lang="en-US" smtClean="0"/>
              <a:t>31</a:t>
            </a:fld>
            <a:endParaRPr kumimoji="0" lang="en-US" dirty="0"/>
          </a:p>
        </p:txBody>
      </p:sp>
      <p:pic>
        <p:nvPicPr>
          <p:cNvPr id="9" name="Picture 8"/>
          <p:cNvPicPr>
            <a:picLocks noChangeAspect="1"/>
          </p:cNvPicPr>
          <p:nvPr/>
        </p:nvPicPr>
        <p:blipFill>
          <a:blip r:embed="rId7"/>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47005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1511731" y="1917700"/>
            <a:ext cx="7327469" cy="4025900"/>
          </a:xfrm>
        </p:spPr>
        <p:txBody>
          <a:bodyPr>
            <a:normAutofit/>
          </a:bodyPr>
          <a:lstStyle/>
          <a:p>
            <a:pPr marL="0" indent="0">
              <a:buFontTx/>
              <a:buNone/>
              <a:defRPr/>
            </a:pPr>
            <a:r>
              <a:rPr lang="en-US" sz="2800" b="1" dirty="0" smtClean="0">
                <a:ea typeface="ＭＳ Ｐゴシック" pitchFamily="34" charset="-128"/>
                <a:cs typeface="MS PGothic" charset="0"/>
              </a:rPr>
              <a:t>Evaluating Psychological Trauma:</a:t>
            </a:r>
          </a:p>
          <a:p>
            <a:pPr marL="0" indent="0">
              <a:buFontTx/>
              <a:buNone/>
              <a:defRPr/>
            </a:pPr>
            <a:r>
              <a:rPr lang="en-US" sz="2800" b="1" dirty="0" smtClean="0">
                <a:ea typeface="ＭＳ Ｐゴシック" pitchFamily="34" charset="-128"/>
                <a:cs typeface="MS PGothic" charset="0"/>
              </a:rPr>
              <a:t>Internal Vulnerability Risk Factors</a:t>
            </a:r>
            <a:endParaRPr lang="en-US" sz="2400" dirty="0" smtClean="0">
              <a:ea typeface="ＭＳ Ｐゴシック" pitchFamily="34" charset="-128"/>
              <a:cs typeface="MS PGothic" charset="0"/>
            </a:endParaRPr>
          </a:p>
          <a:p>
            <a:pPr marL="365760" lvl="1" indent="-365760">
              <a:buFont typeface="Wingdings" pitchFamily="2" charset="2"/>
              <a:buNone/>
              <a:defRPr/>
            </a:pPr>
            <a:r>
              <a:rPr lang="en-US" sz="2400" dirty="0" smtClean="0">
                <a:ea typeface="ＭＳ Ｐゴシック" pitchFamily="34" charset="-128"/>
              </a:rPr>
              <a:t>i.	Avoidance coping style</a:t>
            </a:r>
          </a:p>
          <a:p>
            <a:pPr marL="365760" lvl="1" indent="-365760">
              <a:buFont typeface="Wingdings" pitchFamily="2" charset="2"/>
              <a:buNone/>
              <a:defRPr/>
            </a:pPr>
            <a:r>
              <a:rPr lang="en-US" sz="2400" dirty="0" smtClean="0">
                <a:solidFill>
                  <a:srgbClr val="000000"/>
                </a:solidFill>
                <a:ea typeface="ＭＳ Ｐゴシック" pitchFamily="34" charset="-128"/>
              </a:rPr>
              <a:t>ii.	Pre-crisis</a:t>
            </a:r>
            <a:r>
              <a:rPr lang="en-US" sz="2400" dirty="0" smtClean="0">
                <a:ea typeface="ＭＳ Ｐゴシック" pitchFamily="34" charset="-128"/>
              </a:rPr>
              <a:t> psychiatric challenges</a:t>
            </a:r>
          </a:p>
          <a:p>
            <a:pPr marL="365760" lvl="1" indent="-365760">
              <a:buFont typeface="Wingdings" pitchFamily="2" charset="2"/>
              <a:buNone/>
              <a:defRPr/>
            </a:pPr>
            <a:r>
              <a:rPr lang="en-US" sz="2400" dirty="0" smtClean="0">
                <a:ea typeface="ＭＳ Ｐゴシック" pitchFamily="34" charset="-128"/>
              </a:rPr>
              <a:t>iii.	Poor ability to regulate emotions</a:t>
            </a:r>
          </a:p>
          <a:p>
            <a:pPr marL="365760" lvl="1" indent="-365760">
              <a:buFont typeface="Wingdings" pitchFamily="2" charset="2"/>
              <a:buNone/>
              <a:defRPr/>
            </a:pPr>
            <a:r>
              <a:rPr lang="en-US" sz="2400" dirty="0" smtClean="0">
                <a:ea typeface="ＭＳ Ｐゴシック" pitchFamily="34" charset="-128"/>
              </a:rPr>
              <a:t>iv.	Low developmental level and poor problem solving</a:t>
            </a:r>
          </a:p>
          <a:p>
            <a:pPr marL="365760" lvl="1" indent="-365760">
              <a:buFont typeface="Wingdings" pitchFamily="2" charset="2"/>
              <a:buNone/>
              <a:defRPr/>
            </a:pPr>
            <a:r>
              <a:rPr lang="en-US" sz="2400" dirty="0" smtClean="0">
                <a:ea typeface="ＭＳ Ｐゴシック" pitchFamily="34" charset="-128"/>
              </a:rPr>
              <a:t>v.	History of prior psychological trauma</a:t>
            </a:r>
          </a:p>
          <a:p>
            <a:pPr marL="520700" lvl="1" indent="-514350">
              <a:buFontTx/>
              <a:buChar char="•"/>
              <a:defRPr/>
            </a:pPr>
            <a:endParaRPr lang="en-US" sz="2400" dirty="0" smtClean="0">
              <a:ea typeface="ＭＳ Ｐゴシック" pitchFamily="34" charset="-128"/>
            </a:endParaRPr>
          </a:p>
        </p:txBody>
      </p:sp>
      <p:sp>
        <p:nvSpPr>
          <p:cNvPr id="58372" name="Rectangle 4"/>
          <p:cNvSpPr>
            <a:spLocks noChangeArrowheads="1"/>
          </p:cNvSpPr>
          <p:nvPr/>
        </p:nvSpPr>
        <p:spPr bwMode="auto">
          <a:xfrm>
            <a:off x="1026320" y="653427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t>
            </a:r>
            <a:r>
              <a:rPr lang="en-US" sz="1600" dirty="0"/>
              <a:t>et al. (2009</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32</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4146390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1511730" y="1828800"/>
            <a:ext cx="7403669" cy="4648200"/>
          </a:xfrm>
        </p:spPr>
        <p:txBody>
          <a:bodyPr>
            <a:normAutofit/>
          </a:bodyPr>
          <a:lstStyle/>
          <a:p>
            <a:pPr marL="0" indent="0">
              <a:buFontTx/>
              <a:buNone/>
              <a:defRPr/>
            </a:pPr>
            <a:r>
              <a:rPr lang="en-US" sz="2800" b="1" dirty="0">
                <a:ea typeface="ＭＳ Ｐゴシック" pitchFamily="34" charset="-128"/>
                <a:cs typeface="MS PGothic" charset="0"/>
              </a:rPr>
              <a:t>Evaluating Psychological </a:t>
            </a:r>
            <a:r>
              <a:rPr lang="en-US" sz="2800" b="1" dirty="0" smtClean="0">
                <a:ea typeface="ＭＳ Ｐゴシック" pitchFamily="34" charset="-128"/>
                <a:cs typeface="MS PGothic" charset="0"/>
              </a:rPr>
              <a:t>Trauma:</a:t>
            </a:r>
            <a:endParaRPr lang="en-US" sz="2800" b="1" dirty="0">
              <a:ea typeface="ＭＳ Ｐゴシック" pitchFamily="34" charset="-128"/>
              <a:cs typeface="MS PGothic" charset="0"/>
            </a:endParaRPr>
          </a:p>
          <a:p>
            <a:pPr marL="465138" indent="-465138">
              <a:lnSpc>
                <a:spcPct val="80000"/>
              </a:lnSpc>
              <a:buFontTx/>
              <a:buNone/>
              <a:defRPr/>
            </a:pPr>
            <a:r>
              <a:rPr lang="en-US" sz="2800" b="1" dirty="0" smtClean="0">
                <a:ea typeface="ＭＳ Ｐゴシック" pitchFamily="34" charset="-128"/>
                <a:cs typeface="MS PGothic" charset="0"/>
              </a:rPr>
              <a:t>External Vulnerability Risk Factors</a:t>
            </a:r>
            <a:endParaRPr lang="en-US" sz="2800" dirty="0" smtClean="0">
              <a:ea typeface="ＭＳ Ｐゴシック" pitchFamily="34" charset="-128"/>
              <a:cs typeface="MS PGothic" charset="0"/>
            </a:endParaRPr>
          </a:p>
          <a:p>
            <a:pPr marL="365760" lvl="1" indent="-365760">
              <a:lnSpc>
                <a:spcPct val="80000"/>
              </a:lnSpc>
              <a:buFont typeface="Wingdings" pitchFamily="2" charset="2"/>
              <a:buNone/>
              <a:defRPr/>
            </a:pPr>
            <a:r>
              <a:rPr lang="en-US" sz="2400" dirty="0" smtClean="0">
                <a:ea typeface="ＭＳ Ｐゴシック" pitchFamily="34" charset="-128"/>
              </a:rPr>
              <a:t>i.	Family resources</a:t>
            </a:r>
          </a:p>
          <a:p>
            <a:pPr marL="822960" lvl="2" indent="-457200">
              <a:lnSpc>
                <a:spcPct val="80000"/>
              </a:lnSpc>
              <a:buFont typeface="+mj-lt"/>
              <a:buAutoNum type="arabicPeriod"/>
              <a:defRPr/>
            </a:pPr>
            <a:r>
              <a:rPr lang="en-US" sz="2000" dirty="0" smtClean="0">
                <a:ea typeface="ＭＳ Ｐゴシック" pitchFamily="34" charset="-128"/>
              </a:rPr>
              <a:t>Not living with a nuclear family member</a:t>
            </a:r>
          </a:p>
          <a:p>
            <a:pPr marL="822960" lvl="2" indent="-457200">
              <a:lnSpc>
                <a:spcPct val="80000"/>
              </a:lnSpc>
              <a:buFont typeface="+mj-lt"/>
              <a:buAutoNum type="arabicPeriod"/>
              <a:defRPr/>
            </a:pPr>
            <a:r>
              <a:rPr lang="en-US" sz="2000" dirty="0" smtClean="0">
                <a:ea typeface="ＭＳ Ｐゴシック" pitchFamily="34" charset="-128"/>
              </a:rPr>
              <a:t>Family dysfunction (e.g., alcoholism, violence, child maltreatment, mental illness)</a:t>
            </a:r>
          </a:p>
          <a:p>
            <a:pPr marL="822960" lvl="2" indent="-457200">
              <a:lnSpc>
                <a:spcPct val="80000"/>
              </a:lnSpc>
              <a:buFont typeface="+mj-lt"/>
              <a:buAutoNum type="arabicPeriod"/>
              <a:defRPr/>
            </a:pPr>
            <a:r>
              <a:rPr lang="en-US" sz="2000" dirty="0" smtClean="0">
                <a:ea typeface="ＭＳ Ｐゴシック" pitchFamily="34" charset="-128"/>
              </a:rPr>
              <a:t>Parental PTSD/maladaptive coping with the stressor</a:t>
            </a:r>
          </a:p>
          <a:p>
            <a:pPr marL="822960" lvl="2" indent="-457200">
              <a:lnSpc>
                <a:spcPct val="80000"/>
              </a:lnSpc>
              <a:buFont typeface="+mj-lt"/>
              <a:buAutoNum type="arabicPeriod"/>
              <a:defRPr/>
            </a:pPr>
            <a:r>
              <a:rPr lang="en-US" sz="2000" dirty="0" smtClean="0">
                <a:ea typeface="ＭＳ Ｐゴシック" pitchFamily="34" charset="-128"/>
              </a:rPr>
              <a:t>Ineffective and uncaring parenting</a:t>
            </a:r>
          </a:p>
          <a:p>
            <a:pPr marL="822960" lvl="2" indent="-457200">
              <a:lnSpc>
                <a:spcPct val="80000"/>
              </a:lnSpc>
              <a:buFont typeface="+mj-lt"/>
              <a:buAutoNum type="arabicPeriod"/>
              <a:defRPr/>
            </a:pPr>
            <a:r>
              <a:rPr lang="en-US" sz="2000" dirty="0" smtClean="0">
                <a:ea typeface="ＭＳ Ｐゴシック" pitchFamily="34" charset="-128"/>
              </a:rPr>
              <a:t>Poverty or financial stress</a:t>
            </a:r>
          </a:p>
          <a:p>
            <a:pPr marL="365760" lvl="1" indent="-365760">
              <a:lnSpc>
                <a:spcPct val="80000"/>
              </a:lnSpc>
              <a:buFont typeface="Wingdings" pitchFamily="2" charset="2"/>
              <a:buNone/>
              <a:defRPr/>
            </a:pPr>
            <a:r>
              <a:rPr lang="en-US" sz="2400" dirty="0" smtClean="0">
                <a:ea typeface="ＭＳ Ｐゴシック" pitchFamily="34" charset="-128"/>
              </a:rPr>
              <a:t>ii.	Extra-familial </a:t>
            </a:r>
            <a:r>
              <a:rPr lang="en-US" sz="2400" dirty="0">
                <a:ea typeface="ＭＳ Ｐゴシック" pitchFamily="34" charset="-128"/>
              </a:rPr>
              <a:t>social resources</a:t>
            </a:r>
          </a:p>
          <a:p>
            <a:pPr marL="822960" lvl="2" indent="-457200">
              <a:lnSpc>
                <a:spcPct val="80000"/>
              </a:lnSpc>
              <a:buFontTx/>
              <a:buAutoNum type="arabicPeriod"/>
              <a:defRPr/>
            </a:pPr>
            <a:r>
              <a:rPr lang="en-US" sz="2000" dirty="0" smtClean="0">
                <a:ea typeface="ＭＳ Ｐゴシック" pitchFamily="34" charset="-128"/>
              </a:rPr>
              <a:t>Social isolation</a:t>
            </a:r>
          </a:p>
          <a:p>
            <a:pPr marL="822960" lvl="2" indent="-457200">
              <a:lnSpc>
                <a:spcPct val="80000"/>
              </a:lnSpc>
              <a:buFontTx/>
              <a:buAutoNum type="arabicPeriod"/>
              <a:defRPr/>
            </a:pPr>
            <a:r>
              <a:rPr lang="en-US" sz="2000" dirty="0" smtClean="0">
                <a:ea typeface="ＭＳ Ｐゴシック" pitchFamily="34" charset="-128"/>
              </a:rPr>
              <a:t>Lack </a:t>
            </a:r>
            <a:r>
              <a:rPr lang="en-US" sz="2000" dirty="0">
                <a:ea typeface="ＭＳ Ｐゴシック" pitchFamily="34" charset="-128"/>
              </a:rPr>
              <a:t>of perceived social support</a:t>
            </a:r>
          </a:p>
          <a:p>
            <a:pPr marL="511175" lvl="1" indent="-514350">
              <a:lnSpc>
                <a:spcPct val="80000"/>
              </a:lnSpc>
              <a:buFont typeface="Wingdings" pitchFamily="2" charset="2"/>
              <a:buAutoNum type="arabicPeriod" startAt="2"/>
              <a:defRPr/>
            </a:pPr>
            <a:endParaRPr lang="en-US" sz="2000" dirty="0" smtClean="0">
              <a:ea typeface="ＭＳ Ｐゴシック" pitchFamily="34" charset="-128"/>
            </a:endParaRPr>
          </a:p>
        </p:txBody>
      </p:sp>
      <p:sp>
        <p:nvSpPr>
          <p:cNvPr id="59396" name="Rectangle 4"/>
          <p:cNvSpPr>
            <a:spLocks noChangeArrowheads="1"/>
          </p:cNvSpPr>
          <p:nvPr/>
        </p:nvSpPr>
        <p:spPr bwMode="auto">
          <a:xfrm>
            <a:off x="1000675" y="6581001"/>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t>
            </a:r>
            <a:r>
              <a:rPr lang="en-US" sz="1600" dirty="0"/>
              <a:t>et al. (2009</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33</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456550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1511730" y="1936750"/>
            <a:ext cx="7327469" cy="3886200"/>
          </a:xfrm>
        </p:spPr>
        <p:txBody>
          <a:bodyPr>
            <a:normAutofit fontScale="92500" lnSpcReduction="10000"/>
          </a:bodyPr>
          <a:lstStyle/>
          <a:p>
            <a:pPr marL="0" indent="0">
              <a:buFontTx/>
              <a:buNone/>
              <a:defRPr/>
            </a:pPr>
            <a:r>
              <a:rPr lang="en-US" sz="2800" b="1" dirty="0">
                <a:ea typeface="ＭＳ Ｐゴシック" pitchFamily="34" charset="-128"/>
                <a:cs typeface="MS PGothic" charset="0"/>
              </a:rPr>
              <a:t>Evaluating Psychological </a:t>
            </a:r>
            <a:r>
              <a:rPr lang="en-US" sz="2800" b="1" dirty="0" smtClean="0">
                <a:ea typeface="ＭＳ Ｐゴシック" pitchFamily="34" charset="-128"/>
                <a:cs typeface="MS PGothic" charset="0"/>
              </a:rPr>
              <a:t>Trauma:</a:t>
            </a:r>
            <a:endParaRPr lang="en-US" sz="2800" b="1" dirty="0">
              <a:ea typeface="ＭＳ Ｐゴシック" pitchFamily="34" charset="-128"/>
              <a:cs typeface="MS PGothic" charset="0"/>
            </a:endParaRPr>
          </a:p>
          <a:p>
            <a:pPr marL="115888" indent="-115888">
              <a:buFontTx/>
              <a:buNone/>
              <a:defRPr/>
            </a:pPr>
            <a:r>
              <a:rPr lang="en-US" sz="2800" b="1" dirty="0" smtClean="0"/>
              <a:t>Threat Perception Risk Factor*</a:t>
            </a:r>
            <a:endParaRPr lang="en-US" sz="2800" dirty="0" smtClean="0"/>
          </a:p>
          <a:p>
            <a:pPr marL="365760" lvl="1" indent="-365760">
              <a:buFont typeface="Wingdings" pitchFamily="2" charset="2"/>
              <a:buNone/>
              <a:defRPr/>
            </a:pPr>
            <a:r>
              <a:rPr lang="en-US" sz="2000" dirty="0" smtClean="0"/>
              <a:t>a.	</a:t>
            </a:r>
            <a:r>
              <a:rPr lang="en-US" sz="2400" dirty="0" smtClean="0"/>
              <a:t>Subjective impressions can be more important than actual crisis exposure.</a:t>
            </a:r>
            <a:endParaRPr lang="en-US" sz="2400" dirty="0" smtClean="0">
              <a:solidFill>
                <a:srgbClr val="FF0000"/>
              </a:solidFill>
            </a:endParaRPr>
          </a:p>
          <a:p>
            <a:pPr marL="365760" lvl="1" indent="-365760">
              <a:buFont typeface="Wingdings" pitchFamily="2" charset="2"/>
              <a:buNone/>
              <a:defRPr/>
            </a:pPr>
            <a:r>
              <a:rPr lang="en-US" sz="2400" dirty="0" smtClean="0"/>
              <a:t>b.	Adult reactions are important influences on student threat perceptions.</a:t>
            </a:r>
          </a:p>
          <a:p>
            <a:pPr marL="0" lvl="1" indent="0">
              <a:buFont typeface="Wingdings" pitchFamily="2" charset="2"/>
              <a:buNone/>
              <a:defRPr/>
            </a:pPr>
            <a:endParaRPr lang="en-US" sz="2000" dirty="0" smtClean="0"/>
          </a:p>
          <a:p>
            <a:pPr marL="0" lvl="1" indent="0">
              <a:buFont typeface="Wingdings" pitchFamily="2" charset="2"/>
              <a:buNone/>
              <a:defRPr/>
            </a:pPr>
            <a:endParaRPr lang="en-US" sz="2000" dirty="0" smtClean="0"/>
          </a:p>
          <a:p>
            <a:pPr marL="115888" indent="-115888">
              <a:buFont typeface="Wingdings" pitchFamily="2" charset="2"/>
              <a:buNone/>
              <a:defRPr/>
            </a:pPr>
            <a:r>
              <a:rPr lang="en-US" sz="2000" dirty="0" smtClean="0"/>
              <a:t>*Risk factors increase the probability of psychological trauma and, as such, should result in increased vigilance for symptoms of traumatic stress (or warning signs).</a:t>
            </a:r>
          </a:p>
        </p:txBody>
      </p:sp>
      <p:sp>
        <p:nvSpPr>
          <p:cNvPr id="60420" name="Rectangle 4"/>
          <p:cNvSpPr>
            <a:spLocks noChangeArrowheads="1"/>
          </p:cNvSpPr>
          <p:nvPr/>
        </p:nvSpPr>
        <p:spPr bwMode="auto">
          <a:xfrm>
            <a:off x="1000677" y="6534676"/>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et al. (</a:t>
            </a:r>
            <a:r>
              <a:rPr lang="en-US" sz="1600" dirty="0">
                <a:solidFill>
                  <a:srgbClr val="000000"/>
                </a:solidFill>
              </a:rPr>
              <a:t>2009</a:t>
            </a:r>
            <a:r>
              <a:rPr lang="en-US" sz="1600" dirty="0" smtClean="0">
                <a:solidFill>
                  <a:srgbClr val="000000"/>
                </a:solidFill>
              </a:rPr>
              <a:t>)</a:t>
            </a: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34</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1694842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1511730" y="1676400"/>
            <a:ext cx="7784669" cy="4648200"/>
          </a:xfrm>
        </p:spPr>
        <p:txBody>
          <a:bodyPr>
            <a:normAutofit/>
          </a:bodyPr>
          <a:lstStyle/>
          <a:p>
            <a:pPr marL="0" indent="0">
              <a:buFontTx/>
              <a:buNone/>
              <a:defRPr/>
            </a:pPr>
            <a:r>
              <a:rPr lang="en-US" sz="2800" b="1" dirty="0">
                <a:ea typeface="ＭＳ Ｐゴシック" pitchFamily="34" charset="-128"/>
                <a:cs typeface="MS PGothic" charset="0"/>
              </a:rPr>
              <a:t>Evaluating Psychological </a:t>
            </a:r>
            <a:r>
              <a:rPr lang="en-US" sz="2800" b="1" dirty="0" smtClean="0">
                <a:ea typeface="ＭＳ Ｐゴシック" pitchFamily="34" charset="-128"/>
                <a:cs typeface="MS PGothic" charset="0"/>
              </a:rPr>
              <a:t>Trauma:</a:t>
            </a:r>
          </a:p>
          <a:p>
            <a:pPr marL="0" indent="0">
              <a:buFontTx/>
              <a:buNone/>
              <a:defRPr/>
            </a:pPr>
            <a:r>
              <a:rPr lang="en-US" sz="2800" b="1" dirty="0" smtClean="0">
                <a:ea typeface="ＭＳ Ｐゴシック" pitchFamily="34" charset="-128"/>
                <a:cs typeface="MS PGothic" charset="0"/>
              </a:rPr>
              <a:t>Crisis Reaction Warning Signs*</a:t>
            </a:r>
            <a:endParaRPr lang="en-US" sz="2400" dirty="0" smtClean="0">
              <a:ea typeface="ＭＳ Ｐゴシック" pitchFamily="34" charset="-128"/>
              <a:cs typeface="MS PGothic" charset="0"/>
            </a:endParaRPr>
          </a:p>
          <a:p>
            <a:pPr marL="365760" indent="-365760">
              <a:buFontTx/>
              <a:buNone/>
              <a:defRPr/>
            </a:pPr>
            <a:r>
              <a:rPr lang="en-US" sz="2400" dirty="0" smtClean="0">
                <a:ea typeface="ＭＳ Ｐゴシック" pitchFamily="34" charset="-128"/>
                <a:cs typeface="MS PGothic" charset="0"/>
              </a:rPr>
              <a:t>a.	Early warning signs</a:t>
            </a:r>
            <a:endParaRPr lang="en-US" sz="2400" dirty="0" smtClean="0">
              <a:solidFill>
                <a:srgbClr val="FF0000"/>
              </a:solidFill>
              <a:ea typeface="ＭＳ Ｐゴシック" pitchFamily="34" charset="-128"/>
              <a:cs typeface="MS PGothic" charset="0"/>
            </a:endParaRPr>
          </a:p>
          <a:p>
            <a:pPr marL="365760" indent="-365760">
              <a:buFontTx/>
              <a:buNone/>
              <a:defRPr/>
            </a:pPr>
            <a:r>
              <a:rPr lang="en-US" sz="2400" dirty="0" smtClean="0">
                <a:ea typeface="ＭＳ Ｐゴシック" pitchFamily="34" charset="-128"/>
                <a:cs typeface="MS PGothic" charset="0"/>
              </a:rPr>
              <a:t>b.	Enduring warning signs</a:t>
            </a:r>
          </a:p>
          <a:p>
            <a:pPr marL="365760" indent="-365760">
              <a:buFontTx/>
              <a:buNone/>
              <a:defRPr/>
            </a:pPr>
            <a:r>
              <a:rPr lang="en-US" sz="2400" dirty="0" smtClean="0">
                <a:ea typeface="ＭＳ Ｐゴシック" pitchFamily="34" charset="-128"/>
                <a:cs typeface="MS PGothic" charset="0"/>
              </a:rPr>
              <a:t>c.	Developmental variations</a:t>
            </a:r>
          </a:p>
          <a:p>
            <a:pPr marL="365760" indent="-365760">
              <a:buFontTx/>
              <a:buNone/>
              <a:defRPr/>
            </a:pPr>
            <a:r>
              <a:rPr lang="en-US" sz="2400" dirty="0" smtClean="0">
                <a:ea typeface="ＭＳ Ｐゴシック" pitchFamily="34" charset="-128"/>
                <a:cs typeface="MS PGothic" charset="0"/>
              </a:rPr>
              <a:t>d.	Cultural variations</a:t>
            </a:r>
          </a:p>
          <a:p>
            <a:pPr marL="115888" indent="-115888">
              <a:defRPr/>
            </a:pPr>
            <a:endParaRPr lang="en-US" dirty="0" smtClean="0">
              <a:ea typeface="ＭＳ Ｐゴシック" pitchFamily="34" charset="-128"/>
              <a:cs typeface="MS PGothic" charset="0"/>
            </a:endParaRPr>
          </a:p>
          <a:p>
            <a:pPr marL="115888" indent="-115888">
              <a:buFontTx/>
              <a:buNone/>
              <a:defRPr/>
            </a:pPr>
            <a:r>
              <a:rPr lang="en-US" sz="2000" dirty="0" smtClean="0">
                <a:ea typeface="ＭＳ Ｐゴシック" pitchFamily="34" charset="-128"/>
                <a:cs typeface="MS PGothic" charset="0"/>
              </a:rPr>
              <a:t>*Warning signs are symptoms of traumatic stress.</a:t>
            </a:r>
          </a:p>
          <a:p>
            <a:pPr marL="115888" indent="-115888">
              <a:buFontTx/>
              <a:buNone/>
              <a:defRPr/>
            </a:pPr>
            <a:endParaRPr lang="en-US" dirty="0" smtClean="0">
              <a:ea typeface="ＭＳ Ｐゴシック" pitchFamily="34" charset="-128"/>
              <a:cs typeface="MS PGothic" charset="0"/>
            </a:endParaRPr>
          </a:p>
        </p:txBody>
      </p:sp>
      <p:sp>
        <p:nvSpPr>
          <p:cNvPr id="61444" name="Rectangle 4"/>
          <p:cNvSpPr>
            <a:spLocks noChangeArrowheads="1"/>
          </p:cNvSpPr>
          <p:nvPr/>
        </p:nvSpPr>
        <p:spPr bwMode="auto">
          <a:xfrm>
            <a:off x="1000677" y="652784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et al. (200</a:t>
            </a:r>
            <a:r>
              <a:rPr lang="en-US" sz="1600" dirty="0" smtClean="0">
                <a:solidFill>
                  <a:srgbClr val="000000"/>
                </a:solidFill>
              </a:rPr>
              <a:t>9)</a:t>
            </a: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35</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4148728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5"/>
          <p:cNvSpPr txBox="1">
            <a:spLocks noChangeArrowheads="1"/>
          </p:cNvSpPr>
          <p:nvPr/>
        </p:nvSpPr>
        <p:spPr bwMode="auto">
          <a:xfrm>
            <a:off x="1434757" y="1890583"/>
            <a:ext cx="3436954" cy="4093428"/>
          </a:xfrm>
          <a:prstGeom prst="rect">
            <a:avLst/>
          </a:prstGeom>
          <a:solidFill>
            <a:srgbClr val="FBD979"/>
          </a:solidFill>
          <a:ln>
            <a:noFill/>
          </a:ln>
          <a:extLst/>
        </p:spPr>
        <p:txBody>
          <a:bodyPr wrap="square">
            <a:spAutoFit/>
          </a:bodyPr>
          <a:lstStyle>
            <a:lvl1pPr marL="342900" indent="-342900"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365760" indent="-365760">
              <a:defRPr/>
            </a:pPr>
            <a:r>
              <a:rPr lang="en-US" sz="2000" dirty="0" smtClean="0">
                <a:latin typeface="+mn-lt"/>
                <a:cs typeface="+mn-cs"/>
              </a:rPr>
              <a:t>1.	Reaffirm physical health.</a:t>
            </a:r>
          </a:p>
          <a:p>
            <a:pPr marL="365760" indent="-365760">
              <a:defRPr/>
            </a:pPr>
            <a:r>
              <a:rPr lang="en-US" sz="2000" dirty="0" smtClean="0">
                <a:latin typeface="+mn-lt"/>
                <a:cs typeface="+mn-cs"/>
              </a:rPr>
              <a:t>2.	Ensure perceptions of safety.</a:t>
            </a:r>
          </a:p>
          <a:p>
            <a:pPr marL="365760" indent="-365760">
              <a:defRPr/>
            </a:pPr>
            <a:r>
              <a:rPr lang="en-US" sz="2000" dirty="0" smtClean="0">
                <a:latin typeface="+mn-lt"/>
                <a:cs typeface="+mn-cs"/>
              </a:rPr>
              <a:t>3.	Evaluate psychological trauma.</a:t>
            </a:r>
          </a:p>
          <a:p>
            <a:pPr marL="365760" indent="-365760">
              <a:defRPr/>
            </a:pPr>
            <a:r>
              <a:rPr lang="en-US" sz="2000" dirty="0" smtClean="0">
                <a:latin typeface="+mn-lt"/>
                <a:cs typeface="+mn-cs"/>
              </a:rPr>
              <a:t>4.	Make initial crisis intervention treatment decisions. </a:t>
            </a:r>
          </a:p>
          <a:p>
            <a:pPr marL="365760" indent="-365760">
              <a:defRPr/>
            </a:pPr>
            <a:r>
              <a:rPr lang="en-US" sz="2000" dirty="0" smtClean="0">
                <a:latin typeface="+mn-lt"/>
                <a:cs typeface="+mn-cs"/>
              </a:rPr>
              <a:t>5.	Reevaluate degree of psychological injury and make more informed crisis intervention treatment decisions.</a:t>
            </a:r>
          </a:p>
        </p:txBody>
      </p:sp>
      <p:pic>
        <p:nvPicPr>
          <p:cNvPr id="89094" name="Picture 8" descr="C:\Users\Public\Documents\NASP\Prepare 2011\PREPaRE-content\WS_2\PowerPoint\WS2_17_PracticeofTria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449" y="1514321"/>
            <a:ext cx="387985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511731" y="274638"/>
            <a:ext cx="3670300" cy="1130300"/>
          </a:xfrm>
          <a:prstGeom prst="rect">
            <a:avLst/>
          </a:prstGeom>
        </p:spPr>
      </p:pic>
      <p:sp>
        <p:nvSpPr>
          <p:cNvPr id="5" name="TextBox 4"/>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spTree>
    <p:extLst>
      <p:ext uri="{BB962C8B-B14F-4D97-AF65-F5344CB8AC3E}">
        <p14:creationId xmlns:p14="http://schemas.microsoft.com/office/powerpoint/2010/main" val="3144930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75"/>
          <p:cNvSpPr>
            <a:spLocks noChangeArrowheads="1"/>
          </p:cNvSpPr>
          <p:nvPr/>
        </p:nvSpPr>
        <p:spPr bwMode="auto">
          <a:xfrm>
            <a:off x="1568450" y="-504825"/>
            <a:ext cx="51546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dirty="0"/>
          </a:p>
        </p:txBody>
      </p:sp>
      <p:sp>
        <p:nvSpPr>
          <p:cNvPr id="90116" name="Rectangle 80"/>
          <p:cNvSpPr>
            <a:spLocks noChangeArrowheads="1"/>
          </p:cNvSpPr>
          <p:nvPr/>
        </p:nvSpPr>
        <p:spPr bwMode="auto">
          <a:xfrm>
            <a:off x="1568450" y="-504825"/>
            <a:ext cx="925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dirty="0"/>
          </a:p>
        </p:txBody>
      </p:sp>
      <p:pic>
        <p:nvPicPr>
          <p:cNvPr id="901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120" y="1384585"/>
            <a:ext cx="6440249" cy="536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1511731" y="274638"/>
            <a:ext cx="3670300" cy="1130300"/>
          </a:xfrm>
          <a:prstGeom prst="rect">
            <a:avLst/>
          </a:prstGeom>
        </p:spPr>
      </p:pic>
      <p:sp>
        <p:nvSpPr>
          <p:cNvPr id="6" name="TextBox 5"/>
          <p:cNvSpPr txBox="1"/>
          <p:nvPr/>
        </p:nvSpPr>
        <p:spPr>
          <a:xfrm>
            <a:off x="988965" y="6517058"/>
            <a:ext cx="1277713" cy="338554"/>
          </a:xfrm>
          <a:prstGeom prst="rect">
            <a:avLst/>
          </a:prstGeom>
          <a:noFill/>
        </p:spPr>
        <p:txBody>
          <a:bodyPr wrap="none" rtlCol="0">
            <a:spAutoFit/>
          </a:bodyPr>
          <a:lstStyle/>
          <a:p>
            <a:r>
              <a:rPr lang="en-US" sz="1600" dirty="0" smtClean="0"/>
              <a:t>Brock (2011)</a:t>
            </a:r>
            <a:endParaRPr lang="en-US" sz="1600" dirty="0"/>
          </a:p>
        </p:txBody>
      </p:sp>
    </p:spTree>
    <p:extLst>
      <p:ext uri="{BB962C8B-B14F-4D97-AF65-F5344CB8AC3E}">
        <p14:creationId xmlns:p14="http://schemas.microsoft.com/office/powerpoint/2010/main" val="3876132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1511730" y="1917700"/>
            <a:ext cx="7525907" cy="2667000"/>
          </a:xfrm>
        </p:spPr>
        <p:txBody>
          <a:bodyPr>
            <a:normAutofit lnSpcReduction="10000"/>
          </a:bodyPr>
          <a:lstStyle/>
          <a:p>
            <a:pPr marL="365125" indent="-365125">
              <a:buFontTx/>
              <a:buNone/>
            </a:pPr>
            <a:r>
              <a:rPr lang="en-US" sz="2800" b="1" dirty="0" smtClean="0">
                <a:ea typeface="MS PGothic" charset="0"/>
                <a:cs typeface="MS PGothic" charset="0"/>
              </a:rPr>
              <a:t>Reestablish Social Support Systems</a:t>
            </a:r>
            <a:endParaRPr lang="en-US" sz="2400" b="1" dirty="0">
              <a:ea typeface="MS PGothic" charset="0"/>
              <a:cs typeface="MS PGothic" charset="0"/>
            </a:endParaRPr>
          </a:p>
          <a:p>
            <a:pPr marL="365125" lvl="1" indent="-365125">
              <a:buFont typeface="Wingdings" charset="0"/>
              <a:buNone/>
            </a:pPr>
            <a:r>
              <a:rPr lang="en-US" sz="2400" dirty="0">
                <a:ea typeface="MS PGothic" charset="0"/>
              </a:rPr>
              <a:t>1.	Reunite students with primary caregivers.</a:t>
            </a:r>
          </a:p>
          <a:p>
            <a:pPr marL="365125" lvl="1" indent="-365125">
              <a:buFont typeface="Wingdings" charset="0"/>
              <a:buNone/>
            </a:pPr>
            <a:r>
              <a:rPr lang="en-US" sz="2400" dirty="0">
                <a:ea typeface="MS PGothic" charset="0"/>
              </a:rPr>
              <a:t>2.	Reunite students with peers and teachers.</a:t>
            </a:r>
          </a:p>
          <a:p>
            <a:pPr marL="365125" lvl="1" indent="-365125">
              <a:buFont typeface="Wingdings" charset="0"/>
              <a:buNone/>
            </a:pPr>
            <a:r>
              <a:rPr lang="en-US" sz="2400" dirty="0">
                <a:ea typeface="MS PGothic" charset="0"/>
              </a:rPr>
              <a:t>3.	Return students to familiar environments and routines.</a:t>
            </a:r>
          </a:p>
          <a:p>
            <a:pPr marL="365125" lvl="1" indent="-365125">
              <a:buFont typeface="Wingdings" charset="0"/>
              <a:buNone/>
            </a:pPr>
            <a:r>
              <a:rPr lang="en-US" sz="2400" dirty="0">
                <a:ea typeface="MS PGothic" charset="0"/>
              </a:rPr>
              <a:t>4.	Facilitate community connections.</a:t>
            </a:r>
          </a:p>
          <a:p>
            <a:pPr marL="365125" lvl="1" indent="-365125">
              <a:buFont typeface="Wingdings" charset="0"/>
              <a:buNone/>
            </a:pPr>
            <a:r>
              <a:rPr lang="en-US" sz="2400" dirty="0">
                <a:ea typeface="MS PGothic" charset="0"/>
              </a:rPr>
              <a:t>5.	Empower caregivers with crisis recovery information.</a:t>
            </a:r>
          </a:p>
        </p:txBody>
      </p:sp>
      <p:sp>
        <p:nvSpPr>
          <p:cNvPr id="93188" name="Rectangle 6"/>
          <p:cNvSpPr>
            <a:spLocks noChangeArrowheads="1"/>
          </p:cNvSpPr>
          <p:nvPr/>
        </p:nvSpPr>
        <p:spPr bwMode="auto">
          <a:xfrm>
            <a:off x="1037453" y="6539265"/>
            <a:ext cx="224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&amp; </a:t>
            </a:r>
            <a:r>
              <a:rPr lang="en-US" sz="1600" dirty="0" err="1" smtClean="0"/>
              <a:t>Jimerson</a:t>
            </a:r>
            <a:r>
              <a:rPr lang="en-US" sz="1600" dirty="0" smtClean="0"/>
              <a:t> </a:t>
            </a:r>
            <a:r>
              <a:rPr lang="en-US" sz="1600" dirty="0"/>
              <a:t>(2004</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38</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3127100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1511730" y="1917700"/>
            <a:ext cx="7251269" cy="3949700"/>
          </a:xfrm>
        </p:spPr>
        <p:txBody>
          <a:bodyPr/>
          <a:lstStyle/>
          <a:p>
            <a:pPr marL="0" indent="0">
              <a:buFontTx/>
              <a:buNone/>
            </a:pPr>
            <a:r>
              <a:rPr lang="en-US" sz="2800" b="1" dirty="0">
                <a:ea typeface="MS PGothic" charset="0"/>
                <a:cs typeface="MS PGothic" charset="0"/>
              </a:rPr>
              <a:t>Limitations of Social Support</a:t>
            </a:r>
            <a:endParaRPr lang="en-US" sz="2400" b="1" dirty="0">
              <a:ea typeface="MS PGothic" charset="0"/>
              <a:cs typeface="MS PGothic" charset="0"/>
            </a:endParaRPr>
          </a:p>
          <a:p>
            <a:pPr marL="365125" lvl="1" indent="-365125">
              <a:buFont typeface="Wingdings" charset="0"/>
              <a:buNone/>
            </a:pPr>
            <a:r>
              <a:rPr lang="en-US" sz="2400" dirty="0">
                <a:ea typeface="MS PGothic" charset="0"/>
              </a:rPr>
              <a:t>1.	Caregivers can be significantly affected by the crisis.</a:t>
            </a:r>
          </a:p>
          <a:p>
            <a:pPr marL="365125" lvl="1" indent="-365125">
              <a:buFont typeface="Wingdings" charset="0"/>
              <a:buNone/>
            </a:pPr>
            <a:r>
              <a:rPr lang="en-US" sz="2400" dirty="0">
                <a:ea typeface="MS PGothic" charset="0"/>
              </a:rPr>
              <a:t>2.	Not sufficient following extremely violent and life-threatening crises (e.g., mass violence),  chronic crisis exposure, or when psychopathology is present.</a:t>
            </a:r>
          </a:p>
          <a:p>
            <a:pPr marL="365125" lvl="1" indent="-365125">
              <a:buFont typeface="Wingdings" charset="0"/>
              <a:buNone/>
            </a:pPr>
            <a:r>
              <a:rPr lang="en-US" sz="2400" dirty="0">
                <a:ea typeface="MS PGothic" charset="0"/>
              </a:rPr>
              <a:t>3.	Support is sometimes not perceived as </a:t>
            </a:r>
            <a:r>
              <a:rPr lang="en-US" sz="2400" dirty="0">
                <a:solidFill>
                  <a:srgbClr val="000000"/>
                </a:solidFill>
                <a:ea typeface="MS PGothic" charset="0"/>
              </a:rPr>
              <a:t>helpful.</a:t>
            </a:r>
          </a:p>
        </p:txBody>
      </p:sp>
      <p:sp>
        <p:nvSpPr>
          <p:cNvPr id="100356" name="Rectangle 6"/>
          <p:cNvSpPr>
            <a:spLocks noChangeArrowheads="1"/>
          </p:cNvSpPr>
          <p:nvPr/>
        </p:nvSpPr>
        <p:spPr bwMode="auto">
          <a:xfrm>
            <a:off x="1000675" y="6534278"/>
            <a:ext cx="224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&amp; </a:t>
            </a:r>
            <a:r>
              <a:rPr lang="en-US" sz="1600" dirty="0" err="1" smtClean="0"/>
              <a:t>Jimerson</a:t>
            </a:r>
            <a:r>
              <a:rPr lang="en-US" sz="1600" dirty="0" smtClean="0"/>
              <a:t> </a:t>
            </a:r>
            <a:r>
              <a:rPr lang="en-US" sz="1600" dirty="0"/>
              <a:t>(2004</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39</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375725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a:xfrm>
            <a:off x="1384292" y="1447800"/>
            <a:ext cx="7498080" cy="4800600"/>
          </a:xfrm>
        </p:spPr>
        <p:txBody>
          <a:bodyPr/>
          <a:lstStyle/>
          <a:p>
            <a:r>
              <a:rPr lang="en-US" b="1" dirty="0" smtClean="0"/>
              <a:t>Traumatic </a:t>
            </a:r>
            <a:r>
              <a:rPr lang="en-US" b="1" dirty="0"/>
              <a:t>S</a:t>
            </a:r>
            <a:r>
              <a:rPr lang="en-US" b="1" dirty="0" smtClean="0"/>
              <a:t>tress</a:t>
            </a:r>
          </a:p>
          <a:p>
            <a:pPr lvl="1"/>
            <a:r>
              <a:rPr lang="en-US" dirty="0" smtClean="0"/>
              <a:t>By 16 years of age, 68% of youth report having experienced at least one traumatic stressor</a:t>
            </a:r>
          </a:p>
          <a:p>
            <a:pPr lvl="2"/>
            <a:r>
              <a:rPr lang="en-US" dirty="0" smtClean="0"/>
              <a:t>37% report two or more events</a:t>
            </a:r>
          </a:p>
          <a:p>
            <a:pPr lvl="1"/>
            <a:r>
              <a:rPr lang="en-US" dirty="0" smtClean="0"/>
              <a:t>90% of adolescent girls from urban settings have experienced at least one traumatic stressor</a:t>
            </a:r>
          </a:p>
          <a:p>
            <a:pPr lvl="2"/>
            <a:r>
              <a:rPr lang="en-US" dirty="0" smtClean="0"/>
              <a:t>Witnessing of community violence the most frequent trauma reported</a:t>
            </a:r>
          </a:p>
          <a:p>
            <a:pPr lvl="2"/>
            <a:endParaRPr lang="en-US" dirty="0" smtClean="0"/>
          </a:p>
          <a:p>
            <a:pPr lvl="1"/>
            <a:endParaRPr lang="en-US" dirty="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23167" y="5069794"/>
            <a:ext cx="1320833" cy="178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88965" y="6517058"/>
            <a:ext cx="3923370" cy="338554"/>
          </a:xfrm>
          <a:prstGeom prst="rect">
            <a:avLst/>
          </a:prstGeom>
          <a:noFill/>
        </p:spPr>
        <p:txBody>
          <a:bodyPr wrap="none" rtlCol="0">
            <a:spAutoFit/>
          </a:bodyPr>
          <a:lstStyle/>
          <a:p>
            <a:r>
              <a:rPr lang="en-US" sz="1600" dirty="0" smtClean="0"/>
              <a:t>Nickerson et al. (2009);</a:t>
            </a:r>
            <a:r>
              <a:rPr lang="en-US" sz="1600" dirty="0"/>
              <a:t> </a:t>
            </a:r>
            <a:r>
              <a:rPr lang="en-US" sz="1600" dirty="0" smtClean="0"/>
              <a:t>Lipschitz et al. (2000)</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4</a:t>
            </a:fld>
            <a:endParaRPr kumimoji="0" lang="en-US" dirty="0"/>
          </a:p>
        </p:txBody>
      </p:sp>
    </p:spTree>
    <p:extLst>
      <p:ext uri="{BB962C8B-B14F-4D97-AF65-F5344CB8AC3E}">
        <p14:creationId xmlns:p14="http://schemas.microsoft.com/office/powerpoint/2010/main" val="3187978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1511730" y="1905000"/>
            <a:ext cx="7403669" cy="4705350"/>
          </a:xfrm>
        </p:spPr>
        <p:txBody>
          <a:bodyPr/>
          <a:lstStyle/>
          <a:p>
            <a:pPr marL="365125" indent="-365125">
              <a:lnSpc>
                <a:spcPct val="90000"/>
              </a:lnSpc>
              <a:buFontTx/>
              <a:buNone/>
            </a:pPr>
            <a:r>
              <a:rPr lang="en-US" sz="2800" b="1" dirty="0" smtClean="0">
                <a:ea typeface="MS PGothic" charset="0"/>
                <a:cs typeface="MS PGothic" charset="0"/>
              </a:rPr>
              <a:t>Psychoeduction Strategies</a:t>
            </a:r>
            <a:endParaRPr lang="en-US" sz="2400" b="1" dirty="0">
              <a:ea typeface="MS PGothic" charset="0"/>
              <a:cs typeface="MS PGothic" charset="0"/>
            </a:endParaRPr>
          </a:p>
          <a:p>
            <a:pPr marL="365125" lvl="1" indent="-365125">
              <a:lnSpc>
                <a:spcPct val="90000"/>
              </a:lnSpc>
              <a:buFont typeface="Wingdings" charset="0"/>
              <a:buNone/>
            </a:pPr>
            <a:r>
              <a:rPr lang="en-US" sz="2400" dirty="0">
                <a:ea typeface="MS PGothic" charset="0"/>
              </a:rPr>
              <a:t>1.	Informational documents</a:t>
            </a:r>
          </a:p>
          <a:p>
            <a:pPr marL="365125" lvl="1" indent="-365125">
              <a:lnSpc>
                <a:spcPct val="90000"/>
              </a:lnSpc>
              <a:buFont typeface="Wingdings" charset="0"/>
              <a:buNone/>
            </a:pPr>
            <a:r>
              <a:rPr lang="en-US" sz="2400" dirty="0">
                <a:ea typeface="MS PGothic" charset="0"/>
              </a:rPr>
              <a:t>2.	Caregiver trainings</a:t>
            </a:r>
          </a:p>
          <a:p>
            <a:pPr marL="365125" lvl="1" indent="-365125">
              <a:lnSpc>
                <a:spcPct val="90000"/>
              </a:lnSpc>
              <a:buFont typeface="Wingdings" charset="0"/>
              <a:buNone/>
            </a:pPr>
            <a:r>
              <a:rPr lang="en-US" sz="2400" dirty="0">
                <a:ea typeface="MS PGothic" charset="0"/>
              </a:rPr>
              <a:t>3.	Classroom meetings</a:t>
            </a:r>
          </a:p>
          <a:p>
            <a:pPr marL="365125" lvl="1" indent="-365125">
              <a:lnSpc>
                <a:spcPct val="90000"/>
              </a:lnSpc>
              <a:buFont typeface="Wingdings" charset="0"/>
              <a:buNone/>
            </a:pPr>
            <a:r>
              <a:rPr lang="en-US" sz="2400" dirty="0">
                <a:ea typeface="MS PGothic" charset="0"/>
              </a:rPr>
              <a:t>4.	Student psychoeducational groups</a:t>
            </a:r>
          </a:p>
        </p:txBody>
      </p:sp>
      <p:sp>
        <p:nvSpPr>
          <p:cNvPr id="103428" name="Rectangle 8"/>
          <p:cNvSpPr>
            <a:spLocks noChangeArrowheads="1"/>
          </p:cNvSpPr>
          <p:nvPr/>
        </p:nvSpPr>
        <p:spPr bwMode="auto">
          <a:xfrm>
            <a:off x="1000677" y="6530457"/>
            <a:ext cx="4192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a:t>
            </a:r>
            <a:r>
              <a:rPr lang="en-US" sz="1600" dirty="0"/>
              <a:t>et al. (2009); Reeves, Kanan, &amp; Plog (</a:t>
            </a:r>
            <a:r>
              <a:rPr lang="en-US" sz="1600" dirty="0">
                <a:solidFill>
                  <a:srgbClr val="000000"/>
                </a:solidFill>
              </a:rPr>
              <a:t>2010</a:t>
            </a:r>
            <a:r>
              <a:rPr lang="en-US" sz="1600" dirty="0" smtClean="0">
                <a:solidFill>
                  <a:srgbClr val="000000"/>
                </a:solidFill>
              </a:rPr>
              <a:t>)</a:t>
            </a: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40</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541250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1511730" y="1917700"/>
            <a:ext cx="7036957" cy="4178300"/>
          </a:xfrm>
        </p:spPr>
        <p:txBody>
          <a:bodyPr/>
          <a:lstStyle/>
          <a:p>
            <a:pPr marL="0" indent="0">
              <a:buFontTx/>
              <a:buNone/>
            </a:pPr>
            <a:r>
              <a:rPr lang="en-US" sz="2800" b="1" dirty="0" smtClean="0">
                <a:ea typeface="MS PGothic" charset="0"/>
                <a:cs typeface="MS PGothic" charset="0"/>
              </a:rPr>
              <a:t>Psychoeducation:</a:t>
            </a:r>
            <a:endParaRPr lang="en-US" sz="2800" b="1" dirty="0">
              <a:ea typeface="MS PGothic" charset="0"/>
              <a:cs typeface="MS PGothic" charset="0"/>
            </a:endParaRPr>
          </a:p>
          <a:p>
            <a:pPr marL="0" indent="0">
              <a:buFontTx/>
              <a:buNone/>
            </a:pPr>
            <a:r>
              <a:rPr lang="en-US" sz="2800" b="1" dirty="0">
                <a:ea typeface="MS PGothic" charset="0"/>
                <a:cs typeface="MS PGothic" charset="0"/>
              </a:rPr>
              <a:t>Caregiver Training Elements</a:t>
            </a:r>
          </a:p>
          <a:p>
            <a:pPr marL="365125" lvl="1" indent="-365125">
              <a:buFont typeface="Wingdings" charset="0"/>
              <a:buNone/>
            </a:pPr>
            <a:r>
              <a:rPr lang="en-US" sz="2000" b="1" dirty="0">
                <a:ea typeface="MS PGothic" charset="0"/>
              </a:rPr>
              <a:t>1.	</a:t>
            </a:r>
            <a:r>
              <a:rPr lang="en-US" sz="2400" b="1" dirty="0">
                <a:ea typeface="MS PGothic" charset="0"/>
              </a:rPr>
              <a:t>Introduce </a:t>
            </a:r>
            <a:r>
              <a:rPr lang="en-US" sz="2400" dirty="0">
                <a:ea typeface="MS PGothic" charset="0"/>
              </a:rPr>
              <a:t>caregivers to the </a:t>
            </a:r>
            <a:r>
              <a:rPr lang="en-US" sz="2400" dirty="0">
                <a:solidFill>
                  <a:srgbClr val="000000"/>
                </a:solidFill>
                <a:ea typeface="MS PGothic" charset="0"/>
              </a:rPr>
              <a:t>training (5 min</a:t>
            </a:r>
            <a:r>
              <a:rPr lang="en-US" sz="2400" dirty="0" smtClean="0">
                <a:solidFill>
                  <a:srgbClr val="000000"/>
                </a:solidFill>
                <a:ea typeface="MS PGothic" charset="0"/>
              </a:rPr>
              <a:t>)</a:t>
            </a:r>
            <a:endParaRPr lang="en-US" sz="2400" dirty="0">
              <a:solidFill>
                <a:srgbClr val="000000"/>
              </a:solidFill>
              <a:ea typeface="MS PGothic" charset="0"/>
            </a:endParaRPr>
          </a:p>
          <a:p>
            <a:pPr marL="365125" lvl="1" indent="-365125">
              <a:buFont typeface="Wingdings" charset="0"/>
              <a:buNone/>
            </a:pPr>
            <a:r>
              <a:rPr lang="en-US" sz="2400" dirty="0">
                <a:solidFill>
                  <a:srgbClr val="000000"/>
                </a:solidFill>
                <a:ea typeface="MS PGothic" charset="0"/>
              </a:rPr>
              <a:t>2.	</a:t>
            </a:r>
            <a:r>
              <a:rPr lang="en-US" sz="2400" b="1" dirty="0">
                <a:solidFill>
                  <a:srgbClr val="000000"/>
                </a:solidFill>
                <a:ea typeface="MS PGothic" charset="0"/>
              </a:rPr>
              <a:t>Provide </a:t>
            </a:r>
            <a:r>
              <a:rPr lang="en-US" sz="2400" dirty="0">
                <a:solidFill>
                  <a:srgbClr val="000000"/>
                </a:solidFill>
                <a:ea typeface="MS PGothic" charset="0"/>
              </a:rPr>
              <a:t>crisis facts (10 min</a:t>
            </a:r>
            <a:r>
              <a:rPr lang="en-US" sz="2400" dirty="0" smtClean="0">
                <a:solidFill>
                  <a:srgbClr val="000000"/>
                </a:solidFill>
                <a:ea typeface="MS PGothic" charset="0"/>
              </a:rPr>
              <a:t>)</a:t>
            </a:r>
            <a:endParaRPr lang="en-US" sz="2400" dirty="0">
              <a:solidFill>
                <a:srgbClr val="000000"/>
              </a:solidFill>
              <a:ea typeface="MS PGothic" charset="0"/>
            </a:endParaRPr>
          </a:p>
          <a:p>
            <a:pPr marL="365125" lvl="1" indent="-365125">
              <a:buFont typeface="Wingdings" charset="0"/>
              <a:buNone/>
            </a:pPr>
            <a:r>
              <a:rPr lang="en-US" sz="2400" dirty="0">
                <a:solidFill>
                  <a:srgbClr val="000000"/>
                </a:solidFill>
                <a:ea typeface="MS PGothic" charset="0"/>
              </a:rPr>
              <a:t>3.	</a:t>
            </a:r>
            <a:r>
              <a:rPr lang="en-US" sz="2400" b="1" dirty="0">
                <a:solidFill>
                  <a:srgbClr val="000000"/>
                </a:solidFill>
                <a:ea typeface="MS PGothic" charset="0"/>
              </a:rPr>
              <a:t>Prepare</a:t>
            </a:r>
            <a:r>
              <a:rPr lang="en-US" sz="2400" dirty="0">
                <a:solidFill>
                  <a:srgbClr val="000000"/>
                </a:solidFill>
                <a:ea typeface="MS PGothic" charset="0"/>
              </a:rPr>
              <a:t> caregivers for the reactions that may follow crisis exposure (15 min</a:t>
            </a:r>
            <a:r>
              <a:rPr lang="en-US" sz="2400" dirty="0" smtClean="0">
                <a:solidFill>
                  <a:srgbClr val="000000"/>
                </a:solidFill>
                <a:ea typeface="MS PGothic" charset="0"/>
              </a:rPr>
              <a:t>)</a:t>
            </a:r>
            <a:endParaRPr lang="en-US" sz="2400" dirty="0">
              <a:solidFill>
                <a:srgbClr val="000000"/>
              </a:solidFill>
              <a:ea typeface="MS PGothic" charset="0"/>
            </a:endParaRPr>
          </a:p>
          <a:p>
            <a:pPr marL="365125" lvl="1" indent="-365125">
              <a:buFont typeface="Wingdings" charset="0"/>
              <a:buNone/>
            </a:pPr>
            <a:r>
              <a:rPr lang="en-US" sz="2400" dirty="0">
                <a:solidFill>
                  <a:srgbClr val="000000"/>
                </a:solidFill>
                <a:ea typeface="MS PGothic" charset="0"/>
              </a:rPr>
              <a:t>4.	</a:t>
            </a:r>
            <a:r>
              <a:rPr lang="en-US" sz="2400" b="1" dirty="0">
                <a:solidFill>
                  <a:srgbClr val="000000"/>
                </a:solidFill>
                <a:ea typeface="MS PGothic" charset="0"/>
              </a:rPr>
              <a:t>Review </a:t>
            </a:r>
            <a:r>
              <a:rPr lang="en-US" sz="2400" dirty="0">
                <a:solidFill>
                  <a:srgbClr val="000000"/>
                </a:solidFill>
                <a:ea typeface="MS PGothic" charset="0"/>
              </a:rPr>
              <a:t>techniques for responding to children</a:t>
            </a:r>
            <a:r>
              <a:rPr lang="ja-JP" altLang="en-US" sz="2400" dirty="0">
                <a:solidFill>
                  <a:srgbClr val="000000"/>
                </a:solidFill>
                <a:ea typeface="MS PGothic" charset="0"/>
              </a:rPr>
              <a:t>’</a:t>
            </a:r>
            <a:r>
              <a:rPr lang="en-US" altLang="ja-JP" sz="2400" dirty="0">
                <a:solidFill>
                  <a:srgbClr val="000000"/>
                </a:solidFill>
                <a:ea typeface="MS PGothic" charset="0"/>
              </a:rPr>
              <a:t>s crisis reactions (</a:t>
            </a:r>
            <a:r>
              <a:rPr lang="en-US" altLang="ja-JP" sz="2400" dirty="0">
                <a:ea typeface="MS PGothic" charset="0"/>
              </a:rPr>
              <a:t>15 min</a:t>
            </a:r>
            <a:r>
              <a:rPr lang="en-US" altLang="ja-JP" sz="2400" dirty="0" smtClean="0">
                <a:ea typeface="MS PGothic" charset="0"/>
              </a:rPr>
              <a:t>)</a:t>
            </a:r>
            <a:endParaRPr lang="en-US" sz="2400" dirty="0">
              <a:ea typeface="MS PGothic" charset="0"/>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41</a:t>
            </a:fld>
            <a:endParaRPr kumimoji="0" lang="en-US" dirty="0"/>
          </a:p>
        </p:txBody>
      </p:sp>
      <p:pic>
        <p:nvPicPr>
          <p:cNvPr id="5" name="Picture 4"/>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201098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1511730" y="1917700"/>
            <a:ext cx="7175069" cy="4127500"/>
          </a:xfrm>
        </p:spPr>
        <p:txBody>
          <a:bodyPr/>
          <a:lstStyle/>
          <a:p>
            <a:pPr marL="0" indent="0">
              <a:buFontTx/>
              <a:buNone/>
            </a:pPr>
            <a:r>
              <a:rPr lang="en-US" sz="2800" b="1" dirty="0" smtClean="0">
                <a:ea typeface="MS PGothic" charset="0"/>
                <a:cs typeface="MS PGothic" charset="0"/>
              </a:rPr>
              <a:t>Psychoeducation:</a:t>
            </a:r>
            <a:endParaRPr lang="en-US" sz="2800" b="1" dirty="0">
              <a:ea typeface="MS PGothic" charset="0"/>
              <a:cs typeface="MS PGothic" charset="0"/>
            </a:endParaRPr>
          </a:p>
          <a:p>
            <a:pPr marL="0" indent="0">
              <a:buFontTx/>
              <a:buNone/>
            </a:pPr>
            <a:r>
              <a:rPr lang="en-US" sz="2800" b="1" dirty="0">
                <a:ea typeface="MS PGothic" charset="0"/>
                <a:cs typeface="MS PGothic" charset="0"/>
              </a:rPr>
              <a:t>Classroom Meeting Elements</a:t>
            </a:r>
            <a:endParaRPr lang="en-US" sz="2400" dirty="0">
              <a:ea typeface="MS PGothic" charset="0"/>
              <a:cs typeface="MS PGothic" charset="0"/>
            </a:endParaRPr>
          </a:p>
          <a:p>
            <a:pPr marL="365125" lvl="1" indent="-365125">
              <a:buFont typeface="Wingdings" charset="0"/>
              <a:buNone/>
            </a:pPr>
            <a:r>
              <a:rPr lang="en-US" sz="2400" dirty="0">
                <a:ea typeface="MS PGothic" charset="0"/>
              </a:rPr>
              <a:t>1.	</a:t>
            </a:r>
            <a:r>
              <a:rPr lang="en-US" sz="2400" b="1" dirty="0">
                <a:ea typeface="MS PGothic" charset="0"/>
              </a:rPr>
              <a:t>Introduce </a:t>
            </a:r>
            <a:r>
              <a:rPr lang="en-US" sz="2400" dirty="0">
                <a:ea typeface="MS PGothic" charset="0"/>
              </a:rPr>
              <a:t>the meeting (5 </a:t>
            </a:r>
            <a:r>
              <a:rPr lang="en-US" sz="2400" dirty="0">
                <a:solidFill>
                  <a:srgbClr val="000000"/>
                </a:solidFill>
                <a:ea typeface="MS PGothic" charset="0"/>
              </a:rPr>
              <a:t>min).</a:t>
            </a:r>
          </a:p>
          <a:p>
            <a:pPr marL="365125" lvl="1" indent="-365125">
              <a:buFont typeface="Wingdings" charset="0"/>
              <a:buNone/>
            </a:pPr>
            <a:r>
              <a:rPr lang="en-US" sz="2400" dirty="0">
                <a:solidFill>
                  <a:srgbClr val="000000"/>
                </a:solidFill>
                <a:ea typeface="MS PGothic" charset="0"/>
              </a:rPr>
              <a:t>2.	</a:t>
            </a:r>
            <a:r>
              <a:rPr lang="en-US" sz="2400" b="1" dirty="0">
                <a:solidFill>
                  <a:srgbClr val="000000"/>
                </a:solidFill>
                <a:ea typeface="MS PGothic" charset="0"/>
              </a:rPr>
              <a:t>Provide </a:t>
            </a:r>
            <a:r>
              <a:rPr lang="en-US" sz="2400" dirty="0">
                <a:solidFill>
                  <a:srgbClr val="000000"/>
                </a:solidFill>
                <a:ea typeface="MS PGothic" charset="0"/>
              </a:rPr>
              <a:t>crisis facts (5 min).</a:t>
            </a:r>
          </a:p>
          <a:p>
            <a:pPr marL="365125" lvl="1" indent="-365125">
              <a:buFont typeface="Wingdings" charset="0"/>
              <a:buNone/>
            </a:pPr>
            <a:r>
              <a:rPr lang="en-US" sz="2400" dirty="0">
                <a:solidFill>
                  <a:srgbClr val="000000"/>
                </a:solidFill>
                <a:ea typeface="MS PGothic" charset="0"/>
              </a:rPr>
              <a:t>3.	</a:t>
            </a:r>
            <a:r>
              <a:rPr lang="en-US" sz="2400" b="1" dirty="0">
                <a:solidFill>
                  <a:srgbClr val="000000"/>
                </a:solidFill>
                <a:ea typeface="MS PGothic" charset="0"/>
              </a:rPr>
              <a:t>Answer </a:t>
            </a:r>
            <a:r>
              <a:rPr lang="en-US" sz="2400" dirty="0">
                <a:solidFill>
                  <a:srgbClr val="000000"/>
                </a:solidFill>
                <a:ea typeface="MS PGothic" charset="0"/>
              </a:rPr>
              <a:t>student questions</a:t>
            </a:r>
            <a:r>
              <a:rPr lang="en-US" sz="2400" b="1" dirty="0">
                <a:solidFill>
                  <a:srgbClr val="000000"/>
                </a:solidFill>
                <a:ea typeface="MS PGothic" charset="0"/>
              </a:rPr>
              <a:t> </a:t>
            </a:r>
            <a:r>
              <a:rPr lang="en-US" sz="2400" dirty="0">
                <a:solidFill>
                  <a:srgbClr val="000000"/>
                </a:solidFill>
                <a:ea typeface="MS PGothic" charset="0"/>
              </a:rPr>
              <a:t>(5 min).</a:t>
            </a:r>
          </a:p>
          <a:p>
            <a:pPr marL="365125" lvl="1" indent="-365125">
              <a:buFont typeface="Wingdings" charset="0"/>
              <a:buNone/>
            </a:pPr>
            <a:r>
              <a:rPr lang="en-US" sz="2400" dirty="0">
                <a:solidFill>
                  <a:srgbClr val="000000"/>
                </a:solidFill>
                <a:ea typeface="MS PGothic" charset="0"/>
              </a:rPr>
              <a:t>4.	</a:t>
            </a:r>
            <a:r>
              <a:rPr lang="en-US" sz="2400" b="1" dirty="0">
                <a:solidFill>
                  <a:srgbClr val="000000"/>
                </a:solidFill>
                <a:ea typeface="MS PGothic" charset="0"/>
              </a:rPr>
              <a:t>Refer </a:t>
            </a:r>
            <a:r>
              <a:rPr lang="en-US" sz="2400" dirty="0">
                <a:solidFill>
                  <a:srgbClr val="000000"/>
                </a:solidFill>
                <a:ea typeface="MS PGothic" charset="0"/>
              </a:rPr>
              <a:t>to techniques for responding to</a:t>
            </a:r>
            <a:r>
              <a:rPr lang="en-US" sz="2400" dirty="0">
                <a:ea typeface="MS PGothic" charset="0"/>
              </a:rPr>
              <a:t> children</a:t>
            </a:r>
            <a:r>
              <a:rPr lang="ja-JP" altLang="en-US" sz="2400" dirty="0">
                <a:ea typeface="MS PGothic" charset="0"/>
              </a:rPr>
              <a:t>’</a:t>
            </a:r>
            <a:r>
              <a:rPr lang="en-US" altLang="ja-JP" sz="2400" dirty="0">
                <a:ea typeface="MS PGothic" charset="0"/>
              </a:rPr>
              <a:t>s crisis reactions.</a:t>
            </a:r>
          </a:p>
          <a:p>
            <a:pPr marL="365125" lvl="1" indent="-365125">
              <a:buFont typeface="Wingdings" charset="0"/>
              <a:buNone/>
            </a:pPr>
            <a:endParaRPr lang="en-US" sz="2000" dirty="0">
              <a:latin typeface="Arial" charset="0"/>
              <a:ea typeface="MS PGothic" charset="0"/>
            </a:endParaRPr>
          </a:p>
          <a:p>
            <a:pPr marL="365125" lvl="1" indent="-365125">
              <a:buFont typeface="Wingdings" charset="0"/>
              <a:buNone/>
            </a:pPr>
            <a:endParaRPr lang="en-US" sz="2000" dirty="0">
              <a:latin typeface="Arial" charset="0"/>
              <a:ea typeface="MS PGothic" charset="0"/>
            </a:endParaRPr>
          </a:p>
        </p:txBody>
      </p:sp>
      <p:sp>
        <p:nvSpPr>
          <p:cNvPr id="112644" name="Rectangle 4"/>
          <p:cNvSpPr>
            <a:spLocks noChangeArrowheads="1"/>
          </p:cNvSpPr>
          <p:nvPr/>
        </p:nvSpPr>
        <p:spPr bwMode="auto">
          <a:xfrm>
            <a:off x="1000674" y="6530457"/>
            <a:ext cx="3044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Adapted </a:t>
            </a:r>
            <a:r>
              <a:rPr lang="en-US" sz="1600" dirty="0"/>
              <a:t>from Reeves et al. (2010</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42</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083534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1511730" y="1917700"/>
            <a:ext cx="7632270" cy="4635500"/>
          </a:xfrm>
        </p:spPr>
        <p:txBody>
          <a:bodyPr>
            <a:normAutofit fontScale="92500"/>
          </a:bodyPr>
          <a:lstStyle/>
          <a:p>
            <a:pPr marL="0" indent="0">
              <a:buFontTx/>
              <a:buNone/>
              <a:defRPr/>
            </a:pPr>
            <a:r>
              <a:rPr lang="en-US" sz="3000" b="1" dirty="0" smtClean="0">
                <a:ea typeface="ＭＳ Ｐゴシック" pitchFamily="34" charset="-128"/>
                <a:cs typeface="MS PGothic" charset="0"/>
              </a:rPr>
              <a:t>Psychoeducation:</a:t>
            </a:r>
          </a:p>
          <a:p>
            <a:pPr marL="0" indent="0">
              <a:buFontTx/>
              <a:buNone/>
              <a:defRPr/>
            </a:pPr>
            <a:r>
              <a:rPr lang="en-US" sz="3000" b="1" dirty="0" smtClean="0">
                <a:ea typeface="ＭＳ Ｐゴシック" pitchFamily="34" charset="-128"/>
                <a:cs typeface="MS PGothic" charset="0"/>
              </a:rPr>
              <a:t>Student Psychoeducational Group Elements</a:t>
            </a:r>
            <a:endParaRPr lang="en-US" sz="2600" dirty="0" smtClean="0">
              <a:ea typeface="ＭＳ Ｐゴシック" pitchFamily="34" charset="-128"/>
              <a:cs typeface="MS PGothic" charset="0"/>
            </a:endParaRPr>
          </a:p>
          <a:p>
            <a:pPr marL="365760" indent="-365760">
              <a:buFontTx/>
              <a:buNone/>
              <a:defRPr/>
            </a:pPr>
            <a:r>
              <a:rPr lang="en-US" sz="2600" dirty="0" smtClean="0">
                <a:ea typeface="ＭＳ Ｐゴシック" pitchFamily="34" charset="-128"/>
                <a:cs typeface="MS PGothic" charset="0"/>
              </a:rPr>
              <a:t>1.</a:t>
            </a:r>
            <a:r>
              <a:rPr lang="en-US" sz="2600" b="1" dirty="0" smtClean="0">
                <a:ea typeface="ＭＳ Ｐゴシック" pitchFamily="34" charset="-128"/>
                <a:cs typeface="MS PGothic" charset="0"/>
              </a:rPr>
              <a:t>	Introduce</a:t>
            </a:r>
            <a:r>
              <a:rPr lang="en-US" sz="2600" i="1" dirty="0" smtClean="0">
                <a:ea typeface="ＭＳ Ｐゴシック" pitchFamily="34" charset="-128"/>
                <a:cs typeface="MS PGothic" charset="0"/>
              </a:rPr>
              <a:t> </a:t>
            </a:r>
            <a:r>
              <a:rPr lang="en-US" sz="2600" dirty="0" smtClean="0">
                <a:ea typeface="ＭＳ Ｐゴシック" pitchFamily="34" charset="-128"/>
                <a:cs typeface="MS PGothic" charset="0"/>
              </a:rPr>
              <a:t>students to the lesson (</a:t>
            </a:r>
            <a:r>
              <a:rPr lang="en-US" sz="2600" dirty="0" smtClean="0">
                <a:solidFill>
                  <a:srgbClr val="000000"/>
                </a:solidFill>
                <a:ea typeface="ＭＳ Ｐゴシック" pitchFamily="34" charset="-128"/>
                <a:cs typeface="MS PGothic" charset="0"/>
              </a:rPr>
              <a:t>5 min)</a:t>
            </a:r>
          </a:p>
          <a:p>
            <a:pPr marL="365760" indent="-365760">
              <a:buFontTx/>
              <a:buNone/>
              <a:defRPr/>
            </a:pPr>
            <a:r>
              <a:rPr lang="en-US" sz="2600" dirty="0" smtClean="0">
                <a:solidFill>
                  <a:srgbClr val="000000"/>
                </a:solidFill>
                <a:ea typeface="ＭＳ Ｐゴシック" pitchFamily="34" charset="-128"/>
                <a:cs typeface="MS PGothic" charset="0"/>
              </a:rPr>
              <a:t>2.	</a:t>
            </a:r>
            <a:r>
              <a:rPr lang="en-US" sz="2600" b="1" dirty="0" smtClean="0">
                <a:solidFill>
                  <a:srgbClr val="000000"/>
                </a:solidFill>
                <a:ea typeface="ＭＳ Ｐゴシック" pitchFamily="34" charset="-128"/>
                <a:cs typeface="MS PGothic" charset="0"/>
              </a:rPr>
              <a:t>Answer</a:t>
            </a:r>
            <a:r>
              <a:rPr lang="en-US" sz="2600" b="1" i="1" dirty="0" smtClean="0">
                <a:solidFill>
                  <a:srgbClr val="000000"/>
                </a:solidFill>
                <a:ea typeface="ＭＳ Ｐゴシック" pitchFamily="34" charset="-128"/>
                <a:cs typeface="MS PGothic" charset="0"/>
              </a:rPr>
              <a:t> </a:t>
            </a:r>
            <a:r>
              <a:rPr lang="en-US" sz="2600" dirty="0" smtClean="0">
                <a:solidFill>
                  <a:srgbClr val="000000"/>
                </a:solidFill>
                <a:ea typeface="ＭＳ Ｐゴシック" pitchFamily="34" charset="-128"/>
                <a:cs typeface="MS PGothic" charset="0"/>
              </a:rPr>
              <a:t>questions and dispel rumors (20 min)</a:t>
            </a:r>
          </a:p>
          <a:p>
            <a:pPr marL="365760" indent="-365760">
              <a:buFontTx/>
              <a:buNone/>
              <a:defRPr/>
            </a:pPr>
            <a:r>
              <a:rPr lang="en-US" sz="2600" dirty="0" smtClean="0">
                <a:solidFill>
                  <a:srgbClr val="000000"/>
                </a:solidFill>
                <a:ea typeface="ＭＳ Ｐゴシック" pitchFamily="34" charset="-128"/>
                <a:cs typeface="MS PGothic" charset="0"/>
              </a:rPr>
              <a:t>3.</a:t>
            </a:r>
            <a:r>
              <a:rPr lang="en-US" sz="2600" b="1" dirty="0" smtClean="0">
                <a:solidFill>
                  <a:srgbClr val="000000"/>
                </a:solidFill>
                <a:ea typeface="ＭＳ Ｐゴシック" pitchFamily="34" charset="-128"/>
                <a:cs typeface="MS PGothic" charset="0"/>
              </a:rPr>
              <a:t>	Prepare</a:t>
            </a:r>
            <a:r>
              <a:rPr lang="en-US" sz="2600" i="1" dirty="0" smtClean="0">
                <a:solidFill>
                  <a:srgbClr val="000000"/>
                </a:solidFill>
                <a:ea typeface="ＭＳ Ｐゴシック" pitchFamily="34" charset="-128"/>
                <a:cs typeface="MS PGothic" charset="0"/>
              </a:rPr>
              <a:t> </a:t>
            </a:r>
            <a:r>
              <a:rPr lang="en-US" sz="2600" dirty="0" smtClean="0">
                <a:solidFill>
                  <a:srgbClr val="000000"/>
                </a:solidFill>
                <a:ea typeface="ＭＳ Ｐゴシック" pitchFamily="34" charset="-128"/>
                <a:cs typeface="MS PGothic" charset="0"/>
              </a:rPr>
              <a:t>students for the reactions that may follow crisis exposure (15 min)</a:t>
            </a:r>
          </a:p>
          <a:p>
            <a:pPr marL="365760" indent="-365760">
              <a:buFontTx/>
              <a:buNone/>
              <a:defRPr/>
            </a:pPr>
            <a:r>
              <a:rPr lang="en-US" sz="2600" dirty="0" smtClean="0">
                <a:solidFill>
                  <a:srgbClr val="000000"/>
                </a:solidFill>
                <a:ea typeface="ＭＳ Ｐゴシック" pitchFamily="34" charset="-128"/>
                <a:cs typeface="MS PGothic" charset="0"/>
              </a:rPr>
              <a:t>4.</a:t>
            </a:r>
            <a:r>
              <a:rPr lang="en-US" sz="2600" b="1" dirty="0" smtClean="0">
                <a:solidFill>
                  <a:srgbClr val="000000"/>
                </a:solidFill>
                <a:ea typeface="ＭＳ Ｐゴシック" pitchFamily="34" charset="-128"/>
                <a:cs typeface="MS PGothic" charset="0"/>
              </a:rPr>
              <a:t>	Teach</a:t>
            </a:r>
            <a:r>
              <a:rPr lang="en-US" sz="2600" b="1" i="1" dirty="0" smtClean="0">
                <a:solidFill>
                  <a:srgbClr val="000000"/>
                </a:solidFill>
                <a:ea typeface="ＭＳ Ｐゴシック" pitchFamily="34" charset="-128"/>
                <a:cs typeface="MS PGothic" charset="0"/>
              </a:rPr>
              <a:t> </a:t>
            </a:r>
            <a:r>
              <a:rPr lang="en-US" sz="2600" dirty="0" smtClean="0">
                <a:solidFill>
                  <a:srgbClr val="000000"/>
                </a:solidFill>
                <a:ea typeface="ＭＳ Ｐゴシック" pitchFamily="34" charset="-128"/>
                <a:cs typeface="MS PGothic" charset="0"/>
              </a:rPr>
              <a:t>students how to manage crisis reactions (15 min)</a:t>
            </a:r>
          </a:p>
          <a:p>
            <a:pPr marL="365760" indent="-365760">
              <a:buFontTx/>
              <a:buNone/>
              <a:defRPr/>
            </a:pPr>
            <a:r>
              <a:rPr lang="en-US" sz="2600" dirty="0" smtClean="0">
                <a:ea typeface="ＭＳ Ｐゴシック" pitchFamily="34" charset="-128"/>
                <a:cs typeface="MS PGothic" charset="0"/>
              </a:rPr>
              <a:t>5.</a:t>
            </a:r>
            <a:r>
              <a:rPr lang="en-US" sz="2600" b="1" dirty="0" smtClean="0">
                <a:ea typeface="ＭＳ Ｐゴシック" pitchFamily="34" charset="-128"/>
                <a:cs typeface="MS PGothic" charset="0"/>
              </a:rPr>
              <a:t>	Close</a:t>
            </a:r>
            <a:r>
              <a:rPr lang="en-US" sz="2600" i="1" dirty="0" smtClean="0">
                <a:ea typeface="ＭＳ Ｐゴシック" pitchFamily="34" charset="-128"/>
                <a:cs typeface="MS PGothic" charset="0"/>
              </a:rPr>
              <a:t> </a:t>
            </a:r>
            <a:r>
              <a:rPr lang="en-US" sz="2600" dirty="0" smtClean="0">
                <a:ea typeface="ＭＳ Ｐゴシック" pitchFamily="34" charset="-128"/>
                <a:cs typeface="MS PGothic" charset="0"/>
              </a:rPr>
              <a:t>the lesson by making sure students have a crisis reaction management </a:t>
            </a:r>
            <a:r>
              <a:rPr lang="en-US" sz="2600" dirty="0" smtClean="0">
                <a:solidFill>
                  <a:srgbClr val="000000"/>
                </a:solidFill>
                <a:ea typeface="ＭＳ Ｐゴシック" pitchFamily="34" charset="-128"/>
                <a:cs typeface="MS PGothic" charset="0"/>
              </a:rPr>
              <a:t>plan (5 min)</a:t>
            </a: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43</a:t>
            </a:fld>
            <a:endParaRPr kumimoji="0" lang="en-US" dirty="0"/>
          </a:p>
        </p:txBody>
      </p:sp>
      <p:pic>
        <p:nvPicPr>
          <p:cNvPr id="5" name="Picture 4"/>
          <p:cNvPicPr>
            <a:picLocks noChangeAspect="1"/>
          </p:cNvPicPr>
          <p:nvPr/>
        </p:nvPicPr>
        <p:blipFill>
          <a:blip r:embed="rId3"/>
          <a:stretch>
            <a:fillRect/>
          </a:stretch>
        </p:blipFill>
        <p:spPr>
          <a:xfrm>
            <a:off x="1511731" y="274638"/>
            <a:ext cx="3670300" cy="1130300"/>
          </a:xfrm>
          <a:prstGeom prst="rect">
            <a:avLst/>
          </a:prstGeom>
        </p:spPr>
      </p:pic>
      <p:sp>
        <p:nvSpPr>
          <p:cNvPr id="6" name="Rectangle 4"/>
          <p:cNvSpPr>
            <a:spLocks noChangeArrowheads="1"/>
          </p:cNvSpPr>
          <p:nvPr/>
        </p:nvSpPr>
        <p:spPr bwMode="auto">
          <a:xfrm>
            <a:off x="1000677" y="652784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et al. (200</a:t>
            </a:r>
            <a:r>
              <a:rPr lang="en-US" sz="1600" dirty="0" smtClean="0">
                <a:solidFill>
                  <a:srgbClr val="000000"/>
                </a:solidFill>
              </a:rPr>
              <a:t>9)</a:t>
            </a:r>
            <a:endParaRPr lang="en-US" sz="1600" dirty="0">
              <a:solidFill>
                <a:srgbClr val="000000"/>
              </a:solidFill>
            </a:endParaRPr>
          </a:p>
        </p:txBody>
      </p:sp>
    </p:spTree>
    <p:extLst>
      <p:ext uri="{BB962C8B-B14F-4D97-AF65-F5344CB8AC3E}">
        <p14:creationId xmlns:p14="http://schemas.microsoft.com/office/powerpoint/2010/main" val="1791291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1511730" y="2209800"/>
            <a:ext cx="7181419" cy="4505325"/>
          </a:xfrm>
        </p:spPr>
        <p:txBody>
          <a:bodyPr/>
          <a:lstStyle/>
          <a:p>
            <a:pPr marL="0" indent="0">
              <a:buFontTx/>
              <a:buNone/>
            </a:pPr>
            <a:r>
              <a:rPr lang="en-US" sz="2800" b="1" dirty="0">
                <a:ea typeface="MS PGothic" charset="0"/>
                <a:cs typeface="MS PGothic" charset="0"/>
              </a:rPr>
              <a:t>Limitations</a:t>
            </a:r>
            <a:r>
              <a:rPr lang="en-US" sz="2800" b="1" dirty="0">
                <a:solidFill>
                  <a:srgbClr val="FF0000"/>
                </a:solidFill>
                <a:ea typeface="MS PGothic" charset="0"/>
                <a:cs typeface="MS PGothic" charset="0"/>
              </a:rPr>
              <a:t> </a:t>
            </a:r>
            <a:r>
              <a:rPr lang="en-US" sz="2800" b="1" dirty="0">
                <a:ea typeface="MS PGothic" charset="0"/>
                <a:cs typeface="MS PGothic" charset="0"/>
              </a:rPr>
              <a:t>of Psychoeducation</a:t>
            </a:r>
          </a:p>
          <a:p>
            <a:pPr marL="365125" lvl="1" indent="-365125">
              <a:buFont typeface="Wingdings" charset="0"/>
              <a:buNone/>
            </a:pPr>
            <a:r>
              <a:rPr lang="en-US" sz="2000" dirty="0">
                <a:ea typeface="MS PGothic" charset="0"/>
              </a:rPr>
              <a:t>1.	</a:t>
            </a:r>
            <a:r>
              <a:rPr lang="en-US" sz="2400" dirty="0">
                <a:ea typeface="MS PGothic" charset="0"/>
              </a:rPr>
              <a:t>Not sufficient for the more severely traumatized</a:t>
            </a:r>
          </a:p>
          <a:p>
            <a:pPr marL="365125" lvl="1" indent="-365125">
              <a:buFont typeface="Wingdings" charset="0"/>
              <a:buNone/>
            </a:pPr>
            <a:r>
              <a:rPr lang="en-US" sz="2400" dirty="0">
                <a:ea typeface="MS PGothic" charset="0"/>
              </a:rPr>
              <a:t>2.	Must be paired with other psychological interventions and professional mental health treatment</a:t>
            </a:r>
          </a:p>
          <a:p>
            <a:pPr marL="365125" lvl="1" indent="-365125">
              <a:buFont typeface="Wingdings" charset="0"/>
              <a:buNone/>
            </a:pPr>
            <a:r>
              <a:rPr lang="en-US" sz="2400" dirty="0">
                <a:ea typeface="MS PGothic" charset="0"/>
              </a:rPr>
              <a:t>3.	Limited research</a:t>
            </a:r>
          </a:p>
        </p:txBody>
      </p:sp>
      <p:sp>
        <p:nvSpPr>
          <p:cNvPr id="124932" name="Rectangle 9"/>
          <p:cNvSpPr>
            <a:spLocks noChangeArrowheads="1"/>
          </p:cNvSpPr>
          <p:nvPr/>
        </p:nvSpPr>
        <p:spPr bwMode="auto">
          <a:xfrm>
            <a:off x="1000676" y="6295499"/>
            <a:ext cx="769247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600" dirty="0" smtClean="0"/>
              <a:t>Amstadter</a:t>
            </a:r>
            <a:r>
              <a:rPr lang="en-US" sz="1600" dirty="0"/>
              <a:t>, McCart, &amp; Ruggiero (2007); Howard &amp; Goelitz (2004); Lukens &amp; McFarlane (2004); Oflaz, Hatipoğlu, &amp; Aydin (2008</a:t>
            </a:r>
            <a:r>
              <a:rPr lang="en-US" sz="1600" dirty="0" smtClean="0">
                <a:solidFill>
                  <a:srgbClr val="000000"/>
                </a:solidFill>
              </a:rPr>
              <a:t>)</a:t>
            </a: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44</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4043473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idx="1"/>
          </p:nvPr>
        </p:nvSpPr>
        <p:spPr>
          <a:xfrm>
            <a:off x="1511730" y="1752600"/>
            <a:ext cx="6794069" cy="2895600"/>
          </a:xfrm>
        </p:spPr>
        <p:txBody>
          <a:bodyPr>
            <a:normAutofit/>
          </a:bodyPr>
          <a:lstStyle/>
          <a:p>
            <a:pPr marL="660400" indent="-660400">
              <a:buFontTx/>
              <a:buNone/>
            </a:pPr>
            <a:r>
              <a:rPr lang="en-US" sz="2800" b="1" dirty="0" smtClean="0">
                <a:ea typeface="MS PGothic" charset="0"/>
                <a:cs typeface="MS PGothic" charset="0"/>
              </a:rPr>
              <a:t>Psychological Intervention Strategies</a:t>
            </a:r>
            <a:endParaRPr lang="en-US" sz="2800" b="1" dirty="0">
              <a:ea typeface="MS PGothic" charset="0"/>
              <a:cs typeface="MS PGothic" charset="0"/>
            </a:endParaRPr>
          </a:p>
          <a:p>
            <a:pPr marL="660400" indent="-660400">
              <a:buFont typeface="+mj-lt"/>
              <a:buAutoNum type="arabicPeriod"/>
            </a:pPr>
            <a:r>
              <a:rPr lang="en-US" sz="2400" dirty="0" smtClean="0">
                <a:ea typeface="MS PGothic" charset="0"/>
                <a:cs typeface="MS PGothic" charset="0"/>
              </a:rPr>
              <a:t>Immediate </a:t>
            </a:r>
            <a:r>
              <a:rPr lang="en-US" sz="2400" dirty="0">
                <a:ea typeface="MS PGothic" charset="0"/>
                <a:cs typeface="MS PGothic" charset="0"/>
              </a:rPr>
              <a:t>classroom-based (or group) crisis </a:t>
            </a:r>
            <a:r>
              <a:rPr lang="en-US" sz="2400" dirty="0" smtClean="0">
                <a:ea typeface="MS PGothic" charset="0"/>
                <a:cs typeface="MS PGothic" charset="0"/>
              </a:rPr>
              <a:t>intervention</a:t>
            </a:r>
          </a:p>
          <a:p>
            <a:pPr marL="660400" indent="-660400">
              <a:buFont typeface="+mj-lt"/>
              <a:buAutoNum type="arabicPeriod"/>
            </a:pPr>
            <a:r>
              <a:rPr lang="en-US" sz="2400" dirty="0" smtClean="0">
                <a:ea typeface="MS PGothic" charset="0"/>
                <a:cs typeface="MS PGothic" charset="0"/>
              </a:rPr>
              <a:t>Immediate </a:t>
            </a:r>
            <a:r>
              <a:rPr lang="en-US" sz="2400" dirty="0">
                <a:ea typeface="MS PGothic" charset="0"/>
                <a:cs typeface="MS PGothic" charset="0"/>
              </a:rPr>
              <a:t>individual crisis </a:t>
            </a:r>
            <a:r>
              <a:rPr lang="en-US" sz="2400" dirty="0" smtClean="0">
                <a:ea typeface="MS PGothic" charset="0"/>
                <a:cs typeface="MS PGothic" charset="0"/>
              </a:rPr>
              <a:t>intervention</a:t>
            </a:r>
          </a:p>
          <a:p>
            <a:pPr marL="660400" indent="-660400">
              <a:buFont typeface="+mj-lt"/>
              <a:buAutoNum type="arabicPeriod"/>
            </a:pPr>
            <a:r>
              <a:rPr lang="en-US" sz="2400" dirty="0" smtClean="0">
                <a:ea typeface="MS PGothic" charset="0"/>
                <a:cs typeface="MS PGothic" charset="0"/>
              </a:rPr>
              <a:t>Long</a:t>
            </a:r>
            <a:r>
              <a:rPr lang="en-US" sz="2400" dirty="0">
                <a:ea typeface="MS PGothic" charset="0"/>
                <a:cs typeface="MS PGothic" charset="0"/>
              </a:rPr>
              <a:t>-term psychotherapeutic treatment interventions</a:t>
            </a:r>
          </a:p>
          <a:p>
            <a:pPr marL="660400" indent="-660400">
              <a:lnSpc>
                <a:spcPct val="90000"/>
              </a:lnSpc>
              <a:buFontTx/>
              <a:buNone/>
            </a:pPr>
            <a:endParaRPr lang="en-US" sz="2600" b="1" dirty="0">
              <a:latin typeface="Arial" charset="0"/>
              <a:ea typeface="MS PGothic" charset="0"/>
              <a:cs typeface="MS PGothic" charset="0"/>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45</a:t>
            </a:fld>
            <a:endParaRPr kumimoji="0" lang="en-US" dirty="0"/>
          </a:p>
        </p:txBody>
      </p:sp>
      <p:pic>
        <p:nvPicPr>
          <p:cNvPr id="5" name="Picture 4"/>
          <p:cNvPicPr>
            <a:picLocks noChangeAspect="1"/>
          </p:cNvPicPr>
          <p:nvPr/>
        </p:nvPicPr>
        <p:blipFill>
          <a:blip r:embed="rId3"/>
          <a:stretch>
            <a:fillRect/>
          </a:stretch>
        </p:blipFill>
        <p:spPr>
          <a:xfrm>
            <a:off x="1511731" y="274638"/>
            <a:ext cx="3670300" cy="1130300"/>
          </a:xfrm>
          <a:prstGeom prst="rect">
            <a:avLst/>
          </a:prstGeom>
        </p:spPr>
      </p:pic>
      <p:sp>
        <p:nvSpPr>
          <p:cNvPr id="6" name="Rectangle 4"/>
          <p:cNvSpPr>
            <a:spLocks noChangeArrowheads="1"/>
          </p:cNvSpPr>
          <p:nvPr/>
        </p:nvSpPr>
        <p:spPr bwMode="auto">
          <a:xfrm>
            <a:off x="1000677" y="652784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et al. (200</a:t>
            </a:r>
            <a:r>
              <a:rPr lang="en-US" sz="1600" dirty="0" smtClean="0">
                <a:solidFill>
                  <a:srgbClr val="000000"/>
                </a:solidFill>
              </a:rPr>
              <a:t>9)</a:t>
            </a:r>
            <a:endParaRPr lang="en-US" sz="1600" dirty="0">
              <a:solidFill>
                <a:srgbClr val="000000"/>
              </a:solidFill>
            </a:endParaRPr>
          </a:p>
        </p:txBody>
      </p:sp>
    </p:spTree>
    <p:extLst>
      <p:ext uri="{BB962C8B-B14F-4D97-AF65-F5344CB8AC3E}">
        <p14:creationId xmlns:p14="http://schemas.microsoft.com/office/powerpoint/2010/main" val="2907722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1511731" y="1917700"/>
            <a:ext cx="7146494" cy="4178300"/>
          </a:xfrm>
        </p:spPr>
        <p:txBody>
          <a:bodyPr>
            <a:noAutofit/>
          </a:bodyPr>
          <a:lstStyle/>
          <a:p>
            <a:pPr marL="0" indent="-457200">
              <a:buFontTx/>
              <a:buNone/>
            </a:pPr>
            <a:r>
              <a:rPr lang="en-US" sz="2800" b="1" dirty="0" smtClean="0">
                <a:ea typeface="MS PGothic" charset="0"/>
                <a:cs typeface="MS PGothic" charset="0"/>
              </a:rPr>
              <a:t>Psychological Interventions:</a:t>
            </a:r>
            <a:endParaRPr lang="en-US" sz="2800" b="1" dirty="0">
              <a:ea typeface="MS PGothic" charset="0"/>
              <a:cs typeface="MS PGothic" charset="0"/>
            </a:endParaRPr>
          </a:p>
          <a:p>
            <a:pPr marL="0" indent="-457200">
              <a:buFontTx/>
              <a:buNone/>
            </a:pPr>
            <a:r>
              <a:rPr lang="en-US" sz="2800" b="1" dirty="0">
                <a:ea typeface="MS PGothic" charset="0"/>
                <a:cs typeface="MS PGothic" charset="0"/>
              </a:rPr>
              <a:t>Classroom-Based Crisis </a:t>
            </a:r>
            <a:r>
              <a:rPr lang="en-US" sz="2800" b="1" dirty="0" smtClean="0">
                <a:ea typeface="MS PGothic" charset="0"/>
                <a:cs typeface="MS PGothic" charset="0"/>
              </a:rPr>
              <a:t>Intervention</a:t>
            </a:r>
            <a:endParaRPr lang="en-US" sz="2800" dirty="0">
              <a:ea typeface="MS PGothic" charset="0"/>
              <a:cs typeface="MS PGothic" charset="0"/>
            </a:endParaRPr>
          </a:p>
          <a:p>
            <a:pPr marL="0" indent="-457200">
              <a:buFont typeface="+mj-lt"/>
              <a:buAutoNum type="arabicPeriod"/>
            </a:pPr>
            <a:r>
              <a:rPr lang="en-US" sz="2400" b="1" dirty="0" smtClean="0">
                <a:ea typeface="MS PGothic" charset="0"/>
                <a:cs typeface="MS PGothic" charset="0"/>
              </a:rPr>
              <a:t>Introduce</a:t>
            </a:r>
            <a:r>
              <a:rPr lang="en-US" sz="2400" dirty="0" smtClean="0">
                <a:ea typeface="MS PGothic" charset="0"/>
                <a:cs typeface="MS PGothic" charset="0"/>
              </a:rPr>
              <a:t> </a:t>
            </a:r>
            <a:r>
              <a:rPr lang="en-US" sz="2400" dirty="0">
                <a:ea typeface="MS PGothic" charset="0"/>
                <a:cs typeface="MS PGothic" charset="0"/>
              </a:rPr>
              <a:t>session</a:t>
            </a:r>
            <a:r>
              <a:rPr lang="en-US" sz="2400" b="1" dirty="0">
                <a:ea typeface="MS PGothic" charset="0"/>
                <a:cs typeface="MS PGothic" charset="0"/>
              </a:rPr>
              <a:t> </a:t>
            </a:r>
            <a:r>
              <a:rPr lang="en-US" sz="2400" dirty="0">
                <a:ea typeface="MS PGothic" charset="0"/>
                <a:cs typeface="MS PGothic" charset="0"/>
              </a:rPr>
              <a:t>(10–15 </a:t>
            </a:r>
            <a:r>
              <a:rPr lang="en-US" sz="2400" dirty="0">
                <a:solidFill>
                  <a:srgbClr val="000000"/>
                </a:solidFill>
                <a:ea typeface="MS PGothic" charset="0"/>
                <a:cs typeface="MS PGothic" charset="0"/>
              </a:rPr>
              <a:t>min</a:t>
            </a:r>
            <a:r>
              <a:rPr lang="en-US" sz="2400" dirty="0" smtClean="0">
                <a:solidFill>
                  <a:srgbClr val="000000"/>
                </a:solidFill>
                <a:ea typeface="MS PGothic" charset="0"/>
                <a:cs typeface="MS PGothic" charset="0"/>
              </a:rPr>
              <a:t>)</a:t>
            </a:r>
            <a:endParaRPr lang="en-US" sz="2400" dirty="0">
              <a:solidFill>
                <a:srgbClr val="000000"/>
              </a:solidFill>
              <a:ea typeface="MS PGothic" charset="0"/>
              <a:cs typeface="MS PGothic" charset="0"/>
            </a:endParaRPr>
          </a:p>
          <a:p>
            <a:pPr marL="0" indent="-457200">
              <a:buFont typeface="+mj-lt"/>
              <a:buAutoNum type="arabicPeriod"/>
            </a:pPr>
            <a:r>
              <a:rPr lang="en-US" sz="2400" b="1" dirty="0" smtClean="0">
                <a:solidFill>
                  <a:srgbClr val="000000"/>
                </a:solidFill>
                <a:ea typeface="MS PGothic" charset="0"/>
                <a:cs typeface="MS PGothic" charset="0"/>
              </a:rPr>
              <a:t>Provide</a:t>
            </a:r>
            <a:r>
              <a:rPr lang="en-US" sz="2400" dirty="0" smtClean="0">
                <a:solidFill>
                  <a:srgbClr val="000000"/>
                </a:solidFill>
                <a:ea typeface="MS PGothic" charset="0"/>
                <a:cs typeface="MS PGothic" charset="0"/>
              </a:rPr>
              <a:t> </a:t>
            </a:r>
            <a:r>
              <a:rPr lang="en-US" sz="2400" dirty="0">
                <a:solidFill>
                  <a:srgbClr val="000000"/>
                </a:solidFill>
                <a:ea typeface="MS PGothic" charset="0"/>
                <a:cs typeface="MS PGothic" charset="0"/>
              </a:rPr>
              <a:t>crisis facts and dispel rumors (30 min</a:t>
            </a:r>
            <a:r>
              <a:rPr lang="en-US" sz="2400" dirty="0" smtClean="0">
                <a:solidFill>
                  <a:srgbClr val="000000"/>
                </a:solidFill>
                <a:ea typeface="MS PGothic" charset="0"/>
                <a:cs typeface="MS PGothic" charset="0"/>
              </a:rPr>
              <a:t>)</a:t>
            </a:r>
            <a:endParaRPr lang="en-US" sz="2400" dirty="0">
              <a:solidFill>
                <a:srgbClr val="000000"/>
              </a:solidFill>
              <a:ea typeface="MS PGothic" charset="0"/>
              <a:cs typeface="MS PGothic" charset="0"/>
            </a:endParaRPr>
          </a:p>
          <a:p>
            <a:pPr marL="0" indent="-457200">
              <a:buFont typeface="+mj-lt"/>
              <a:buAutoNum type="arabicPeriod"/>
            </a:pPr>
            <a:r>
              <a:rPr lang="en-US" sz="2400" b="1" dirty="0" smtClean="0">
                <a:solidFill>
                  <a:srgbClr val="000000"/>
                </a:solidFill>
                <a:ea typeface="MS PGothic" charset="0"/>
                <a:cs typeface="MS PGothic" charset="0"/>
              </a:rPr>
              <a:t>Share</a:t>
            </a:r>
            <a:r>
              <a:rPr lang="en-US" sz="2400" dirty="0" smtClean="0">
                <a:solidFill>
                  <a:srgbClr val="000000"/>
                </a:solidFill>
                <a:ea typeface="MS PGothic" charset="0"/>
                <a:cs typeface="MS PGothic" charset="0"/>
              </a:rPr>
              <a:t> </a:t>
            </a:r>
            <a:r>
              <a:rPr lang="en-US" sz="2400" dirty="0">
                <a:solidFill>
                  <a:srgbClr val="000000"/>
                </a:solidFill>
                <a:ea typeface="MS PGothic" charset="0"/>
                <a:cs typeface="MS PGothic" charset="0"/>
              </a:rPr>
              <a:t>crisis stories (30–60 min</a:t>
            </a:r>
            <a:r>
              <a:rPr lang="en-US" sz="2400" dirty="0" smtClean="0">
                <a:solidFill>
                  <a:srgbClr val="000000"/>
                </a:solidFill>
                <a:ea typeface="MS PGothic" charset="0"/>
                <a:cs typeface="MS PGothic" charset="0"/>
              </a:rPr>
              <a:t>)</a:t>
            </a:r>
            <a:endParaRPr lang="en-US" sz="2400" dirty="0">
              <a:solidFill>
                <a:srgbClr val="000000"/>
              </a:solidFill>
              <a:ea typeface="MS PGothic" charset="0"/>
              <a:cs typeface="MS PGothic" charset="0"/>
            </a:endParaRPr>
          </a:p>
          <a:p>
            <a:pPr marL="0" indent="-457200">
              <a:buFont typeface="+mj-lt"/>
              <a:buAutoNum type="arabicPeriod"/>
            </a:pPr>
            <a:r>
              <a:rPr lang="en-US" sz="2400" b="1" dirty="0" smtClean="0">
                <a:solidFill>
                  <a:srgbClr val="000000"/>
                </a:solidFill>
                <a:ea typeface="MS PGothic" charset="0"/>
                <a:cs typeface="MS PGothic" charset="0"/>
              </a:rPr>
              <a:t>Identify </a:t>
            </a:r>
            <a:r>
              <a:rPr lang="en-US" sz="2400" dirty="0">
                <a:solidFill>
                  <a:srgbClr val="000000"/>
                </a:solidFill>
                <a:ea typeface="MS PGothic" charset="0"/>
                <a:cs typeface="MS PGothic" charset="0"/>
              </a:rPr>
              <a:t>crisis reactions (30 min</a:t>
            </a:r>
            <a:r>
              <a:rPr lang="en-US" sz="2400" dirty="0" smtClean="0">
                <a:solidFill>
                  <a:srgbClr val="000000"/>
                </a:solidFill>
                <a:ea typeface="MS PGothic" charset="0"/>
                <a:cs typeface="MS PGothic" charset="0"/>
              </a:rPr>
              <a:t>)</a:t>
            </a:r>
            <a:endParaRPr lang="en-US" sz="2400" dirty="0">
              <a:solidFill>
                <a:srgbClr val="000000"/>
              </a:solidFill>
              <a:ea typeface="MS PGothic" charset="0"/>
              <a:cs typeface="MS PGothic" charset="0"/>
            </a:endParaRPr>
          </a:p>
          <a:p>
            <a:pPr marL="0" indent="-457200">
              <a:buFont typeface="+mj-lt"/>
              <a:buAutoNum type="arabicPeriod"/>
            </a:pPr>
            <a:r>
              <a:rPr lang="en-US" sz="2400" b="1" dirty="0" smtClean="0">
                <a:solidFill>
                  <a:srgbClr val="000000"/>
                </a:solidFill>
                <a:ea typeface="MS PGothic" charset="0"/>
                <a:cs typeface="MS PGothic" charset="0"/>
              </a:rPr>
              <a:t>Empower</a:t>
            </a:r>
            <a:r>
              <a:rPr lang="en-US" sz="2400" dirty="0" smtClean="0">
                <a:solidFill>
                  <a:srgbClr val="000000"/>
                </a:solidFill>
                <a:ea typeface="MS PGothic" charset="0"/>
                <a:cs typeface="MS PGothic" charset="0"/>
              </a:rPr>
              <a:t> </a:t>
            </a:r>
            <a:r>
              <a:rPr lang="en-US" sz="2400" dirty="0">
                <a:solidFill>
                  <a:srgbClr val="000000"/>
                </a:solidFill>
                <a:ea typeface="MS PGothic" charset="0"/>
                <a:cs typeface="MS PGothic" charset="0"/>
              </a:rPr>
              <a:t>students (60 min</a:t>
            </a:r>
            <a:r>
              <a:rPr lang="en-US" sz="2400" dirty="0" smtClean="0">
                <a:solidFill>
                  <a:srgbClr val="000000"/>
                </a:solidFill>
                <a:ea typeface="MS PGothic" charset="0"/>
                <a:cs typeface="MS PGothic" charset="0"/>
              </a:rPr>
              <a:t>)</a:t>
            </a:r>
            <a:endParaRPr lang="en-US" sz="2400" dirty="0">
              <a:solidFill>
                <a:srgbClr val="000000"/>
              </a:solidFill>
              <a:ea typeface="MS PGothic" charset="0"/>
              <a:cs typeface="MS PGothic" charset="0"/>
            </a:endParaRPr>
          </a:p>
          <a:p>
            <a:pPr marL="0" indent="-457200">
              <a:buFont typeface="+mj-lt"/>
              <a:buAutoNum type="arabicPeriod"/>
            </a:pPr>
            <a:r>
              <a:rPr lang="en-US" sz="2400" b="1" dirty="0" smtClean="0">
                <a:solidFill>
                  <a:srgbClr val="000000"/>
                </a:solidFill>
                <a:ea typeface="MS PGothic" charset="0"/>
                <a:cs typeface="MS PGothic" charset="0"/>
              </a:rPr>
              <a:t>Close </a:t>
            </a:r>
            <a:r>
              <a:rPr lang="en-US" sz="2400" dirty="0">
                <a:solidFill>
                  <a:srgbClr val="000000"/>
                </a:solidFill>
                <a:ea typeface="MS PGothic" charset="0"/>
                <a:cs typeface="MS PGothic" charset="0"/>
              </a:rPr>
              <a:t>(30 min</a:t>
            </a:r>
            <a:r>
              <a:rPr lang="en-US" sz="2400" dirty="0" smtClean="0">
                <a:solidFill>
                  <a:srgbClr val="000000"/>
                </a:solidFill>
                <a:ea typeface="MS PGothic" charset="0"/>
                <a:cs typeface="MS PGothic" charset="0"/>
              </a:rPr>
              <a:t>)</a:t>
            </a:r>
            <a:endParaRPr lang="en-US" sz="2400" b="1" dirty="0">
              <a:solidFill>
                <a:srgbClr val="000000"/>
              </a:solidFill>
              <a:ea typeface="MS PGothic" charset="0"/>
              <a:cs typeface="MS PGothic" charset="0"/>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46</a:t>
            </a:fld>
            <a:endParaRPr kumimoji="0" lang="en-US" dirty="0"/>
          </a:p>
        </p:txBody>
      </p:sp>
      <p:pic>
        <p:nvPicPr>
          <p:cNvPr id="5" name="Picture 4"/>
          <p:cNvPicPr>
            <a:picLocks noChangeAspect="1"/>
          </p:cNvPicPr>
          <p:nvPr/>
        </p:nvPicPr>
        <p:blipFill>
          <a:blip r:embed="rId3"/>
          <a:stretch>
            <a:fillRect/>
          </a:stretch>
        </p:blipFill>
        <p:spPr>
          <a:xfrm>
            <a:off x="1511731" y="274638"/>
            <a:ext cx="3670300" cy="1130300"/>
          </a:xfrm>
          <a:prstGeom prst="rect">
            <a:avLst/>
          </a:prstGeom>
        </p:spPr>
      </p:pic>
      <p:sp>
        <p:nvSpPr>
          <p:cNvPr id="6" name="Rectangle 4"/>
          <p:cNvSpPr>
            <a:spLocks noChangeArrowheads="1"/>
          </p:cNvSpPr>
          <p:nvPr/>
        </p:nvSpPr>
        <p:spPr bwMode="auto">
          <a:xfrm>
            <a:off x="1000677" y="652784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et al. (200</a:t>
            </a:r>
            <a:r>
              <a:rPr lang="en-US" sz="1600" dirty="0" smtClean="0">
                <a:solidFill>
                  <a:srgbClr val="000000"/>
                </a:solidFill>
              </a:rPr>
              <a:t>9)</a:t>
            </a:r>
            <a:endParaRPr lang="en-US" sz="1600" dirty="0">
              <a:solidFill>
                <a:srgbClr val="000000"/>
              </a:solidFill>
            </a:endParaRPr>
          </a:p>
        </p:txBody>
      </p:sp>
    </p:spTree>
    <p:extLst>
      <p:ext uri="{BB962C8B-B14F-4D97-AF65-F5344CB8AC3E}">
        <p14:creationId xmlns:p14="http://schemas.microsoft.com/office/powerpoint/2010/main" val="712908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1511731" y="1879600"/>
            <a:ext cx="6781369" cy="4876800"/>
          </a:xfrm>
        </p:spPr>
        <p:txBody>
          <a:bodyPr>
            <a:normAutofit/>
          </a:bodyPr>
          <a:lstStyle/>
          <a:p>
            <a:pPr marL="381000" indent="-381000">
              <a:buFontTx/>
              <a:buNone/>
            </a:pPr>
            <a:r>
              <a:rPr lang="en-US" sz="2800" b="1" dirty="0" smtClean="0">
                <a:latin typeface="+mj-lt"/>
                <a:ea typeface="MS PGothic" charset="0"/>
                <a:cs typeface="MS PGothic" charset="0"/>
              </a:rPr>
              <a:t>Psychological Interventions:</a:t>
            </a:r>
          </a:p>
          <a:p>
            <a:pPr marL="381000" indent="-381000">
              <a:buFontTx/>
              <a:buNone/>
            </a:pPr>
            <a:r>
              <a:rPr lang="en-US" sz="2800" b="1" dirty="0" smtClean="0">
                <a:latin typeface="+mj-lt"/>
                <a:ea typeface="MS PGothic" charset="0"/>
                <a:cs typeface="MS PGothic" charset="0"/>
              </a:rPr>
              <a:t>Individual </a:t>
            </a:r>
            <a:r>
              <a:rPr lang="en-US" sz="2800" b="1" dirty="0">
                <a:latin typeface="+mj-lt"/>
                <a:ea typeface="MS PGothic" charset="0"/>
                <a:cs typeface="MS PGothic" charset="0"/>
              </a:rPr>
              <a:t>Crisis Intervention</a:t>
            </a:r>
            <a:r>
              <a:rPr lang="en-US" sz="2800" dirty="0">
                <a:latin typeface="+mj-lt"/>
                <a:ea typeface="MS PGothic" charset="0"/>
                <a:cs typeface="MS PGothic" charset="0"/>
              </a:rPr>
              <a:t> </a:t>
            </a:r>
            <a:r>
              <a:rPr lang="en-US" sz="2800" b="1" dirty="0">
                <a:latin typeface="+mj-lt"/>
                <a:ea typeface="MS PGothic" charset="0"/>
                <a:cs typeface="MS PGothic" charset="0"/>
              </a:rPr>
              <a:t>Elements</a:t>
            </a:r>
            <a:r>
              <a:rPr lang="en-US" sz="2800" dirty="0">
                <a:latin typeface="+mj-lt"/>
                <a:ea typeface="MS PGothic" charset="0"/>
                <a:cs typeface="MS PGothic" charset="0"/>
              </a:rPr>
              <a:t>	</a:t>
            </a:r>
          </a:p>
          <a:p>
            <a:pPr marL="381000" indent="-381000">
              <a:buFontTx/>
              <a:buNone/>
            </a:pPr>
            <a:endParaRPr lang="en-US" dirty="0">
              <a:latin typeface="+mj-lt"/>
              <a:ea typeface="MS PGothic" charset="0"/>
              <a:cs typeface="MS PGothic" charset="0"/>
            </a:endParaRPr>
          </a:p>
          <a:p>
            <a:pPr marL="381000" indent="-381000">
              <a:buFontTx/>
              <a:buNone/>
            </a:pPr>
            <a:endParaRPr lang="en-US" dirty="0">
              <a:latin typeface="+mj-lt"/>
              <a:ea typeface="MS PGothic" charset="0"/>
              <a:cs typeface="MS PGothic" charset="0"/>
            </a:endParaRPr>
          </a:p>
          <a:p>
            <a:pPr marL="381000" indent="-381000">
              <a:buFontTx/>
              <a:buNone/>
            </a:pPr>
            <a:endParaRPr lang="en-US" dirty="0">
              <a:latin typeface="+mj-lt"/>
              <a:ea typeface="MS PGothic" charset="0"/>
              <a:cs typeface="MS PGothic" charset="0"/>
            </a:endParaRPr>
          </a:p>
          <a:p>
            <a:pPr marL="381000" indent="-381000">
              <a:buFontTx/>
              <a:buNone/>
            </a:pPr>
            <a:endParaRPr lang="en-US" dirty="0">
              <a:latin typeface="Arial" charset="0"/>
              <a:ea typeface="MS PGothic" charset="0"/>
              <a:cs typeface="MS PGothic" charset="0"/>
            </a:endParaRPr>
          </a:p>
          <a:p>
            <a:pPr marL="381000" indent="-381000">
              <a:buFontTx/>
              <a:buNone/>
            </a:pPr>
            <a:endParaRPr lang="en-US" dirty="0">
              <a:latin typeface="Arial" charset="0"/>
              <a:ea typeface="MS PGothic" charset="0"/>
              <a:cs typeface="MS PGothic" charset="0"/>
            </a:endParaRPr>
          </a:p>
          <a:p>
            <a:pPr marL="381000" indent="-381000">
              <a:buFontTx/>
              <a:buNone/>
            </a:pPr>
            <a:endParaRPr lang="en-US" dirty="0">
              <a:latin typeface="Arial" charset="0"/>
              <a:ea typeface="MS PGothic" charset="0"/>
              <a:cs typeface="MS PGothic" charset="0"/>
            </a:endParaRPr>
          </a:p>
        </p:txBody>
      </p:sp>
      <p:graphicFrame>
        <p:nvGraphicFramePr>
          <p:cNvPr id="5" name="Diagram 4"/>
          <p:cNvGraphicFramePr/>
          <p:nvPr>
            <p:extLst>
              <p:ext uri="{D42A27DB-BD31-4B8C-83A1-F6EECF244321}">
                <p14:modId xmlns:p14="http://schemas.microsoft.com/office/powerpoint/2010/main" val="2165313116"/>
              </p:ext>
            </p:extLst>
          </p:nvPr>
        </p:nvGraphicFramePr>
        <p:xfrm>
          <a:off x="4370477" y="2851200"/>
          <a:ext cx="5410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6437" name="TextBox 5"/>
          <p:cNvSpPr txBox="1">
            <a:spLocks noChangeArrowheads="1"/>
          </p:cNvSpPr>
          <p:nvPr/>
        </p:nvSpPr>
        <p:spPr bwMode="auto">
          <a:xfrm>
            <a:off x="1511730" y="2882900"/>
            <a:ext cx="466047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2000" dirty="0">
                <a:latin typeface="Arial" charset="0"/>
              </a:rPr>
              <a:t>1.</a:t>
            </a:r>
            <a:r>
              <a:rPr lang="en-US" sz="2100" dirty="0">
                <a:latin typeface="+mn-lt"/>
              </a:rPr>
              <a:t>	Establish </a:t>
            </a:r>
            <a:r>
              <a:rPr lang="en-US" sz="2100" dirty="0" smtClean="0">
                <a:latin typeface="+mn-lt"/>
              </a:rPr>
              <a:t>contact</a:t>
            </a:r>
            <a:endParaRPr lang="en-US" sz="2100" dirty="0">
              <a:latin typeface="+mn-lt"/>
            </a:endParaRPr>
          </a:p>
          <a:p>
            <a:r>
              <a:rPr lang="en-US" sz="2100" dirty="0">
                <a:latin typeface="+mn-lt"/>
              </a:rPr>
              <a:t>2.	Verify </a:t>
            </a:r>
            <a:r>
              <a:rPr lang="en-US" sz="2100" dirty="0" smtClean="0">
                <a:latin typeface="+mn-lt"/>
              </a:rPr>
              <a:t>readiness</a:t>
            </a:r>
            <a:endParaRPr lang="en-US" sz="2100" dirty="0">
              <a:latin typeface="+mn-lt"/>
            </a:endParaRPr>
          </a:p>
          <a:p>
            <a:r>
              <a:rPr lang="en-US" sz="2100" dirty="0">
                <a:latin typeface="+mn-lt"/>
              </a:rPr>
              <a:t>3.	Identify and prioritize </a:t>
            </a:r>
            <a:r>
              <a:rPr lang="en-US" sz="2100" dirty="0" smtClean="0">
                <a:latin typeface="+mn-lt"/>
              </a:rPr>
              <a:t>problems</a:t>
            </a:r>
            <a:endParaRPr lang="en-US" sz="2100" dirty="0">
              <a:latin typeface="+mn-lt"/>
            </a:endParaRPr>
          </a:p>
          <a:p>
            <a:r>
              <a:rPr lang="en-US" sz="2100" dirty="0">
                <a:latin typeface="+mn-lt"/>
              </a:rPr>
              <a:t>4.	Address crisis </a:t>
            </a:r>
            <a:r>
              <a:rPr lang="en-US" sz="2100" dirty="0" smtClean="0">
                <a:latin typeface="+mn-lt"/>
              </a:rPr>
              <a:t>problems</a:t>
            </a:r>
            <a:endParaRPr lang="en-US" sz="2100" dirty="0">
              <a:latin typeface="+mn-lt"/>
            </a:endParaRPr>
          </a:p>
          <a:p>
            <a:r>
              <a:rPr lang="en-US" sz="2100" dirty="0">
                <a:latin typeface="+mn-lt"/>
              </a:rPr>
              <a:t>5.	Evaluate and </a:t>
            </a:r>
            <a:r>
              <a:rPr lang="en-US" sz="2100" dirty="0" smtClean="0">
                <a:latin typeface="+mn-lt"/>
              </a:rPr>
              <a:t>conclude</a:t>
            </a:r>
            <a:endParaRPr lang="en-US" sz="2100" dirty="0">
              <a:latin typeface="+mn-lt"/>
            </a:endParaRPr>
          </a:p>
        </p:txBody>
      </p:sp>
      <p:sp>
        <p:nvSpPr>
          <p:cNvPr id="146438" name="TextBox 6"/>
          <p:cNvSpPr txBox="1">
            <a:spLocks noChangeArrowheads="1"/>
          </p:cNvSpPr>
          <p:nvPr/>
        </p:nvSpPr>
        <p:spPr bwMode="auto">
          <a:xfrm>
            <a:off x="6377464" y="4250991"/>
            <a:ext cx="1654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r>
              <a:rPr lang="en-US" sz="1600" dirty="0">
                <a:latin typeface="Arial" charset="0"/>
              </a:rPr>
              <a:t>Not necessarily a linear process</a:t>
            </a: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47</a:t>
            </a:fld>
            <a:endParaRPr kumimoji="0" lang="en-US" dirty="0"/>
          </a:p>
        </p:txBody>
      </p:sp>
      <p:pic>
        <p:nvPicPr>
          <p:cNvPr id="8" name="Picture 7"/>
          <p:cNvPicPr>
            <a:picLocks noChangeAspect="1"/>
          </p:cNvPicPr>
          <p:nvPr/>
        </p:nvPicPr>
        <p:blipFill>
          <a:blip r:embed="rId8"/>
          <a:stretch>
            <a:fillRect/>
          </a:stretch>
        </p:blipFill>
        <p:spPr>
          <a:xfrm>
            <a:off x="1511731" y="274638"/>
            <a:ext cx="3670300" cy="1130300"/>
          </a:xfrm>
          <a:prstGeom prst="rect">
            <a:avLst/>
          </a:prstGeom>
        </p:spPr>
      </p:pic>
      <p:sp>
        <p:nvSpPr>
          <p:cNvPr id="9" name="Rectangle 4"/>
          <p:cNvSpPr>
            <a:spLocks noChangeArrowheads="1"/>
          </p:cNvSpPr>
          <p:nvPr/>
        </p:nvSpPr>
        <p:spPr bwMode="auto">
          <a:xfrm>
            <a:off x="1000677" y="652784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et al. (200</a:t>
            </a:r>
            <a:r>
              <a:rPr lang="en-US" sz="1600" dirty="0" smtClean="0">
                <a:solidFill>
                  <a:srgbClr val="000000"/>
                </a:solidFill>
              </a:rPr>
              <a:t>9)</a:t>
            </a:r>
            <a:endParaRPr lang="en-US" sz="1600" dirty="0">
              <a:solidFill>
                <a:srgbClr val="000000"/>
              </a:solidFill>
            </a:endParaRPr>
          </a:p>
        </p:txBody>
      </p:sp>
    </p:spTree>
    <p:extLst>
      <p:ext uri="{BB962C8B-B14F-4D97-AF65-F5344CB8AC3E}">
        <p14:creationId xmlns:p14="http://schemas.microsoft.com/office/powerpoint/2010/main" val="545442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body" idx="1"/>
          </p:nvPr>
        </p:nvSpPr>
        <p:spPr>
          <a:xfrm>
            <a:off x="1511730" y="1524000"/>
            <a:ext cx="7289089" cy="4876800"/>
          </a:xfrm>
        </p:spPr>
        <p:txBody>
          <a:bodyPr>
            <a:noAutofit/>
          </a:bodyPr>
          <a:lstStyle/>
          <a:p>
            <a:pPr marL="0" indent="0">
              <a:spcBef>
                <a:spcPct val="0"/>
              </a:spcBef>
              <a:buFontTx/>
              <a:buNone/>
            </a:pPr>
            <a:r>
              <a:rPr lang="en-US" sz="2800" b="1" dirty="0" smtClean="0">
                <a:ea typeface="MS PGothic" charset="0"/>
                <a:cs typeface="MS PGothic" charset="0"/>
              </a:rPr>
              <a:t>Psychological Interventions:</a:t>
            </a:r>
            <a:endParaRPr lang="en-US" sz="2800" b="1" dirty="0">
              <a:ea typeface="MS PGothic" charset="0"/>
              <a:cs typeface="MS PGothic" charset="0"/>
            </a:endParaRPr>
          </a:p>
          <a:p>
            <a:pPr marL="0" indent="0">
              <a:spcBef>
                <a:spcPct val="0"/>
              </a:spcBef>
              <a:buFontTx/>
              <a:buNone/>
            </a:pPr>
            <a:r>
              <a:rPr lang="en-US" sz="2800" b="1" dirty="0">
                <a:ea typeface="MS PGothic" charset="0"/>
                <a:cs typeface="MS PGothic" charset="0"/>
              </a:rPr>
              <a:t>Psychotherapeutic </a:t>
            </a:r>
            <a:r>
              <a:rPr lang="en-US" sz="2800" b="1" dirty="0" smtClean="0">
                <a:ea typeface="MS PGothic" charset="0"/>
                <a:cs typeface="MS PGothic" charset="0"/>
              </a:rPr>
              <a:t>Treatments </a:t>
            </a:r>
          </a:p>
          <a:p>
            <a:pPr marL="0" indent="0">
              <a:spcBef>
                <a:spcPct val="0"/>
              </a:spcBef>
              <a:buFontTx/>
              <a:buNone/>
            </a:pPr>
            <a:r>
              <a:rPr lang="en-US" sz="2800" b="1" dirty="0" smtClean="0">
                <a:ea typeface="MS PGothic" charset="0"/>
                <a:cs typeface="MS PGothic" charset="0"/>
              </a:rPr>
              <a:t>Trauma</a:t>
            </a:r>
            <a:r>
              <a:rPr lang="en-US" sz="2800" b="1" dirty="0">
                <a:ea typeface="MS PGothic" charset="0"/>
                <a:cs typeface="MS PGothic" charset="0"/>
              </a:rPr>
              <a:t>-Focused Therapies</a:t>
            </a:r>
          </a:p>
          <a:p>
            <a:pPr marL="0" lvl="1" indent="-4763">
              <a:buFont typeface="Wingdings" charset="0"/>
              <a:buNone/>
            </a:pPr>
            <a:r>
              <a:rPr lang="en-US" sz="2400" dirty="0">
                <a:ea typeface="MS PGothic" charset="0"/>
              </a:rPr>
              <a:t>Trauma-focused psychotherapies should be considered first-line treatments for children and adolescents with PTSD. These therapies should</a:t>
            </a:r>
          </a:p>
          <a:p>
            <a:pPr marL="452437" lvl="1" indent="-457200">
              <a:buFont typeface="+mj-lt"/>
              <a:buAutoNum type="arabicPeriod"/>
            </a:pPr>
            <a:r>
              <a:rPr lang="en-US" sz="2400" dirty="0" smtClean="0">
                <a:ea typeface="MS PGothic" charset="0"/>
              </a:rPr>
              <a:t>Directly </a:t>
            </a:r>
            <a:r>
              <a:rPr lang="en-US" sz="2400" dirty="0">
                <a:ea typeface="MS PGothic" charset="0"/>
              </a:rPr>
              <a:t>address children</a:t>
            </a:r>
            <a:r>
              <a:rPr lang="ja-JP" altLang="en-US" sz="2400" dirty="0">
                <a:ea typeface="MS PGothic" charset="0"/>
              </a:rPr>
              <a:t>’</a:t>
            </a:r>
            <a:r>
              <a:rPr lang="en-US" altLang="ja-JP" sz="2400" dirty="0">
                <a:ea typeface="MS PGothic" charset="0"/>
              </a:rPr>
              <a:t>s traumatic </a:t>
            </a:r>
            <a:r>
              <a:rPr lang="en-US" altLang="ja-JP" sz="2400" dirty="0" smtClean="0">
                <a:ea typeface="MS PGothic" charset="0"/>
              </a:rPr>
              <a:t>experiences</a:t>
            </a:r>
          </a:p>
          <a:p>
            <a:pPr marL="452437" lvl="1" indent="-457200">
              <a:buFont typeface="+mj-lt"/>
              <a:buAutoNum type="arabicPeriod"/>
            </a:pPr>
            <a:r>
              <a:rPr lang="en-US" sz="2400" dirty="0" smtClean="0">
                <a:ea typeface="MS PGothic" charset="0"/>
              </a:rPr>
              <a:t>Include </a:t>
            </a:r>
            <a:r>
              <a:rPr lang="en-US" sz="2400" dirty="0">
                <a:ea typeface="MS PGothic" charset="0"/>
              </a:rPr>
              <a:t>parents in treatment in some manner as important agents of </a:t>
            </a:r>
            <a:r>
              <a:rPr lang="en-US" sz="2400" dirty="0" smtClean="0">
                <a:ea typeface="MS PGothic" charset="0"/>
              </a:rPr>
              <a:t>change</a:t>
            </a:r>
          </a:p>
          <a:p>
            <a:pPr marL="452437" lvl="1" indent="-457200">
              <a:buFont typeface="+mj-lt"/>
              <a:buAutoNum type="arabicPeriod"/>
            </a:pPr>
            <a:r>
              <a:rPr lang="en-US" sz="2400" dirty="0" smtClean="0">
                <a:ea typeface="MS PGothic" charset="0"/>
              </a:rPr>
              <a:t>Focus </a:t>
            </a:r>
            <a:r>
              <a:rPr lang="en-US" sz="2400" dirty="0">
                <a:ea typeface="MS PGothic" charset="0"/>
              </a:rPr>
              <a:t>not only on symptoms improvement but also on enhancing functioning, resiliency, and/or developmental trajectory.</a:t>
            </a:r>
          </a:p>
        </p:txBody>
      </p:sp>
      <p:sp>
        <p:nvSpPr>
          <p:cNvPr id="159748" name="TextBox 3"/>
          <p:cNvSpPr txBox="1">
            <a:spLocks noChangeArrowheads="1"/>
          </p:cNvSpPr>
          <p:nvPr/>
        </p:nvSpPr>
        <p:spPr bwMode="auto">
          <a:xfrm>
            <a:off x="1000677" y="6532691"/>
            <a:ext cx="2864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600" dirty="0" smtClean="0">
                <a:latin typeface="+mn-lt"/>
              </a:rPr>
              <a:t>Cohen </a:t>
            </a:r>
            <a:r>
              <a:rPr lang="en-US" sz="1600" dirty="0">
                <a:latin typeface="+mn-lt"/>
              </a:rPr>
              <a:t>et al. (2010, pp. 421–422)</a:t>
            </a: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48</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64538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1511731" y="1905000"/>
            <a:ext cx="7162369" cy="4876800"/>
          </a:xfrm>
        </p:spPr>
        <p:txBody>
          <a:bodyPr>
            <a:normAutofit/>
          </a:bodyPr>
          <a:lstStyle/>
          <a:p>
            <a:pPr marL="0" indent="0">
              <a:spcBef>
                <a:spcPct val="0"/>
              </a:spcBef>
              <a:buFontTx/>
              <a:buNone/>
            </a:pPr>
            <a:r>
              <a:rPr lang="en-US" sz="2400" b="1" dirty="0" smtClean="0">
                <a:ea typeface="MS PGothic" charset="0"/>
                <a:cs typeface="MS PGothic" charset="0"/>
              </a:rPr>
              <a:t>Psychological Interventions:</a:t>
            </a:r>
            <a:endParaRPr lang="en-US" sz="2400" b="1" dirty="0">
              <a:ea typeface="MS PGothic" charset="0"/>
              <a:cs typeface="MS PGothic" charset="0"/>
            </a:endParaRPr>
          </a:p>
          <a:p>
            <a:pPr marL="0" indent="0">
              <a:spcBef>
                <a:spcPct val="0"/>
              </a:spcBef>
              <a:buFontTx/>
              <a:buNone/>
            </a:pPr>
            <a:r>
              <a:rPr lang="en-US" sz="2400" b="1" dirty="0">
                <a:ea typeface="MS PGothic" charset="0"/>
                <a:cs typeface="MS PGothic" charset="0"/>
              </a:rPr>
              <a:t>Psychotherapeutic </a:t>
            </a:r>
            <a:r>
              <a:rPr lang="en-US" sz="2400" b="1" dirty="0" smtClean="0">
                <a:ea typeface="MS PGothic" charset="0"/>
                <a:cs typeface="MS PGothic" charset="0"/>
              </a:rPr>
              <a:t>Treatments</a:t>
            </a:r>
          </a:p>
          <a:p>
            <a:pPr marL="0" indent="0">
              <a:spcBef>
                <a:spcPct val="0"/>
              </a:spcBef>
              <a:buFontTx/>
              <a:buNone/>
            </a:pPr>
            <a:r>
              <a:rPr lang="en-US" sz="2400" b="1" dirty="0" smtClean="0">
                <a:ea typeface="MS PGothic" charset="0"/>
                <a:cs typeface="MS PGothic" charset="0"/>
              </a:rPr>
              <a:t>Cognitive</a:t>
            </a:r>
            <a:r>
              <a:rPr lang="en-US" sz="2400" b="1" dirty="0">
                <a:ea typeface="MS PGothic" charset="0"/>
                <a:cs typeface="Times New Roman" charset="0"/>
              </a:rPr>
              <a:t>–</a:t>
            </a:r>
            <a:r>
              <a:rPr lang="en-US" sz="2400" b="1" dirty="0">
                <a:ea typeface="MS PGothic" charset="0"/>
                <a:cs typeface="MS PGothic" charset="0"/>
              </a:rPr>
              <a:t>Behavioral Therapies</a:t>
            </a:r>
          </a:p>
          <a:p>
            <a:pPr marL="457200" indent="-457200">
              <a:buFont typeface="+mj-lt"/>
              <a:buAutoNum type="arabicPeriod"/>
            </a:pPr>
            <a:r>
              <a:rPr lang="en-US" sz="2000" dirty="0" smtClean="0">
                <a:ea typeface="MS PGothic" charset="0"/>
                <a:cs typeface="MS PGothic" charset="0"/>
              </a:rPr>
              <a:t>Imaginal </a:t>
            </a:r>
            <a:r>
              <a:rPr lang="en-US" sz="2000" dirty="0">
                <a:ea typeface="MS PGothic" charset="0"/>
                <a:cs typeface="MS PGothic" charset="0"/>
              </a:rPr>
              <a:t>and in vivo </a:t>
            </a:r>
            <a:r>
              <a:rPr lang="en-US" sz="2000" dirty="0" smtClean="0">
                <a:ea typeface="MS PGothic" charset="0"/>
                <a:cs typeface="MS PGothic" charset="0"/>
              </a:rPr>
              <a:t>exposure</a:t>
            </a:r>
          </a:p>
          <a:p>
            <a:pPr marL="457200" indent="-457200">
              <a:buFont typeface="+mj-lt"/>
              <a:buAutoNum type="arabicPeriod"/>
            </a:pPr>
            <a:r>
              <a:rPr lang="en-US" sz="2000" dirty="0" smtClean="0">
                <a:ea typeface="MS PGothic" charset="0"/>
                <a:cs typeface="MS PGothic" charset="0"/>
              </a:rPr>
              <a:t>Eye</a:t>
            </a:r>
            <a:r>
              <a:rPr lang="en-US" sz="2000" dirty="0">
                <a:ea typeface="MS PGothic" charset="0"/>
                <a:cs typeface="MS PGothic" charset="0"/>
              </a:rPr>
              <a:t>-movement desensitization and reprocessing (EMDR</a:t>
            </a:r>
            <a:r>
              <a:rPr lang="en-US" sz="2000" dirty="0" smtClean="0">
                <a:ea typeface="MS PGothic" charset="0"/>
                <a:cs typeface="MS PGothic" charset="0"/>
              </a:rPr>
              <a:t>)</a:t>
            </a:r>
          </a:p>
          <a:p>
            <a:pPr marL="457200" indent="-457200">
              <a:buFont typeface="+mj-lt"/>
              <a:buAutoNum type="arabicPeriod"/>
            </a:pPr>
            <a:r>
              <a:rPr lang="en-US" sz="2000" dirty="0" smtClean="0">
                <a:ea typeface="MS PGothic" charset="0"/>
                <a:cs typeface="MS PGothic" charset="0"/>
              </a:rPr>
              <a:t>Anxiety </a:t>
            </a:r>
            <a:r>
              <a:rPr lang="en-US" sz="2000" dirty="0">
                <a:ea typeface="MS PGothic" charset="0"/>
                <a:cs typeface="MS PGothic" charset="0"/>
              </a:rPr>
              <a:t>management </a:t>
            </a:r>
            <a:r>
              <a:rPr lang="en-US" sz="2000" dirty="0" smtClean="0">
                <a:ea typeface="MS PGothic" charset="0"/>
                <a:cs typeface="MS PGothic" charset="0"/>
              </a:rPr>
              <a:t>training</a:t>
            </a:r>
          </a:p>
          <a:p>
            <a:pPr marL="457200" indent="-457200">
              <a:buFont typeface="+mj-lt"/>
              <a:buAutoNum type="arabicPeriod"/>
            </a:pPr>
            <a:r>
              <a:rPr lang="en-US" sz="2000" dirty="0" smtClean="0">
                <a:ea typeface="MS PGothic" charset="0"/>
                <a:cs typeface="MS PGothic" charset="0"/>
              </a:rPr>
              <a:t>Cognitive</a:t>
            </a:r>
            <a:r>
              <a:rPr lang="en-US" sz="2000" dirty="0">
                <a:ea typeface="MS PGothic" charset="0"/>
                <a:cs typeface="MS PGothic" charset="0"/>
              </a:rPr>
              <a:t>–behavioral intervention for trauma in schools (CBITS; group delivered</a:t>
            </a:r>
            <a:r>
              <a:rPr lang="en-US" sz="2000" dirty="0" smtClean="0">
                <a:ea typeface="MS PGothic" charset="0"/>
                <a:cs typeface="MS PGothic" charset="0"/>
              </a:rPr>
              <a:t>)</a:t>
            </a:r>
          </a:p>
          <a:p>
            <a:pPr marL="457200" indent="-457200">
              <a:buFont typeface="+mj-lt"/>
              <a:buAutoNum type="arabicPeriod"/>
            </a:pPr>
            <a:r>
              <a:rPr lang="en-US" sz="2000" dirty="0" smtClean="0">
                <a:ea typeface="MS PGothic" charset="0"/>
                <a:cs typeface="MS PGothic" charset="0"/>
              </a:rPr>
              <a:t>Parent </a:t>
            </a:r>
            <a:r>
              <a:rPr lang="en-US" sz="2000" dirty="0">
                <a:ea typeface="MS PGothic" charset="0"/>
                <a:cs typeface="MS PGothic" charset="0"/>
              </a:rPr>
              <a:t>training</a:t>
            </a:r>
          </a:p>
        </p:txBody>
      </p:sp>
      <p:sp>
        <p:nvSpPr>
          <p:cNvPr id="160772" name="TextBox 3"/>
          <p:cNvSpPr txBox="1">
            <a:spLocks noChangeArrowheads="1"/>
          </p:cNvSpPr>
          <p:nvPr/>
        </p:nvSpPr>
        <p:spPr bwMode="auto">
          <a:xfrm>
            <a:off x="1000676" y="6529689"/>
            <a:ext cx="3398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600" dirty="0" smtClean="0">
                <a:latin typeface="+mn-lt"/>
              </a:rPr>
              <a:t>Brock </a:t>
            </a:r>
            <a:r>
              <a:rPr lang="en-US" sz="1600" dirty="0">
                <a:latin typeface="+mn-lt"/>
              </a:rPr>
              <a:t>et al. (2009); Cohen et al. (2010</a:t>
            </a:r>
            <a:r>
              <a:rPr lang="en-US" sz="1600" dirty="0" smtClean="0">
                <a:latin typeface="+mn-lt"/>
              </a:rPr>
              <a:t>)</a:t>
            </a:r>
            <a:endParaRPr lang="en-US" sz="1600" dirty="0">
              <a:latin typeface="+mn-lt"/>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49</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1293841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a:xfrm>
            <a:off x="1384292" y="1447800"/>
            <a:ext cx="7498080" cy="4800600"/>
          </a:xfrm>
        </p:spPr>
        <p:txBody>
          <a:bodyPr/>
          <a:lstStyle/>
          <a:p>
            <a:pPr marL="82296" indent="0">
              <a:buNone/>
            </a:pPr>
            <a:endParaRPr lang="en-US" b="1" dirty="0" smtClean="0"/>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5</a:t>
            </a:fld>
            <a:endParaRPr kumimoji="0" lang="en-US" dirty="0"/>
          </a:p>
        </p:txBody>
      </p:sp>
      <p:graphicFrame>
        <p:nvGraphicFramePr>
          <p:cNvPr id="8" name="Chart 7"/>
          <p:cNvGraphicFramePr/>
          <p:nvPr>
            <p:extLst>
              <p:ext uri="{D42A27DB-BD31-4B8C-83A1-F6EECF244321}">
                <p14:modId xmlns:p14="http://schemas.microsoft.com/office/powerpoint/2010/main" val="203205214"/>
              </p:ext>
            </p:extLst>
          </p:nvPr>
        </p:nvGraphicFramePr>
        <p:xfrm>
          <a:off x="1193113" y="1308424"/>
          <a:ext cx="7727746" cy="49399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88965" y="6517058"/>
            <a:ext cx="1820530" cy="338554"/>
          </a:xfrm>
          <a:prstGeom prst="rect">
            <a:avLst/>
          </a:prstGeom>
          <a:noFill/>
        </p:spPr>
        <p:txBody>
          <a:bodyPr wrap="none" rtlCol="0">
            <a:spAutoFit/>
          </a:bodyPr>
          <a:lstStyle/>
          <a:p>
            <a:r>
              <a:rPr lang="en-US" sz="1600" dirty="0" err="1" smtClean="0"/>
              <a:t>Robers</a:t>
            </a:r>
            <a:r>
              <a:rPr lang="en-US" sz="1600" dirty="0"/>
              <a:t> </a:t>
            </a:r>
            <a:r>
              <a:rPr lang="en-US" sz="1600" dirty="0" smtClean="0"/>
              <a:t>et al. (2014)</a:t>
            </a:r>
          </a:p>
        </p:txBody>
      </p:sp>
    </p:spTree>
    <p:extLst>
      <p:ext uri="{BB962C8B-B14F-4D97-AF65-F5344CB8AC3E}">
        <p14:creationId xmlns:p14="http://schemas.microsoft.com/office/powerpoint/2010/main" val="514455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1511731" y="2057400"/>
            <a:ext cx="7444944" cy="4038600"/>
          </a:xfrm>
        </p:spPr>
        <p:txBody>
          <a:bodyPr/>
          <a:lstStyle/>
          <a:p>
            <a:pPr marL="0" indent="0">
              <a:spcBef>
                <a:spcPct val="0"/>
              </a:spcBef>
              <a:buFontTx/>
              <a:buNone/>
            </a:pPr>
            <a:r>
              <a:rPr lang="en-US" sz="2400" b="1" dirty="0" smtClean="0">
                <a:ea typeface="MS PGothic" charset="0"/>
                <a:cs typeface="MS PGothic" charset="0"/>
              </a:rPr>
              <a:t>Psychological Interventions:</a:t>
            </a:r>
            <a:endParaRPr lang="en-US" sz="2400" b="1" dirty="0">
              <a:ea typeface="MS PGothic" charset="0"/>
              <a:cs typeface="MS PGothic" charset="0"/>
            </a:endParaRPr>
          </a:p>
          <a:p>
            <a:pPr marL="0" indent="0">
              <a:spcBef>
                <a:spcPct val="0"/>
              </a:spcBef>
              <a:buFontTx/>
              <a:buNone/>
            </a:pPr>
            <a:r>
              <a:rPr lang="en-US" sz="2400" b="1" dirty="0">
                <a:ea typeface="MS PGothic" charset="0"/>
                <a:cs typeface="MS PGothic" charset="0"/>
              </a:rPr>
              <a:t>Psychotherapeutic Treatment </a:t>
            </a:r>
            <a:r>
              <a:rPr lang="en-US" sz="2400" b="1" dirty="0" smtClean="0">
                <a:ea typeface="MS PGothic" charset="0"/>
                <a:cs typeface="MS PGothic" charset="0"/>
              </a:rPr>
              <a:t>Interventions</a:t>
            </a:r>
          </a:p>
          <a:p>
            <a:pPr marL="0" indent="0">
              <a:spcBef>
                <a:spcPct val="0"/>
              </a:spcBef>
              <a:buFontTx/>
              <a:buNone/>
            </a:pPr>
            <a:endParaRPr lang="en-US" sz="800" dirty="0">
              <a:ea typeface="MS PGothic" charset="0"/>
              <a:cs typeface="MS PGothic" charset="0"/>
            </a:endParaRPr>
          </a:p>
          <a:p>
            <a:pPr marL="0" lvl="1" indent="0">
              <a:spcBef>
                <a:spcPct val="0"/>
              </a:spcBef>
              <a:buFont typeface="Wingdings" charset="0"/>
              <a:buNone/>
            </a:pPr>
            <a:r>
              <a:rPr lang="ja-JP" altLang="en-US" sz="2000" i="1" dirty="0">
                <a:ea typeface="MS PGothic" charset="0"/>
              </a:rPr>
              <a:t>“</a:t>
            </a:r>
            <a:r>
              <a:rPr lang="en-US" altLang="ja-JP" sz="2000" i="1" dirty="0">
                <a:ea typeface="MS PGothic" charset="0"/>
              </a:rPr>
              <a:t>Overall, there is growing evidence that a variety of CBT programs are effective in treating youth with PTSD . . .  Practically, this suggests that psychologists treating children with PTSD can use cognitive</a:t>
            </a:r>
            <a:r>
              <a:rPr lang="en-US" altLang="ja-JP" sz="2000" i="1" dirty="0">
                <a:ea typeface="ＭＳ Ｐゴシック" charset="0"/>
                <a:cs typeface="Times New Roman" charset="0"/>
              </a:rPr>
              <a:t>–</a:t>
            </a:r>
            <a:r>
              <a:rPr lang="en-US" altLang="ja-JP" sz="2000" i="1" dirty="0">
                <a:ea typeface="MS PGothic" charset="0"/>
              </a:rPr>
              <a:t>behavioral interventions and be on solid ground in using these approaches.</a:t>
            </a:r>
            <a:r>
              <a:rPr lang="ja-JP" altLang="en-US" sz="2000" i="1" dirty="0" smtClean="0">
                <a:ea typeface="MS PGothic" charset="0"/>
              </a:rPr>
              <a:t>”</a:t>
            </a:r>
            <a:endParaRPr lang="en-US" altLang="ja-JP" sz="2000" i="1" dirty="0" smtClean="0">
              <a:ea typeface="MS PGothic" charset="0"/>
            </a:endParaRPr>
          </a:p>
          <a:p>
            <a:pPr marL="0" lvl="1" indent="0">
              <a:spcBef>
                <a:spcPct val="0"/>
              </a:spcBef>
              <a:buFont typeface="Wingdings" charset="0"/>
              <a:buNone/>
            </a:pPr>
            <a:endParaRPr lang="en-US" altLang="ja-JP" sz="800" i="1" dirty="0" smtClean="0">
              <a:ea typeface="MS PGothic" charset="0"/>
            </a:endParaRPr>
          </a:p>
          <a:p>
            <a:pPr marL="0" lvl="1" indent="0">
              <a:spcBef>
                <a:spcPct val="0"/>
              </a:spcBef>
              <a:buNone/>
            </a:pPr>
            <a:r>
              <a:rPr lang="ja-JP" altLang="en-US" sz="2000" i="1" dirty="0">
                <a:ea typeface="MS PGothic" charset="0"/>
              </a:rPr>
              <a:t>“</a:t>
            </a:r>
            <a:r>
              <a:rPr lang="en-US" altLang="ja-JP" sz="2000" i="1" dirty="0">
                <a:ea typeface="MS PGothic" charset="0"/>
              </a:rPr>
              <a:t>In sum, cognitive behavioral approaches to the treatment of PTSD, anxiety, depression, and other trauma-related symptoms have been quite efficacious with children exposed to various forms of trauma.</a:t>
            </a:r>
            <a:r>
              <a:rPr lang="ja-JP" altLang="en-US" sz="2000" i="1" dirty="0">
                <a:ea typeface="MS PGothic" charset="0"/>
              </a:rPr>
              <a:t>”</a:t>
            </a:r>
            <a:endParaRPr lang="en-US" sz="2000" i="1" dirty="0">
              <a:ea typeface="MS PGothic" charset="0"/>
            </a:endParaRPr>
          </a:p>
          <a:p>
            <a:pPr marL="0" lvl="1" indent="0">
              <a:spcBef>
                <a:spcPct val="0"/>
              </a:spcBef>
              <a:buFont typeface="Wingdings" charset="0"/>
              <a:buNone/>
            </a:pPr>
            <a:endParaRPr lang="en-US" sz="2000" i="1" dirty="0">
              <a:latin typeface="Arial" charset="0"/>
              <a:ea typeface="MS PGothic" charset="0"/>
            </a:endParaRPr>
          </a:p>
        </p:txBody>
      </p:sp>
      <p:sp>
        <p:nvSpPr>
          <p:cNvPr id="162820" name="Rectangle 3"/>
          <p:cNvSpPr>
            <a:spLocks noChangeArrowheads="1"/>
          </p:cNvSpPr>
          <p:nvPr/>
        </p:nvSpPr>
        <p:spPr bwMode="auto">
          <a:xfrm>
            <a:off x="1003397" y="6529689"/>
            <a:ext cx="497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Feeny </a:t>
            </a:r>
            <a:r>
              <a:rPr lang="en-US" sz="1600" dirty="0"/>
              <a:t>et al. (2004, p. 473); Brown &amp; Bobrow (2004, p. 216</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50</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971149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1511730" y="1917700"/>
            <a:ext cx="6876619" cy="2971800"/>
          </a:xfrm>
        </p:spPr>
        <p:txBody>
          <a:bodyPr>
            <a:normAutofit/>
          </a:bodyPr>
          <a:lstStyle/>
          <a:p>
            <a:pPr marL="514350" indent="-514350">
              <a:spcBef>
                <a:spcPts val="75"/>
              </a:spcBef>
              <a:buFontTx/>
              <a:buNone/>
            </a:pPr>
            <a:r>
              <a:rPr lang="en-US" sz="2800" b="1" dirty="0" smtClean="0">
                <a:ea typeface="MS PGothic" charset="0"/>
                <a:cs typeface="MS PGothic" charset="0"/>
              </a:rPr>
              <a:t>Examine</a:t>
            </a:r>
            <a:endParaRPr lang="en-US" sz="2800" b="1" dirty="0">
              <a:ea typeface="MS PGothic" charset="0"/>
              <a:cs typeface="MS PGothic" charset="0"/>
            </a:endParaRPr>
          </a:p>
          <a:p>
            <a:pPr marL="457200" lvl="1" indent="-457200">
              <a:spcBef>
                <a:spcPts val="75"/>
              </a:spcBef>
              <a:buFont typeface="Wingdings" charset="0"/>
              <a:buAutoNum type="arabicPeriod"/>
            </a:pPr>
            <a:r>
              <a:rPr lang="en-US" sz="2400" dirty="0" smtClean="0">
                <a:ea typeface="MS PGothic" charset="0"/>
              </a:rPr>
              <a:t>Needs assessment</a:t>
            </a:r>
          </a:p>
          <a:p>
            <a:pPr marL="457200" lvl="1" indent="-457200">
              <a:spcBef>
                <a:spcPts val="75"/>
              </a:spcBef>
              <a:buFont typeface="Wingdings" charset="0"/>
              <a:buAutoNum type="arabicPeriod"/>
            </a:pPr>
            <a:r>
              <a:rPr lang="en-US" sz="2400" dirty="0" smtClean="0">
                <a:ea typeface="MS PGothic" charset="0"/>
              </a:rPr>
              <a:t>Process analysis</a:t>
            </a:r>
          </a:p>
          <a:p>
            <a:pPr marL="457200" lvl="1" indent="-457200">
              <a:spcBef>
                <a:spcPts val="75"/>
              </a:spcBef>
              <a:buFont typeface="Wingdings" charset="0"/>
              <a:buAutoNum type="arabicPeriod"/>
            </a:pPr>
            <a:r>
              <a:rPr lang="en-US" sz="2400" dirty="0" smtClean="0">
                <a:ea typeface="MS PGothic" charset="0"/>
              </a:rPr>
              <a:t>Outcome evaluation</a:t>
            </a:r>
            <a:endParaRPr lang="en-US" sz="2400" dirty="0">
              <a:ea typeface="MS PGothic" charset="0"/>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51</a:t>
            </a:fld>
            <a:endParaRPr kumimoji="0" lang="en-US" dirty="0"/>
          </a:p>
        </p:txBody>
      </p:sp>
      <p:pic>
        <p:nvPicPr>
          <p:cNvPr id="5" name="Picture 4"/>
          <p:cNvPicPr>
            <a:picLocks noChangeAspect="1"/>
          </p:cNvPicPr>
          <p:nvPr/>
        </p:nvPicPr>
        <p:blipFill>
          <a:blip r:embed="rId3"/>
          <a:stretch>
            <a:fillRect/>
          </a:stretch>
        </p:blipFill>
        <p:spPr>
          <a:xfrm>
            <a:off x="1511731" y="274638"/>
            <a:ext cx="3670300" cy="1130300"/>
          </a:xfrm>
          <a:prstGeom prst="rect">
            <a:avLst/>
          </a:prstGeom>
        </p:spPr>
      </p:pic>
      <p:sp>
        <p:nvSpPr>
          <p:cNvPr id="6" name="Rectangle 4"/>
          <p:cNvSpPr>
            <a:spLocks noChangeArrowheads="1"/>
          </p:cNvSpPr>
          <p:nvPr/>
        </p:nvSpPr>
        <p:spPr bwMode="auto">
          <a:xfrm>
            <a:off x="1000677" y="6527848"/>
            <a:ext cx="1715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smtClean="0"/>
              <a:t>Brock et al. (200</a:t>
            </a:r>
            <a:r>
              <a:rPr lang="en-US" sz="1600" dirty="0" smtClean="0">
                <a:solidFill>
                  <a:srgbClr val="000000"/>
                </a:solidFill>
              </a:rPr>
              <a:t>9)</a:t>
            </a:r>
            <a:endParaRPr lang="en-US" sz="1600" dirty="0">
              <a:solidFill>
                <a:srgbClr val="000000"/>
              </a:solidFill>
            </a:endParaRPr>
          </a:p>
        </p:txBody>
      </p:sp>
    </p:spTree>
    <p:extLst>
      <p:ext uri="{BB962C8B-B14F-4D97-AF65-F5344CB8AC3E}">
        <p14:creationId xmlns:p14="http://schemas.microsoft.com/office/powerpoint/2010/main" val="3015429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type="body" idx="1"/>
          </p:nvPr>
        </p:nvSpPr>
        <p:spPr>
          <a:xfrm>
            <a:off x="1511730" y="1917700"/>
            <a:ext cx="7251270" cy="4635500"/>
          </a:xfrm>
        </p:spPr>
        <p:txBody>
          <a:bodyPr/>
          <a:lstStyle/>
          <a:p>
            <a:pPr marL="0" indent="0">
              <a:spcBef>
                <a:spcPct val="0"/>
              </a:spcBef>
              <a:buFontTx/>
              <a:buNone/>
              <a:defRPr/>
            </a:pPr>
            <a:r>
              <a:rPr lang="en-US" sz="2800" b="1" dirty="0" smtClean="0">
                <a:ea typeface="ＭＳ Ｐゴシック" pitchFamily="34" charset="-128"/>
                <a:cs typeface="MS PGothic" charset="0"/>
              </a:rPr>
              <a:t>Caring for the Caregiver</a:t>
            </a:r>
            <a:endParaRPr lang="en-US" sz="2400" b="1" dirty="0" smtClean="0">
              <a:ea typeface="ＭＳ Ｐゴシック" pitchFamily="34" charset="-128"/>
              <a:cs typeface="MS PGothic" charset="0"/>
            </a:endParaRPr>
          </a:p>
          <a:p>
            <a:pPr marL="365760" indent="-365760">
              <a:spcBef>
                <a:spcPct val="0"/>
              </a:spcBef>
              <a:buFontTx/>
              <a:buNone/>
              <a:defRPr/>
            </a:pPr>
            <a:r>
              <a:rPr lang="en-US" sz="2400" dirty="0" smtClean="0">
                <a:ea typeface="ＭＳ Ｐゴシック" pitchFamily="34" charset="-128"/>
                <a:cs typeface="MS PGothic" charset="0"/>
              </a:rPr>
              <a:t>1.	Limit </a:t>
            </a:r>
            <a:r>
              <a:rPr lang="en-US" sz="2400" dirty="0" smtClean="0">
                <a:solidFill>
                  <a:srgbClr val="000000"/>
                </a:solidFill>
                <a:ea typeface="ＭＳ Ｐゴシック" pitchFamily="34" charset="-128"/>
                <a:cs typeface="MS PGothic" charset="0"/>
              </a:rPr>
              <a:t>shifts.</a:t>
            </a:r>
          </a:p>
          <a:p>
            <a:pPr marL="365760" indent="-365760">
              <a:spcBef>
                <a:spcPct val="0"/>
              </a:spcBef>
              <a:buFontTx/>
              <a:buNone/>
              <a:defRPr/>
            </a:pPr>
            <a:r>
              <a:rPr lang="en-US" sz="2400" dirty="0" smtClean="0">
                <a:solidFill>
                  <a:srgbClr val="000000"/>
                </a:solidFill>
                <a:ea typeface="ＭＳ Ｐゴシック" pitchFamily="34" charset="-128"/>
                <a:cs typeface="MS PGothic" charset="0"/>
              </a:rPr>
              <a:t>2.	Rotate responders.</a:t>
            </a:r>
          </a:p>
          <a:p>
            <a:pPr marL="365760" indent="-365760">
              <a:spcBef>
                <a:spcPct val="0"/>
              </a:spcBef>
              <a:buFontTx/>
              <a:buNone/>
              <a:defRPr/>
            </a:pPr>
            <a:r>
              <a:rPr lang="en-US" sz="2400" dirty="0" smtClean="0">
                <a:ea typeface="ＭＳ Ｐゴシック" pitchFamily="34" charset="-128"/>
                <a:cs typeface="MS PGothic" charset="0"/>
              </a:rPr>
              <a:t>3.	Monitor responders who meet high-risk criteria:</a:t>
            </a:r>
            <a:endParaRPr lang="en-US" sz="2000" dirty="0" smtClean="0">
              <a:ea typeface="ＭＳ Ｐゴシック" pitchFamily="34" charset="-128"/>
              <a:cs typeface="MS PGothic" charset="0"/>
            </a:endParaRPr>
          </a:p>
          <a:p>
            <a:pPr marL="731520" lvl="1" indent="-365760">
              <a:spcBef>
                <a:spcPct val="0"/>
              </a:spcBef>
              <a:buFont typeface="Wingdings" pitchFamily="2" charset="2"/>
              <a:buNone/>
              <a:defRPr/>
            </a:pPr>
            <a:r>
              <a:rPr lang="en-US" sz="2000" dirty="0" smtClean="0">
                <a:ea typeface="ＭＳ Ｐゴシック" pitchFamily="34" charset="-128"/>
              </a:rPr>
              <a:t>a.	Survivor of crisis or disaster</a:t>
            </a:r>
          </a:p>
          <a:p>
            <a:pPr marL="731520" lvl="1" indent="-365760">
              <a:spcBef>
                <a:spcPct val="0"/>
              </a:spcBef>
              <a:buFont typeface="Wingdings" pitchFamily="2" charset="2"/>
              <a:buNone/>
              <a:defRPr/>
            </a:pPr>
            <a:r>
              <a:rPr lang="en-US" sz="2000" dirty="0" smtClean="0">
                <a:ea typeface="ＭＳ Ｐゴシック" pitchFamily="34" charset="-128"/>
              </a:rPr>
              <a:t>b.	Those having regular exposure to severely affected individuals</a:t>
            </a:r>
          </a:p>
          <a:p>
            <a:pPr marL="731520" lvl="1" indent="-365760">
              <a:spcBef>
                <a:spcPct val="0"/>
              </a:spcBef>
              <a:buFont typeface="Wingdings" pitchFamily="2" charset="2"/>
              <a:buNone/>
              <a:defRPr/>
            </a:pPr>
            <a:r>
              <a:rPr lang="en-US" sz="2000" dirty="0" smtClean="0">
                <a:ea typeface="ＭＳ Ｐゴシック" pitchFamily="34" charset="-128"/>
              </a:rPr>
              <a:t>c.	Those with preexisting conditions</a:t>
            </a:r>
          </a:p>
          <a:p>
            <a:pPr marL="731520" lvl="1" indent="-365760">
              <a:spcBef>
                <a:spcPct val="0"/>
              </a:spcBef>
              <a:buFont typeface="Wingdings" pitchFamily="2" charset="2"/>
              <a:buNone/>
              <a:defRPr/>
            </a:pPr>
            <a:r>
              <a:rPr lang="en-US" sz="2000" dirty="0" smtClean="0">
                <a:ea typeface="ＭＳ Ｐゴシック" pitchFamily="34" charset="-128"/>
              </a:rPr>
              <a:t>d.	Those who have responded to many crises </a:t>
            </a:r>
          </a:p>
        </p:txBody>
      </p:sp>
      <p:sp>
        <p:nvSpPr>
          <p:cNvPr id="173060" name="Rectangle 3"/>
          <p:cNvSpPr>
            <a:spLocks noChangeArrowheads="1"/>
          </p:cNvSpPr>
          <p:nvPr/>
        </p:nvSpPr>
        <p:spPr bwMode="auto">
          <a:xfrm>
            <a:off x="1000677" y="6530944"/>
            <a:ext cx="876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smtClean="0"/>
              <a:t>Brymer </a:t>
            </a:r>
            <a:r>
              <a:rPr lang="en-US" sz="1600" dirty="0"/>
              <a:t>et al. (2006</a:t>
            </a:r>
            <a:r>
              <a:rPr lang="en-US" sz="1600" dirty="0">
                <a:solidFill>
                  <a:srgbClr val="000000"/>
                </a:solidFill>
              </a:rPr>
              <a:t>); Figley (2002</a:t>
            </a:r>
            <a:r>
              <a:rPr lang="en-US" sz="1600" dirty="0" smtClean="0">
                <a:solidFill>
                  <a:srgbClr val="000000"/>
                </a:solidFill>
              </a:rPr>
              <a:t>)</a:t>
            </a: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52</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10937503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1511731" y="1704974"/>
            <a:ext cx="7251269" cy="4413831"/>
          </a:xfrm>
        </p:spPr>
        <p:txBody>
          <a:bodyPr>
            <a:normAutofit fontScale="92500" lnSpcReduction="20000"/>
          </a:bodyPr>
          <a:lstStyle/>
          <a:p>
            <a:pPr marL="0" indent="0">
              <a:lnSpc>
                <a:spcPct val="80000"/>
              </a:lnSpc>
              <a:buFontTx/>
              <a:buNone/>
            </a:pPr>
            <a:r>
              <a:rPr lang="en-US" sz="2600" b="1" dirty="0">
                <a:ea typeface="MS PGothic" charset="0"/>
                <a:cs typeface="MS PGothic" charset="0"/>
              </a:rPr>
              <a:t>Personal Self-Care </a:t>
            </a:r>
            <a:r>
              <a:rPr lang="en-US" sz="2600" b="1" dirty="0" smtClean="0">
                <a:ea typeface="MS PGothic" charset="0"/>
                <a:cs typeface="MS PGothic" charset="0"/>
              </a:rPr>
              <a:t>Practice:</a:t>
            </a:r>
          </a:p>
          <a:p>
            <a:pPr marL="0" indent="0">
              <a:lnSpc>
                <a:spcPct val="80000"/>
              </a:lnSpc>
              <a:buFontTx/>
              <a:buNone/>
            </a:pPr>
            <a:r>
              <a:rPr lang="en-US" sz="2600" b="1" dirty="0" smtClean="0">
                <a:ea typeface="MS PGothic" charset="0"/>
                <a:cs typeface="MS PGothic" charset="0"/>
              </a:rPr>
              <a:t>Physical</a:t>
            </a:r>
            <a:endParaRPr lang="en-US" sz="2600" dirty="0">
              <a:ea typeface="MS PGothic" charset="0"/>
              <a:cs typeface="MS PGothic" charset="0"/>
            </a:endParaRPr>
          </a:p>
          <a:p>
            <a:pPr marL="365125" lvl="1" indent="-365125">
              <a:buFont typeface="Wingdings" charset="0"/>
              <a:buNone/>
            </a:pPr>
            <a:r>
              <a:rPr lang="en-US" sz="2000" dirty="0">
                <a:ea typeface="MS PGothic" charset="0"/>
              </a:rPr>
              <a:t>1.	</a:t>
            </a:r>
            <a:r>
              <a:rPr lang="en-US" sz="2200" dirty="0">
                <a:ea typeface="MS PGothic" charset="0"/>
              </a:rPr>
              <a:t>Get adequate sleep and avoid extended periods of </a:t>
            </a:r>
            <a:r>
              <a:rPr lang="en-US" sz="2200" dirty="0" smtClean="0">
                <a:solidFill>
                  <a:srgbClr val="000000"/>
                </a:solidFill>
                <a:ea typeface="MS PGothic" charset="0"/>
              </a:rPr>
              <a:t>work</a:t>
            </a:r>
            <a:endParaRPr lang="en-US" sz="2200" dirty="0">
              <a:solidFill>
                <a:srgbClr val="000000"/>
              </a:solidFill>
              <a:ea typeface="MS PGothic" charset="0"/>
            </a:endParaRPr>
          </a:p>
          <a:p>
            <a:pPr marL="365125" lvl="1" indent="-365125">
              <a:buFont typeface="Wingdings" charset="0"/>
              <a:buNone/>
            </a:pPr>
            <a:r>
              <a:rPr lang="en-US" sz="2200" dirty="0">
                <a:solidFill>
                  <a:srgbClr val="000000"/>
                </a:solidFill>
                <a:ea typeface="MS PGothic" charset="0"/>
              </a:rPr>
              <a:t>2.	Ensure proper </a:t>
            </a:r>
            <a:r>
              <a:rPr lang="en-US" sz="2200" dirty="0" smtClean="0">
                <a:solidFill>
                  <a:srgbClr val="000000"/>
                </a:solidFill>
                <a:ea typeface="MS PGothic" charset="0"/>
              </a:rPr>
              <a:t>nutrition</a:t>
            </a:r>
            <a:endParaRPr lang="en-US" sz="2200" dirty="0">
              <a:solidFill>
                <a:srgbClr val="000000"/>
              </a:solidFill>
              <a:ea typeface="MS PGothic" charset="0"/>
            </a:endParaRPr>
          </a:p>
          <a:p>
            <a:pPr marL="365125" lvl="1" indent="-365125">
              <a:buFont typeface="Wingdings" charset="0"/>
              <a:buNone/>
            </a:pPr>
            <a:r>
              <a:rPr lang="en-US" sz="2200" dirty="0">
                <a:solidFill>
                  <a:srgbClr val="000000"/>
                </a:solidFill>
                <a:ea typeface="MS PGothic" charset="0"/>
              </a:rPr>
              <a:t>3.	Exercise </a:t>
            </a:r>
            <a:r>
              <a:rPr lang="en-US" sz="2200" dirty="0" smtClean="0">
                <a:solidFill>
                  <a:srgbClr val="000000"/>
                </a:solidFill>
                <a:ea typeface="MS PGothic" charset="0"/>
              </a:rPr>
              <a:t>regularly</a:t>
            </a:r>
            <a:endParaRPr lang="en-US" sz="2200" dirty="0">
              <a:solidFill>
                <a:srgbClr val="000000"/>
              </a:solidFill>
              <a:ea typeface="MS PGothic" charset="0"/>
            </a:endParaRPr>
          </a:p>
          <a:p>
            <a:pPr marL="365125" lvl="1" indent="-365125">
              <a:buFont typeface="Wingdings" charset="0"/>
              <a:buNone/>
            </a:pPr>
            <a:r>
              <a:rPr lang="en-US" sz="2200" dirty="0">
                <a:solidFill>
                  <a:srgbClr val="000000"/>
                </a:solidFill>
                <a:ea typeface="MS PGothic" charset="0"/>
              </a:rPr>
              <a:t>4.	Regularly use stress management </a:t>
            </a:r>
            <a:r>
              <a:rPr lang="en-US" sz="2200" dirty="0" smtClean="0">
                <a:solidFill>
                  <a:srgbClr val="000000"/>
                </a:solidFill>
                <a:ea typeface="MS PGothic" charset="0"/>
              </a:rPr>
              <a:t>techniques</a:t>
            </a:r>
            <a:endParaRPr lang="en-US" sz="2200" dirty="0">
              <a:solidFill>
                <a:srgbClr val="000000"/>
              </a:solidFill>
              <a:ea typeface="MS PGothic" charset="0"/>
            </a:endParaRPr>
          </a:p>
          <a:p>
            <a:pPr marL="0" indent="0">
              <a:spcBef>
                <a:spcPts val="1675"/>
              </a:spcBef>
              <a:buFontTx/>
              <a:buNone/>
            </a:pPr>
            <a:r>
              <a:rPr lang="en-US" sz="2600" b="1" dirty="0">
                <a:solidFill>
                  <a:srgbClr val="000000"/>
                </a:solidFill>
                <a:ea typeface="MS PGothic" charset="0"/>
                <a:cs typeface="MS PGothic" charset="0"/>
              </a:rPr>
              <a:t>Psychological</a:t>
            </a:r>
          </a:p>
          <a:p>
            <a:pPr marL="365125" lvl="1" indent="-365125">
              <a:buFont typeface="Wingdings" charset="0"/>
              <a:buNone/>
            </a:pPr>
            <a:r>
              <a:rPr lang="en-US" sz="2000" dirty="0">
                <a:ea typeface="MS PGothic" charset="0"/>
              </a:rPr>
              <a:t>1.	</a:t>
            </a:r>
            <a:r>
              <a:rPr lang="en-US" sz="2200" dirty="0">
                <a:ea typeface="MS PGothic" charset="0"/>
              </a:rPr>
              <a:t>Self-monitor</a:t>
            </a:r>
          </a:p>
          <a:p>
            <a:pPr marL="365125" lvl="1" indent="-365125">
              <a:buFont typeface="Wingdings" charset="0"/>
              <a:buNone/>
            </a:pPr>
            <a:r>
              <a:rPr lang="en-US" sz="2200" dirty="0">
                <a:ea typeface="MS PGothic" charset="0"/>
              </a:rPr>
              <a:t>2.	Seek professional assistance if secondary traumatic stress lasts longer than 2–3 </a:t>
            </a:r>
            <a:r>
              <a:rPr lang="en-US" sz="2200" dirty="0" smtClean="0">
                <a:ea typeface="MS PGothic" charset="0"/>
              </a:rPr>
              <a:t>weeks</a:t>
            </a:r>
            <a:endParaRPr lang="en-US" sz="2200" dirty="0">
              <a:ea typeface="MS PGothic" charset="0"/>
            </a:endParaRPr>
          </a:p>
          <a:p>
            <a:pPr marL="365125" lvl="1" indent="-365125">
              <a:buFont typeface="Wingdings" charset="0"/>
              <a:buNone/>
            </a:pPr>
            <a:r>
              <a:rPr lang="en-US" sz="2200" dirty="0">
                <a:ea typeface="MS PGothic" charset="0"/>
              </a:rPr>
              <a:t>3.	Seek help with own trauma </a:t>
            </a:r>
            <a:r>
              <a:rPr lang="en-US" sz="2200" dirty="0" smtClean="0">
                <a:ea typeface="MS PGothic" charset="0"/>
              </a:rPr>
              <a:t>history</a:t>
            </a:r>
            <a:endParaRPr lang="en-US" sz="2200" dirty="0">
              <a:ea typeface="MS PGothic" charset="0"/>
            </a:endParaRPr>
          </a:p>
          <a:p>
            <a:pPr marL="365125" lvl="1" indent="-365125">
              <a:buFont typeface="Wingdings" charset="0"/>
              <a:buNone/>
            </a:pPr>
            <a:r>
              <a:rPr lang="en-US" sz="2200" dirty="0">
                <a:ea typeface="MS PGothic" charset="0"/>
              </a:rPr>
              <a:t>4.	Develop assertiveness, time management, cognitive reframing, and interpersonal communication </a:t>
            </a:r>
            <a:r>
              <a:rPr lang="en-US" sz="2200" dirty="0" smtClean="0">
                <a:ea typeface="MS PGothic" charset="0"/>
              </a:rPr>
              <a:t>skills</a:t>
            </a:r>
            <a:endParaRPr lang="en-US" sz="2200" dirty="0">
              <a:ea typeface="MS PGothic" charset="0"/>
            </a:endParaRPr>
          </a:p>
        </p:txBody>
      </p:sp>
      <p:sp>
        <p:nvSpPr>
          <p:cNvPr id="175108" name="Rectangle 3"/>
          <p:cNvSpPr>
            <a:spLocks noChangeArrowheads="1"/>
          </p:cNvSpPr>
          <p:nvPr/>
        </p:nvSpPr>
        <p:spPr bwMode="auto">
          <a:xfrm>
            <a:off x="1013508" y="6585944"/>
            <a:ext cx="876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smtClean="0"/>
              <a:t>Brymer </a:t>
            </a:r>
            <a:r>
              <a:rPr lang="en-US" sz="1600" dirty="0"/>
              <a:t>et al. (2006), Figley (2002</a:t>
            </a:r>
            <a:r>
              <a:rPr lang="en-US" sz="1600" dirty="0" smtClean="0">
                <a:solidFill>
                  <a:srgbClr val="000000"/>
                </a:solidFill>
              </a:rPr>
              <a:t>)</a:t>
            </a: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fld id="{6294C92D-0306-4E69-9CD3-20855E849650}" type="slidenum">
              <a:rPr kumimoji="0" lang="en-US" smtClean="0"/>
              <a:t>53</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080807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1511731" y="1905000"/>
            <a:ext cx="7403669" cy="4648200"/>
          </a:xfrm>
        </p:spPr>
        <p:txBody>
          <a:bodyPr/>
          <a:lstStyle/>
          <a:p>
            <a:pPr marL="0" indent="0">
              <a:lnSpc>
                <a:spcPct val="80000"/>
              </a:lnSpc>
              <a:buFontTx/>
              <a:buNone/>
            </a:pPr>
            <a:r>
              <a:rPr lang="en-US" sz="2800" b="1" dirty="0">
                <a:ea typeface="MS PGothic" charset="0"/>
                <a:cs typeface="MS PGothic" charset="0"/>
              </a:rPr>
              <a:t>Personal Self-Care Practice</a:t>
            </a:r>
          </a:p>
          <a:p>
            <a:pPr marL="0" indent="0">
              <a:buFontTx/>
              <a:buNone/>
            </a:pPr>
            <a:r>
              <a:rPr lang="en-US" sz="2800" b="1" dirty="0">
                <a:ea typeface="MS PGothic" charset="0"/>
                <a:cs typeface="MS PGothic" charset="0"/>
              </a:rPr>
              <a:t>Social and Interpersonal</a:t>
            </a:r>
          </a:p>
          <a:p>
            <a:pPr marL="365125" lvl="1" indent="-365125">
              <a:buFont typeface="Wingdings" charset="0"/>
              <a:buNone/>
            </a:pPr>
            <a:r>
              <a:rPr lang="en-US" sz="2000" dirty="0">
                <a:ea typeface="MS PGothic" charset="0"/>
              </a:rPr>
              <a:t>1.	</a:t>
            </a:r>
            <a:r>
              <a:rPr lang="en-US" sz="2400" dirty="0">
                <a:ea typeface="MS PGothic" charset="0"/>
              </a:rPr>
              <a:t>Plan for family and </a:t>
            </a:r>
            <a:r>
              <a:rPr lang="en-US" sz="2400" dirty="0">
                <a:solidFill>
                  <a:srgbClr val="000000"/>
                </a:solidFill>
                <a:ea typeface="MS PGothic" charset="0"/>
              </a:rPr>
              <a:t>home </a:t>
            </a:r>
            <a:r>
              <a:rPr lang="en-US" sz="2400" dirty="0" smtClean="0">
                <a:solidFill>
                  <a:srgbClr val="000000"/>
                </a:solidFill>
                <a:ea typeface="MS PGothic" charset="0"/>
              </a:rPr>
              <a:t>safety</a:t>
            </a:r>
            <a:endParaRPr lang="en-US" sz="2400" dirty="0">
              <a:solidFill>
                <a:srgbClr val="000000"/>
              </a:solidFill>
              <a:ea typeface="MS PGothic" charset="0"/>
            </a:endParaRPr>
          </a:p>
          <a:p>
            <a:pPr marL="365125" lvl="1" indent="-365125">
              <a:buFont typeface="Wingdings" charset="0"/>
              <a:buNone/>
            </a:pPr>
            <a:r>
              <a:rPr lang="en-US" sz="2400" dirty="0">
                <a:solidFill>
                  <a:srgbClr val="000000"/>
                </a:solidFill>
                <a:ea typeface="MS PGothic" charset="0"/>
              </a:rPr>
              <a:t>2.	Identify social </a:t>
            </a:r>
            <a:r>
              <a:rPr lang="en-US" sz="2400" dirty="0" smtClean="0">
                <a:solidFill>
                  <a:srgbClr val="000000"/>
                </a:solidFill>
                <a:ea typeface="MS PGothic" charset="0"/>
              </a:rPr>
              <a:t>supports</a:t>
            </a:r>
            <a:endParaRPr lang="en-US" sz="2400" dirty="0">
              <a:solidFill>
                <a:srgbClr val="000000"/>
              </a:solidFill>
              <a:ea typeface="MS PGothic" charset="0"/>
            </a:endParaRPr>
          </a:p>
          <a:p>
            <a:pPr marL="365125" lvl="1" indent="-365125">
              <a:buFont typeface="Wingdings" charset="0"/>
              <a:buNone/>
            </a:pPr>
            <a:r>
              <a:rPr lang="en-US" sz="2400" dirty="0">
                <a:solidFill>
                  <a:srgbClr val="000000"/>
                </a:solidFill>
                <a:ea typeface="MS PGothic" charset="0"/>
              </a:rPr>
              <a:t>3.	Engage in social activism and </a:t>
            </a:r>
            <a:r>
              <a:rPr lang="en-US" sz="2400" dirty="0" smtClean="0">
                <a:solidFill>
                  <a:srgbClr val="000000"/>
                </a:solidFill>
                <a:ea typeface="MS PGothic" charset="0"/>
              </a:rPr>
              <a:t>advocacy</a:t>
            </a:r>
            <a:endParaRPr lang="en-US" sz="2400" dirty="0">
              <a:solidFill>
                <a:srgbClr val="000000"/>
              </a:solidFill>
              <a:ea typeface="MS PGothic" charset="0"/>
            </a:endParaRPr>
          </a:p>
          <a:p>
            <a:pPr marL="365125" lvl="1" indent="-365125">
              <a:buFont typeface="Wingdings" charset="0"/>
              <a:buNone/>
            </a:pPr>
            <a:r>
              <a:rPr lang="en-US" sz="2400" dirty="0">
                <a:solidFill>
                  <a:srgbClr val="000000"/>
                </a:solidFill>
                <a:ea typeface="MS PGothic" charset="0"/>
              </a:rPr>
              <a:t>4.	Practice your religious faith and </a:t>
            </a:r>
            <a:r>
              <a:rPr lang="en-US" sz="2400" dirty="0" smtClean="0">
                <a:solidFill>
                  <a:srgbClr val="000000"/>
                </a:solidFill>
                <a:ea typeface="MS PGothic" charset="0"/>
              </a:rPr>
              <a:t>spirituality</a:t>
            </a:r>
            <a:endParaRPr lang="en-US" sz="2400" dirty="0">
              <a:solidFill>
                <a:srgbClr val="000000"/>
              </a:solidFill>
              <a:ea typeface="MS PGothic" charset="0"/>
            </a:endParaRPr>
          </a:p>
          <a:p>
            <a:pPr marL="365125" lvl="1" indent="-365125">
              <a:buFont typeface="Wingdings" charset="0"/>
              <a:buNone/>
            </a:pPr>
            <a:r>
              <a:rPr lang="en-US" sz="2400" dirty="0">
                <a:ea typeface="MS PGothic" charset="0"/>
              </a:rPr>
              <a:t>5.	Use creative self-</a:t>
            </a:r>
            <a:r>
              <a:rPr lang="en-US" sz="2400" dirty="0" smtClean="0">
                <a:ea typeface="MS PGothic" charset="0"/>
              </a:rPr>
              <a:t>expression</a:t>
            </a:r>
            <a:endParaRPr lang="en-US" sz="2400" dirty="0">
              <a:ea typeface="MS PGothic" charset="0"/>
            </a:endParaRPr>
          </a:p>
          <a:p>
            <a:pPr marL="365125" lvl="1" indent="-365125">
              <a:buFont typeface="Wingdings" charset="0"/>
              <a:buNone/>
            </a:pPr>
            <a:r>
              <a:rPr lang="en-US" sz="2400" dirty="0">
                <a:ea typeface="MS PGothic" charset="0"/>
              </a:rPr>
              <a:t>6.	Use </a:t>
            </a:r>
            <a:r>
              <a:rPr lang="en-US" sz="2400" dirty="0" smtClean="0">
                <a:ea typeface="MS PGothic" charset="0"/>
              </a:rPr>
              <a:t>humor</a:t>
            </a:r>
            <a:endParaRPr lang="en-US" sz="2400" dirty="0">
              <a:ea typeface="MS PGothic" charset="0"/>
            </a:endParaRPr>
          </a:p>
        </p:txBody>
      </p:sp>
      <p:sp>
        <p:nvSpPr>
          <p:cNvPr id="176132" name="Rectangle 3"/>
          <p:cNvSpPr>
            <a:spLocks noChangeArrowheads="1"/>
          </p:cNvSpPr>
          <p:nvPr/>
        </p:nvSpPr>
        <p:spPr bwMode="auto">
          <a:xfrm>
            <a:off x="1000676" y="6530944"/>
            <a:ext cx="876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smtClean="0"/>
              <a:t>Brymer </a:t>
            </a:r>
            <a:r>
              <a:rPr lang="en-US" sz="1600" dirty="0"/>
              <a:t>et al. (2006), Figley (2002</a:t>
            </a:r>
            <a:r>
              <a:rPr lang="en-US" sz="1600" dirty="0" smtClean="0"/>
              <a:t>)</a:t>
            </a:r>
            <a:endParaRPr lang="en-US" sz="1600" dirty="0"/>
          </a:p>
        </p:txBody>
      </p:sp>
      <p:sp>
        <p:nvSpPr>
          <p:cNvPr id="2" name="Slide Number Placeholder 1"/>
          <p:cNvSpPr>
            <a:spLocks noGrp="1"/>
          </p:cNvSpPr>
          <p:nvPr>
            <p:ph type="sldNum" sz="quarter" idx="12"/>
          </p:nvPr>
        </p:nvSpPr>
        <p:spPr/>
        <p:txBody>
          <a:bodyPr/>
          <a:lstStyle/>
          <a:p>
            <a:fld id="{6294C92D-0306-4E69-9CD3-20855E849650}" type="slidenum">
              <a:rPr kumimoji="0" lang="en-US" smtClean="0"/>
              <a:t>54</a:t>
            </a:fld>
            <a:endParaRPr kumimoji="0" lang="en-US" dirty="0"/>
          </a:p>
        </p:txBody>
      </p:sp>
      <p:pic>
        <p:nvPicPr>
          <p:cNvPr id="6" name="Picture 5"/>
          <p:cNvPicPr>
            <a:picLocks noChangeAspect="1"/>
          </p:cNvPicPr>
          <p:nvPr/>
        </p:nvPicPr>
        <p:blipFill>
          <a:blip r:embed="rId3"/>
          <a:stretch>
            <a:fillRect/>
          </a:stretch>
        </p:blipFill>
        <p:spPr>
          <a:xfrm>
            <a:off x="1511731" y="274638"/>
            <a:ext cx="3670300" cy="1130300"/>
          </a:xfrm>
          <a:prstGeom prst="rect">
            <a:avLst/>
          </a:prstGeom>
        </p:spPr>
      </p:pic>
    </p:spTree>
    <p:extLst>
      <p:ext uri="{BB962C8B-B14F-4D97-AF65-F5344CB8AC3E}">
        <p14:creationId xmlns:p14="http://schemas.microsoft.com/office/powerpoint/2010/main" val="25732600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Text Placeholder 2"/>
          <p:cNvSpPr>
            <a:spLocks noGrp="1"/>
          </p:cNvSpPr>
          <p:nvPr>
            <p:ph type="body" idx="1"/>
          </p:nvPr>
        </p:nvSpPr>
        <p:spPr/>
        <p:txBody>
          <a:bodyPr/>
          <a:lstStyle/>
          <a:p>
            <a:r>
              <a:rPr lang="en-US" dirty="0" smtClean="0"/>
              <a:t>Responding to Crisis: Mental Health Crisis Intervention</a:t>
            </a:r>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55</a:t>
            </a:fld>
            <a:endParaRPr kumimoji="0" lang="en-US" dirty="0"/>
          </a:p>
        </p:txBody>
      </p:sp>
    </p:spTree>
    <p:extLst>
      <p:ext uri="{BB962C8B-B14F-4D97-AF65-F5344CB8AC3E}">
        <p14:creationId xmlns:p14="http://schemas.microsoft.com/office/powerpoint/2010/main" val="4025013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p:txBody>
          <a:bodyPr>
            <a:normAutofit/>
          </a:bodyPr>
          <a:lstStyle/>
          <a:p>
            <a:r>
              <a:rPr lang="en-US" dirty="0" smtClean="0"/>
              <a:t>“… the largest public health problem is neither the prevention of suicide nor the management of suicide attempts, but the alleviation of the effects of stress on the survivors whose lives are forever altered.”</a:t>
            </a:r>
          </a:p>
          <a:p>
            <a:pPr marL="114300" indent="0">
              <a:spcBef>
                <a:spcPts val="0"/>
              </a:spcBef>
              <a:buNone/>
            </a:pPr>
            <a:r>
              <a:rPr lang="en-US" dirty="0"/>
              <a:t>	</a:t>
            </a:r>
            <a:r>
              <a:rPr lang="en-US" dirty="0" smtClean="0"/>
              <a:t>			</a:t>
            </a:r>
            <a:r>
              <a:rPr lang="en-US" sz="2600" dirty="0" smtClean="0"/>
              <a:t>E.S. Shneidman</a:t>
            </a:r>
          </a:p>
          <a:p>
            <a:pPr marL="114300" indent="0">
              <a:spcBef>
                <a:spcPts val="0"/>
              </a:spcBef>
              <a:buNone/>
            </a:pPr>
            <a:r>
              <a:rPr lang="en-US" sz="2600" dirty="0"/>
              <a:t>	</a:t>
            </a:r>
            <a:r>
              <a:rPr lang="en-US" sz="2600" dirty="0" smtClean="0"/>
              <a:t>			Forward to </a:t>
            </a:r>
            <a:r>
              <a:rPr lang="en-US" sz="2600" i="1" dirty="0" smtClean="0"/>
              <a:t>Survivors of Suicide</a:t>
            </a:r>
          </a:p>
          <a:p>
            <a:pPr marL="114300" indent="0">
              <a:spcBef>
                <a:spcPts val="0"/>
              </a:spcBef>
              <a:buNone/>
            </a:pPr>
            <a:r>
              <a:rPr lang="en-US" sz="2600" i="1" dirty="0"/>
              <a:t>	</a:t>
            </a:r>
            <a:r>
              <a:rPr lang="en-US" sz="2600" i="1" dirty="0" smtClean="0"/>
              <a:t>			</a:t>
            </a:r>
            <a:r>
              <a:rPr lang="en-US" sz="2600" dirty="0" smtClean="0"/>
              <a:t>Edited by A. C. Cain</a:t>
            </a:r>
          </a:p>
          <a:p>
            <a:pPr marL="114300" indent="0">
              <a:spcBef>
                <a:spcPts val="0"/>
              </a:spcBef>
              <a:buNone/>
            </a:pPr>
            <a:r>
              <a:rPr lang="en-US" sz="2600" dirty="0"/>
              <a:t>	</a:t>
            </a:r>
            <a:r>
              <a:rPr lang="en-US" sz="2600" dirty="0" smtClean="0"/>
              <a:t>			Published by Thomas, 1972</a:t>
            </a:r>
            <a:endParaRPr lang="en-US" sz="2600" dirty="0"/>
          </a:p>
        </p:txBody>
      </p:sp>
      <p:sp>
        <p:nvSpPr>
          <p:cNvPr id="4" name="Slide Number Placeholder 3"/>
          <p:cNvSpPr>
            <a:spLocks noGrp="1"/>
          </p:cNvSpPr>
          <p:nvPr>
            <p:ph type="sldNum" sz="quarter" idx="12"/>
          </p:nvPr>
        </p:nvSpPr>
        <p:spPr/>
        <p:txBody>
          <a:bodyPr/>
          <a:lstStyle/>
          <a:p>
            <a:fld id="{5668978C-3EBD-7A44-8C31-08E40350197E}" type="slidenum">
              <a:rPr lang="en-US" smtClean="0"/>
              <a:t>56</a:t>
            </a:fld>
            <a:endParaRPr lang="en-US" dirty="0"/>
          </a:p>
        </p:txBody>
      </p:sp>
    </p:spTree>
    <p:extLst>
      <p:ext uri="{BB962C8B-B14F-4D97-AF65-F5344CB8AC3E}">
        <p14:creationId xmlns:p14="http://schemas.microsoft.com/office/powerpoint/2010/main" val="1082509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a:xfrm>
            <a:off x="1435608" y="1600199"/>
            <a:ext cx="6641592" cy="5012287"/>
          </a:xfrm>
        </p:spPr>
        <p:txBody>
          <a:bodyPr>
            <a:normAutofit/>
          </a:bodyPr>
          <a:lstStyle/>
          <a:p>
            <a:r>
              <a:rPr lang="en-US" sz="2800" dirty="0" smtClean="0"/>
              <a:t>Key Terms and Statistics</a:t>
            </a:r>
          </a:p>
          <a:p>
            <a:pPr lvl="1"/>
            <a:r>
              <a:rPr lang="en-US" sz="2400" dirty="0" smtClean="0"/>
              <a:t>Suicide </a:t>
            </a:r>
            <a:r>
              <a:rPr lang="en-US" sz="2400" dirty="0"/>
              <a:t>p</a:t>
            </a:r>
            <a:r>
              <a:rPr lang="en-US" sz="2400" dirty="0" smtClean="0"/>
              <a:t>ostvention</a:t>
            </a:r>
          </a:p>
          <a:p>
            <a:pPr lvl="2"/>
            <a:r>
              <a:rPr lang="en-US" sz="2000" dirty="0" smtClean="0"/>
              <a:t>… is the provision of crisis intervention, support and assistance for those affected by a completed suicide.</a:t>
            </a:r>
          </a:p>
          <a:p>
            <a:pPr lvl="2"/>
            <a:r>
              <a:rPr lang="en-US" sz="2000" dirty="0" smtClean="0"/>
              <a:t>Affected individuals includes both “survivors” and other persons who were “exposed” to the death.</a:t>
            </a:r>
          </a:p>
        </p:txBody>
      </p:sp>
      <p:sp>
        <p:nvSpPr>
          <p:cNvPr id="4" name="Slide Number Placeholder 3"/>
          <p:cNvSpPr>
            <a:spLocks noGrp="1"/>
          </p:cNvSpPr>
          <p:nvPr>
            <p:ph type="sldNum" sz="quarter" idx="12"/>
          </p:nvPr>
        </p:nvSpPr>
        <p:spPr/>
        <p:txBody>
          <a:bodyPr/>
          <a:lstStyle/>
          <a:p>
            <a:fld id="{5668978C-3EBD-7A44-8C31-08E40350197E}" type="slidenum">
              <a:rPr lang="en-US" smtClean="0"/>
              <a:t>57</a:t>
            </a:fld>
            <a:endParaRPr lang="en-US" dirty="0"/>
          </a:p>
        </p:txBody>
      </p:sp>
      <p:sp>
        <p:nvSpPr>
          <p:cNvPr id="5" name="TextBox 4"/>
          <p:cNvSpPr txBox="1"/>
          <p:nvPr/>
        </p:nvSpPr>
        <p:spPr>
          <a:xfrm>
            <a:off x="1006106" y="6535521"/>
            <a:ext cx="2707592" cy="338554"/>
          </a:xfrm>
          <a:prstGeom prst="rect">
            <a:avLst/>
          </a:prstGeom>
          <a:noFill/>
        </p:spPr>
        <p:txBody>
          <a:bodyPr wrap="none" rtlCol="0">
            <a:spAutoFit/>
          </a:bodyPr>
          <a:lstStyle/>
          <a:p>
            <a:pPr>
              <a:buNone/>
            </a:pPr>
            <a:r>
              <a:rPr lang="en-US" sz="1600" dirty="0" smtClean="0"/>
              <a:t>Andriessen</a:t>
            </a:r>
            <a:r>
              <a:rPr lang="en-US" sz="1600" dirty="0"/>
              <a:t> </a:t>
            </a:r>
            <a:r>
              <a:rPr lang="en-US" sz="1600" dirty="0" smtClean="0"/>
              <a:t>&amp; Krysinska (2012)</a:t>
            </a:r>
            <a:endParaRPr lang="en-US" sz="1600" dirty="0"/>
          </a:p>
        </p:txBody>
      </p:sp>
    </p:spTree>
    <p:extLst>
      <p:ext uri="{BB962C8B-B14F-4D97-AF65-F5344CB8AC3E}">
        <p14:creationId xmlns:p14="http://schemas.microsoft.com/office/powerpoint/2010/main" val="957629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a:t>
            </a:r>
          </a:p>
        </p:txBody>
      </p:sp>
      <p:sp>
        <p:nvSpPr>
          <p:cNvPr id="3" name="Content Placeholder 2"/>
          <p:cNvSpPr>
            <a:spLocks noGrp="1"/>
          </p:cNvSpPr>
          <p:nvPr>
            <p:ph idx="1"/>
          </p:nvPr>
        </p:nvSpPr>
        <p:spPr>
          <a:xfrm>
            <a:off x="1435608" y="1600199"/>
            <a:ext cx="6641592" cy="5012287"/>
          </a:xfrm>
        </p:spPr>
        <p:txBody>
          <a:bodyPr>
            <a:normAutofit/>
          </a:bodyPr>
          <a:lstStyle/>
          <a:p>
            <a:r>
              <a:rPr lang="en-US" sz="2800" dirty="0" smtClean="0"/>
              <a:t>Key Terms and Statistics</a:t>
            </a:r>
          </a:p>
          <a:p>
            <a:pPr lvl="1"/>
            <a:r>
              <a:rPr lang="en-US" sz="2400" dirty="0" smtClean="0"/>
              <a:t>Survivors of suicide</a:t>
            </a:r>
          </a:p>
          <a:p>
            <a:pPr lvl="2"/>
            <a:r>
              <a:rPr lang="en-US" sz="2000" dirty="0" smtClean="0"/>
              <a:t>“</a:t>
            </a:r>
            <a:r>
              <a:rPr lang="en-US" sz="2000" dirty="0"/>
              <a:t>the family members and friends who experience the suicide of a loved one” </a:t>
            </a:r>
            <a:r>
              <a:rPr lang="en-US" sz="2000" dirty="0" smtClean="0"/>
              <a:t>(McIntosh, 1993, p</a:t>
            </a:r>
            <a:r>
              <a:rPr lang="en-US" sz="2000" dirty="0"/>
              <a:t>. 146)</a:t>
            </a:r>
            <a:r>
              <a:rPr lang="en-US" sz="2000" dirty="0" smtClean="0"/>
              <a:t>.</a:t>
            </a:r>
          </a:p>
          <a:p>
            <a:pPr lvl="2"/>
            <a:r>
              <a:rPr lang="en-US" sz="2000" dirty="0" smtClean="0"/>
              <a:t>“</a:t>
            </a:r>
            <a:r>
              <a:rPr lang="en-US" sz="2000" dirty="0"/>
              <a:t>a person who has lost a significant other (or a loved one) by suicide, and whose life is changed because of the loss” </a:t>
            </a:r>
            <a:r>
              <a:rPr lang="en-US" sz="2000" dirty="0" smtClean="0"/>
              <a:t>(Andriessen, 2009, p</a:t>
            </a:r>
            <a:r>
              <a:rPr lang="en-US" sz="2000" dirty="0"/>
              <a:t>. 43). </a:t>
            </a:r>
            <a:endParaRPr lang="en-US" sz="2000" dirty="0" smtClean="0"/>
          </a:p>
          <a:p>
            <a:pPr lvl="2"/>
            <a:r>
              <a:rPr lang="en-US" sz="2000" dirty="0" smtClean="0"/>
              <a:t>“… someone </a:t>
            </a:r>
            <a:r>
              <a:rPr lang="en-US" sz="2000" dirty="0"/>
              <a:t>who experiences a high level of self-perceived psychological, physical, and/or social distress for a considerable length of time after exposure to the suicide of another person” </a:t>
            </a:r>
            <a:r>
              <a:rPr lang="en-US" sz="2000" dirty="0" smtClean="0"/>
              <a:t>(Jordan &amp; McIntosh, 2011, p</a:t>
            </a:r>
            <a:r>
              <a:rPr lang="en-US" sz="2000" dirty="0"/>
              <a:t>. 7</a:t>
            </a:r>
            <a:r>
              <a:rPr lang="en-US" sz="2000" dirty="0" smtClean="0"/>
              <a:t>).</a:t>
            </a:r>
          </a:p>
        </p:txBody>
      </p:sp>
      <p:sp>
        <p:nvSpPr>
          <p:cNvPr id="4" name="Slide Number Placeholder 3"/>
          <p:cNvSpPr>
            <a:spLocks noGrp="1"/>
          </p:cNvSpPr>
          <p:nvPr>
            <p:ph type="sldNum" sz="quarter" idx="12"/>
          </p:nvPr>
        </p:nvSpPr>
        <p:spPr/>
        <p:txBody>
          <a:bodyPr/>
          <a:lstStyle/>
          <a:p>
            <a:fld id="{5668978C-3EBD-7A44-8C31-08E40350197E}" type="slidenum">
              <a:rPr lang="en-US" smtClean="0"/>
              <a:t>58</a:t>
            </a:fld>
            <a:endParaRPr lang="en-US" dirty="0"/>
          </a:p>
        </p:txBody>
      </p:sp>
    </p:spTree>
    <p:extLst>
      <p:ext uri="{BB962C8B-B14F-4D97-AF65-F5344CB8AC3E}">
        <p14:creationId xmlns:p14="http://schemas.microsoft.com/office/powerpoint/2010/main" val="20581526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a:t>
            </a:r>
          </a:p>
        </p:txBody>
      </p:sp>
      <p:sp>
        <p:nvSpPr>
          <p:cNvPr id="3" name="Content Placeholder 2"/>
          <p:cNvSpPr>
            <a:spLocks noGrp="1"/>
          </p:cNvSpPr>
          <p:nvPr>
            <p:ph idx="1"/>
          </p:nvPr>
        </p:nvSpPr>
        <p:spPr>
          <a:xfrm>
            <a:off x="1435608" y="1600199"/>
            <a:ext cx="6641592" cy="3454098"/>
          </a:xfrm>
        </p:spPr>
        <p:txBody>
          <a:bodyPr>
            <a:normAutofit/>
          </a:bodyPr>
          <a:lstStyle/>
          <a:p>
            <a:r>
              <a:rPr lang="en-US" sz="2800" dirty="0" smtClean="0"/>
              <a:t>Key Terms and Statistics</a:t>
            </a:r>
          </a:p>
          <a:p>
            <a:pPr lvl="1"/>
            <a:r>
              <a:rPr lang="en-US" sz="2400" dirty="0" smtClean="0"/>
              <a:t>There </a:t>
            </a:r>
            <a:r>
              <a:rPr lang="en-US" sz="2400" dirty="0"/>
              <a:t>is a distinction between “suicide survivorship” and “exposure to </a:t>
            </a:r>
            <a:r>
              <a:rPr lang="en-US" sz="2400" dirty="0" smtClean="0"/>
              <a:t>suicide.”</a:t>
            </a:r>
          </a:p>
          <a:p>
            <a:pPr lvl="2"/>
            <a:r>
              <a:rPr lang="en-US" sz="2000" dirty="0" smtClean="0"/>
              <a:t>Survivor applies </a:t>
            </a:r>
            <a:r>
              <a:rPr lang="en-US" sz="2000" dirty="0"/>
              <a:t>to </a:t>
            </a:r>
            <a:r>
              <a:rPr lang="en-US" sz="2000" dirty="0" smtClean="0"/>
              <a:t>bereaved persons who </a:t>
            </a:r>
            <a:r>
              <a:rPr lang="en-US" sz="2000" dirty="0"/>
              <a:t>had a </a:t>
            </a:r>
            <a:r>
              <a:rPr lang="en-US" sz="2000" dirty="0" smtClean="0"/>
              <a:t>personal/close </a:t>
            </a:r>
            <a:r>
              <a:rPr lang="en-US" sz="2000" dirty="0"/>
              <a:t>relationship with the </a:t>
            </a:r>
            <a:r>
              <a:rPr lang="en-US" sz="2000" dirty="0" smtClean="0"/>
              <a:t>deceased.</a:t>
            </a:r>
          </a:p>
          <a:p>
            <a:pPr lvl="2"/>
            <a:r>
              <a:rPr lang="en-US" sz="2000" dirty="0" smtClean="0"/>
              <a:t>Exposure applies to persons </a:t>
            </a:r>
            <a:r>
              <a:rPr lang="en-US" sz="2000" dirty="0"/>
              <a:t>who did not know the deceased </a:t>
            </a:r>
            <a:r>
              <a:rPr lang="en-US" sz="2000" dirty="0" smtClean="0"/>
              <a:t>personally, </a:t>
            </a:r>
            <a:r>
              <a:rPr lang="en-US" sz="2000" dirty="0"/>
              <a:t>but who </a:t>
            </a:r>
            <a:r>
              <a:rPr lang="en-US" sz="2000" dirty="0" smtClean="0"/>
              <a:t>know </a:t>
            </a:r>
            <a:r>
              <a:rPr lang="en-US" sz="2000" dirty="0"/>
              <a:t>about the death through reports of others or media </a:t>
            </a:r>
            <a:r>
              <a:rPr lang="en-US" sz="2000" dirty="0" smtClean="0"/>
              <a:t>reports </a:t>
            </a:r>
            <a:r>
              <a:rPr lang="en-US" sz="2000" dirty="0"/>
              <a:t>or who has personally witnessed the death of a </a:t>
            </a:r>
            <a:r>
              <a:rPr lang="en-US" sz="2000" dirty="0" smtClean="0"/>
              <a:t>stranger.</a:t>
            </a:r>
          </a:p>
          <a:p>
            <a:pPr marL="1291590" lvl="8" indent="-285750"/>
            <a:endParaRPr lang="en-US" sz="2000" dirty="0" smtClean="0"/>
          </a:p>
        </p:txBody>
      </p:sp>
      <p:sp>
        <p:nvSpPr>
          <p:cNvPr id="4" name="Slide Number Placeholder 3"/>
          <p:cNvSpPr>
            <a:spLocks noGrp="1"/>
          </p:cNvSpPr>
          <p:nvPr>
            <p:ph type="sldNum" sz="quarter" idx="12"/>
          </p:nvPr>
        </p:nvSpPr>
        <p:spPr/>
        <p:txBody>
          <a:bodyPr/>
          <a:lstStyle/>
          <a:p>
            <a:fld id="{5668978C-3EBD-7A44-8C31-08E40350197E}" type="slidenum">
              <a:rPr lang="en-US" smtClean="0"/>
              <a:t>59</a:t>
            </a:fld>
            <a:endParaRPr lang="en-US" dirty="0"/>
          </a:p>
        </p:txBody>
      </p:sp>
      <p:sp>
        <p:nvSpPr>
          <p:cNvPr id="5" name="TextBox 4"/>
          <p:cNvSpPr txBox="1"/>
          <p:nvPr/>
        </p:nvSpPr>
        <p:spPr>
          <a:xfrm>
            <a:off x="993277" y="6535521"/>
            <a:ext cx="2762495" cy="338554"/>
          </a:xfrm>
          <a:prstGeom prst="rect">
            <a:avLst/>
          </a:prstGeom>
          <a:noFill/>
        </p:spPr>
        <p:txBody>
          <a:bodyPr wrap="none" rtlCol="0">
            <a:spAutoFit/>
          </a:bodyPr>
          <a:lstStyle/>
          <a:p>
            <a:pPr>
              <a:buNone/>
            </a:pPr>
            <a:r>
              <a:rPr lang="en-US" sz="1600" dirty="0" smtClean="0"/>
              <a:t>Andriessen</a:t>
            </a:r>
            <a:r>
              <a:rPr lang="en-US" sz="1600" dirty="0"/>
              <a:t> </a:t>
            </a:r>
            <a:r>
              <a:rPr lang="en-US" sz="1600" dirty="0" smtClean="0"/>
              <a:t>&amp; Krysinska (2012)</a:t>
            </a:r>
            <a:endParaRPr lang="en-US" sz="1600" dirty="0"/>
          </a:p>
        </p:txBody>
      </p:sp>
    </p:spTree>
    <p:extLst>
      <p:ext uri="{BB962C8B-B14F-4D97-AF65-F5344CB8AC3E}">
        <p14:creationId xmlns:p14="http://schemas.microsoft.com/office/powerpoint/2010/main" val="2906230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a:xfrm>
            <a:off x="1384292" y="1447800"/>
            <a:ext cx="7498080" cy="4800600"/>
          </a:xfrm>
        </p:spPr>
        <p:txBody>
          <a:bodyPr/>
          <a:lstStyle/>
          <a:p>
            <a:r>
              <a:rPr lang="en-US" b="1" dirty="0" smtClean="0"/>
              <a:t>Traumatic </a:t>
            </a:r>
            <a:r>
              <a:rPr lang="en-US" b="1" dirty="0"/>
              <a:t>S</a:t>
            </a:r>
            <a:r>
              <a:rPr lang="en-US" b="1" dirty="0" smtClean="0"/>
              <a:t>tress</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a:t>
            </a:fld>
            <a:endParaRPr kumimoji="0" lang="en-US" dirty="0"/>
          </a:p>
        </p:txBody>
      </p:sp>
      <p:sp>
        <p:nvSpPr>
          <p:cNvPr id="9" name="TextBox 8"/>
          <p:cNvSpPr txBox="1"/>
          <p:nvPr/>
        </p:nvSpPr>
        <p:spPr>
          <a:xfrm>
            <a:off x="988965" y="6517058"/>
            <a:ext cx="1820530" cy="338554"/>
          </a:xfrm>
          <a:prstGeom prst="rect">
            <a:avLst/>
          </a:prstGeom>
          <a:noFill/>
        </p:spPr>
        <p:txBody>
          <a:bodyPr wrap="none" rtlCol="0">
            <a:spAutoFit/>
          </a:bodyPr>
          <a:lstStyle/>
          <a:p>
            <a:r>
              <a:rPr lang="en-US" sz="1600" dirty="0" err="1" smtClean="0"/>
              <a:t>Robers</a:t>
            </a:r>
            <a:r>
              <a:rPr lang="en-US" sz="1600" dirty="0"/>
              <a:t> </a:t>
            </a:r>
            <a:r>
              <a:rPr lang="en-US" sz="1600" dirty="0" smtClean="0"/>
              <a:t>et al. (2014)</a:t>
            </a:r>
          </a:p>
        </p:txBody>
      </p:sp>
      <p:graphicFrame>
        <p:nvGraphicFramePr>
          <p:cNvPr id="10" name="Chart 9"/>
          <p:cNvGraphicFramePr/>
          <p:nvPr>
            <p:extLst>
              <p:ext uri="{D42A27DB-BD31-4B8C-83A1-F6EECF244321}">
                <p14:modId xmlns:p14="http://schemas.microsoft.com/office/powerpoint/2010/main" val="4084060940"/>
              </p:ext>
            </p:extLst>
          </p:nvPr>
        </p:nvGraphicFramePr>
        <p:xfrm>
          <a:off x="1692188" y="2247899"/>
          <a:ext cx="6595460" cy="42691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53823" y="5708319"/>
            <a:ext cx="2679865" cy="369332"/>
          </a:xfrm>
          <a:prstGeom prst="rect">
            <a:avLst/>
          </a:prstGeom>
          <a:noFill/>
        </p:spPr>
        <p:txBody>
          <a:bodyPr wrap="none" rtlCol="0">
            <a:spAutoFit/>
          </a:bodyPr>
          <a:lstStyle/>
          <a:p>
            <a:r>
              <a:rPr lang="en-US" dirty="0" smtClean="0"/>
              <a:t>0.8% are school associated</a:t>
            </a:r>
            <a:endParaRPr lang="en-US" dirty="0"/>
          </a:p>
        </p:txBody>
      </p:sp>
    </p:spTree>
    <p:extLst>
      <p:ext uri="{BB962C8B-B14F-4D97-AF65-F5344CB8AC3E}">
        <p14:creationId xmlns:p14="http://schemas.microsoft.com/office/powerpoint/2010/main" val="42291640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a:t>
            </a:r>
            <a:r>
              <a:rPr lang="en-US" dirty="0" err="1"/>
              <a:t>Postvention</a:t>
            </a:r>
            <a:endParaRPr lang="en-US" dirty="0"/>
          </a:p>
        </p:txBody>
      </p:sp>
      <p:sp>
        <p:nvSpPr>
          <p:cNvPr id="3" name="Content Placeholder 2"/>
          <p:cNvSpPr>
            <a:spLocks noGrp="1"/>
          </p:cNvSpPr>
          <p:nvPr>
            <p:ph idx="1"/>
          </p:nvPr>
        </p:nvSpPr>
        <p:spPr/>
        <p:txBody>
          <a:bodyPr>
            <a:normAutofit fontScale="92500"/>
          </a:bodyPr>
          <a:lstStyle/>
          <a:p>
            <a:pPr marL="82296" indent="0">
              <a:buNone/>
            </a:pPr>
            <a:r>
              <a:rPr lang="en-US" sz="2400" dirty="0" smtClean="0"/>
              <a:t>How many survivors of suicide are there?</a:t>
            </a:r>
          </a:p>
          <a:p>
            <a:pPr lvl="1"/>
            <a:r>
              <a:rPr lang="en-US" dirty="0" smtClean="0"/>
              <a:t>Estimates vary greatly</a:t>
            </a:r>
          </a:p>
          <a:p>
            <a:pPr lvl="2"/>
            <a:r>
              <a:rPr lang="en-US" sz="2400" dirty="0" err="1" smtClean="0"/>
              <a:t>Shneidman</a:t>
            </a:r>
            <a:r>
              <a:rPr lang="en-US" sz="2400" dirty="0" smtClean="0"/>
              <a:t> (1969)	=  6 per suicide</a:t>
            </a:r>
          </a:p>
          <a:p>
            <a:pPr lvl="2"/>
            <a:r>
              <a:rPr lang="en-US" sz="2400" dirty="0" err="1" smtClean="0"/>
              <a:t>Wrobleski</a:t>
            </a:r>
            <a:r>
              <a:rPr lang="en-US" sz="2400" dirty="0" smtClean="0"/>
              <a:t> (2002) 	=  10 per suicide</a:t>
            </a:r>
          </a:p>
          <a:p>
            <a:pPr lvl="2"/>
            <a:r>
              <a:rPr lang="en-US" sz="2400" dirty="0" smtClean="0"/>
              <a:t>Berman (2011) 		=  </a:t>
            </a:r>
            <a:r>
              <a:rPr lang="en-US" dirty="0" smtClean="0"/>
              <a:t>45</a:t>
            </a:r>
            <a:r>
              <a:rPr lang="en-US" sz="2400" dirty="0" smtClean="0"/>
              <a:t>-80 per suicide</a:t>
            </a:r>
          </a:p>
          <a:p>
            <a:pPr lvl="3"/>
            <a:endParaRPr lang="en-US" sz="2000" dirty="0" smtClean="0"/>
          </a:p>
          <a:p>
            <a:pPr marL="0" lvl="3" indent="0">
              <a:buNone/>
            </a:pPr>
            <a:r>
              <a:rPr lang="en-US" sz="2000" u="sng" dirty="0" smtClean="0"/>
              <a:t>		</a:t>
            </a:r>
            <a:r>
              <a:rPr lang="en-US" sz="2000" dirty="0" smtClean="0"/>
              <a:t>        X</a:t>
            </a:r>
            <a:r>
              <a:rPr lang="en-US" sz="2000" dirty="0"/>
              <a:t>	</a:t>
            </a:r>
            <a:r>
              <a:rPr lang="en-US" sz="2000" u="sng" dirty="0"/>
              <a:t> </a:t>
            </a:r>
            <a:r>
              <a:rPr lang="en-US" sz="2000" u="sng" dirty="0" smtClean="0"/>
              <a:t>           </a:t>
            </a:r>
            <a:r>
              <a:rPr lang="en-US" u="sng" dirty="0" smtClean="0"/>
              <a:t>39,518</a:t>
            </a:r>
            <a:r>
              <a:rPr lang="en-US" sz="2000" u="sng" dirty="0" smtClean="0"/>
              <a:t>        </a:t>
            </a:r>
            <a:r>
              <a:rPr lang="en-US" sz="2000" dirty="0" smtClean="0"/>
              <a:t>       = 	</a:t>
            </a:r>
            <a:r>
              <a:rPr lang="en-US" sz="2000" u="sng" dirty="0" smtClean="0"/>
              <a:t>		</a:t>
            </a:r>
            <a:endParaRPr lang="en-US" sz="2000" dirty="0"/>
          </a:p>
          <a:p>
            <a:pPr marL="0" lvl="3" indent="0">
              <a:buNone/>
            </a:pPr>
            <a:r>
              <a:rPr lang="en-US" sz="1400" i="1" dirty="0" smtClean="0"/>
              <a:t>N</a:t>
            </a:r>
            <a:r>
              <a:rPr lang="en-US" sz="1400" dirty="0" smtClean="0"/>
              <a:t> of Survivors per suicide	    	Completed Suicides		      Suicide Survivors</a:t>
            </a:r>
          </a:p>
          <a:p>
            <a:pPr marL="0" lvl="3" indent="0">
              <a:buNone/>
            </a:pPr>
            <a:r>
              <a:rPr lang="en-US" sz="1400" dirty="0"/>
              <a:t>	</a:t>
            </a:r>
            <a:r>
              <a:rPr lang="en-US" sz="1400" dirty="0" smtClean="0"/>
              <a:t>	</a:t>
            </a:r>
            <a:r>
              <a:rPr lang="en-US" sz="1400" dirty="0"/>
              <a:t>	</a:t>
            </a:r>
            <a:r>
              <a:rPr lang="en-US" sz="1400" dirty="0" smtClean="0"/>
              <a:t>(U.S. 2011)</a:t>
            </a:r>
          </a:p>
          <a:p>
            <a:pPr marL="0" lvl="3" indent="0">
              <a:buNone/>
            </a:pPr>
            <a:endParaRPr lang="en-US" sz="1400" dirty="0" smtClean="0"/>
          </a:p>
          <a:p>
            <a:pPr lvl="3"/>
            <a:endParaRPr lang="en-US" sz="2000" dirty="0"/>
          </a:p>
          <a:p>
            <a:pPr marL="0" lvl="3" indent="0">
              <a:buNone/>
            </a:pPr>
            <a:r>
              <a:rPr lang="en-US" sz="2000" u="sng" dirty="0"/>
              <a:t>		</a:t>
            </a:r>
            <a:r>
              <a:rPr lang="en-US" sz="2000" dirty="0"/>
              <a:t>        X	</a:t>
            </a:r>
            <a:r>
              <a:rPr lang="en-US" sz="2000" u="sng" dirty="0"/>
              <a:t>         </a:t>
            </a:r>
            <a:r>
              <a:rPr lang="en-US" u="sng" dirty="0" smtClean="0"/>
              <a:t>346,939</a:t>
            </a:r>
            <a:r>
              <a:rPr lang="en-US" sz="2000" u="sng" dirty="0"/>
              <a:t>	</a:t>
            </a:r>
            <a:r>
              <a:rPr lang="en-US" sz="2000" dirty="0"/>
              <a:t>       = 	</a:t>
            </a:r>
            <a:r>
              <a:rPr lang="en-US" sz="2000" u="sng" dirty="0"/>
              <a:t>		</a:t>
            </a:r>
            <a:endParaRPr lang="en-US" sz="2000" dirty="0"/>
          </a:p>
          <a:p>
            <a:pPr marL="0" lvl="3" indent="0">
              <a:buNone/>
            </a:pPr>
            <a:r>
              <a:rPr lang="en-US" sz="1400" i="1" dirty="0"/>
              <a:t>N</a:t>
            </a:r>
            <a:r>
              <a:rPr lang="en-US" sz="1400" dirty="0"/>
              <a:t> of Survivors per suicide	     </a:t>
            </a:r>
            <a:r>
              <a:rPr lang="en-US" sz="1400" dirty="0" smtClean="0"/>
              <a:t>	Completed </a:t>
            </a:r>
            <a:r>
              <a:rPr lang="en-US" sz="1400" dirty="0"/>
              <a:t>Suicides		      Suicide Survivors</a:t>
            </a:r>
          </a:p>
          <a:p>
            <a:pPr marL="0" lvl="3" indent="0">
              <a:buNone/>
            </a:pPr>
            <a:r>
              <a:rPr lang="en-US" sz="1400" dirty="0"/>
              <a:t>		</a:t>
            </a:r>
            <a:r>
              <a:rPr lang="en-US" sz="1400" dirty="0" smtClean="0"/>
              <a:t>	(US 2002-2011)</a:t>
            </a:r>
            <a:endParaRPr lang="en-US" sz="1400" dirty="0"/>
          </a:p>
          <a:p>
            <a:pPr marL="0" lvl="3" indent="0">
              <a:buNone/>
            </a:pPr>
            <a:endParaRPr lang="en-US" sz="1400" dirty="0"/>
          </a:p>
          <a:p>
            <a:pPr marL="1291590" lvl="8" indent="-285750"/>
            <a:endParaRPr lang="en-US" sz="2000" dirty="0" smtClean="0"/>
          </a:p>
        </p:txBody>
      </p:sp>
      <p:sp>
        <p:nvSpPr>
          <p:cNvPr id="4" name="Slide Number Placeholder 3"/>
          <p:cNvSpPr>
            <a:spLocks noGrp="1"/>
          </p:cNvSpPr>
          <p:nvPr>
            <p:ph type="sldNum" sz="quarter" idx="12"/>
          </p:nvPr>
        </p:nvSpPr>
        <p:spPr/>
        <p:txBody>
          <a:bodyPr/>
          <a:lstStyle/>
          <a:p>
            <a:fld id="{5668978C-3EBD-7A44-8C31-08E40350197E}" type="slidenum">
              <a:rPr lang="en-US" smtClean="0"/>
              <a:t>60</a:t>
            </a:fld>
            <a:endParaRPr lang="en-US"/>
          </a:p>
        </p:txBody>
      </p:sp>
      <p:pic>
        <p:nvPicPr>
          <p:cNvPr id="5" name="Picture 4"/>
          <p:cNvPicPr>
            <a:picLocks noChangeAspect="1"/>
          </p:cNvPicPr>
          <p:nvPr/>
        </p:nvPicPr>
        <p:blipFill>
          <a:blip r:embed="rId3"/>
          <a:stretch>
            <a:fillRect/>
          </a:stretch>
        </p:blipFill>
        <p:spPr>
          <a:xfrm>
            <a:off x="7162800" y="0"/>
            <a:ext cx="2057400" cy="2468880"/>
          </a:xfrm>
          <a:prstGeom prst="rect">
            <a:avLst/>
          </a:prstGeom>
        </p:spPr>
      </p:pic>
    </p:spTree>
    <p:extLst>
      <p:ext uri="{BB962C8B-B14F-4D97-AF65-F5344CB8AC3E}">
        <p14:creationId xmlns:p14="http://schemas.microsoft.com/office/powerpoint/2010/main" val="3234442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a:t>
            </a:r>
          </a:p>
        </p:txBody>
      </p:sp>
      <p:sp>
        <p:nvSpPr>
          <p:cNvPr id="3" name="Content Placeholder 2"/>
          <p:cNvSpPr>
            <a:spLocks noGrp="1"/>
          </p:cNvSpPr>
          <p:nvPr>
            <p:ph idx="1"/>
          </p:nvPr>
        </p:nvSpPr>
        <p:spPr>
          <a:xfrm>
            <a:off x="1435607" y="1600199"/>
            <a:ext cx="7301065" cy="3441004"/>
          </a:xfrm>
        </p:spPr>
        <p:txBody>
          <a:bodyPr>
            <a:normAutofit lnSpcReduction="10000"/>
          </a:bodyPr>
          <a:lstStyle/>
          <a:p>
            <a:r>
              <a:rPr lang="en-US" sz="3000" dirty="0" smtClean="0"/>
              <a:t>Key Terms and Statistics</a:t>
            </a:r>
          </a:p>
          <a:p>
            <a:pPr lvl="1"/>
            <a:r>
              <a:rPr lang="en-US" sz="2400" dirty="0" smtClean="0"/>
              <a:t>Both survivors and exposed educators need support.</a:t>
            </a:r>
          </a:p>
          <a:p>
            <a:pPr lvl="2"/>
            <a:r>
              <a:rPr lang="en-US" sz="2000" dirty="0" smtClean="0"/>
              <a:t>Survivors need…</a:t>
            </a:r>
          </a:p>
          <a:p>
            <a:pPr lvl="3"/>
            <a:r>
              <a:rPr lang="en-US" sz="2000" dirty="0" smtClean="0"/>
              <a:t>support groups.</a:t>
            </a:r>
          </a:p>
          <a:p>
            <a:pPr lvl="3"/>
            <a:r>
              <a:rPr lang="en-US" sz="2000" dirty="0" smtClean="0"/>
              <a:t>support from outside of the family.</a:t>
            </a:r>
          </a:p>
          <a:p>
            <a:pPr lvl="3"/>
            <a:r>
              <a:rPr lang="en-US" sz="2000" dirty="0" smtClean="0"/>
              <a:t>to be educated about the complicated dynamics of grieving.</a:t>
            </a:r>
          </a:p>
          <a:p>
            <a:pPr lvl="3"/>
            <a:r>
              <a:rPr lang="en-US" sz="2000" dirty="0" smtClean="0"/>
              <a:t>to be contacted in person (instead of by letter or phone).</a:t>
            </a:r>
            <a:endParaRPr lang="en-US" sz="2000" dirty="0"/>
          </a:p>
          <a:p>
            <a:pPr marL="1291590" lvl="8" indent="-285750"/>
            <a:endParaRPr lang="en-US" sz="2200" dirty="0" smtClean="0"/>
          </a:p>
        </p:txBody>
      </p:sp>
      <p:sp>
        <p:nvSpPr>
          <p:cNvPr id="4" name="Slide Number Placeholder 3"/>
          <p:cNvSpPr>
            <a:spLocks noGrp="1"/>
          </p:cNvSpPr>
          <p:nvPr>
            <p:ph type="sldNum" sz="quarter" idx="12"/>
          </p:nvPr>
        </p:nvSpPr>
        <p:spPr/>
        <p:txBody>
          <a:bodyPr/>
          <a:lstStyle/>
          <a:p>
            <a:fld id="{5668978C-3EBD-7A44-8C31-08E40350197E}" type="slidenum">
              <a:rPr lang="en-US" smtClean="0"/>
              <a:t>61</a:t>
            </a:fld>
            <a:endParaRPr lang="en-US" dirty="0"/>
          </a:p>
        </p:txBody>
      </p:sp>
      <p:sp>
        <p:nvSpPr>
          <p:cNvPr id="5" name="TextBox 4"/>
          <p:cNvSpPr txBox="1"/>
          <p:nvPr/>
        </p:nvSpPr>
        <p:spPr>
          <a:xfrm>
            <a:off x="1018935" y="6535521"/>
            <a:ext cx="1639291" cy="338554"/>
          </a:xfrm>
          <a:prstGeom prst="rect">
            <a:avLst/>
          </a:prstGeom>
          <a:noFill/>
        </p:spPr>
        <p:txBody>
          <a:bodyPr wrap="none" rtlCol="0">
            <a:spAutoFit/>
          </a:bodyPr>
          <a:lstStyle/>
          <a:p>
            <a:pPr>
              <a:buNone/>
            </a:pPr>
            <a:r>
              <a:rPr lang="en-US" sz="1600" dirty="0" smtClean="0"/>
              <a:t>Grad et al. (2004)</a:t>
            </a:r>
            <a:endParaRPr lang="en-US" sz="1600" dirty="0"/>
          </a:p>
        </p:txBody>
      </p:sp>
    </p:spTree>
    <p:extLst>
      <p:ext uri="{BB962C8B-B14F-4D97-AF65-F5344CB8AC3E}">
        <p14:creationId xmlns:p14="http://schemas.microsoft.com/office/powerpoint/2010/main" val="34377479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a:t>
            </a:r>
          </a:p>
        </p:txBody>
      </p:sp>
      <p:sp>
        <p:nvSpPr>
          <p:cNvPr id="3" name="Content Placeholder 2"/>
          <p:cNvSpPr>
            <a:spLocks noGrp="1"/>
          </p:cNvSpPr>
          <p:nvPr>
            <p:ph idx="1"/>
          </p:nvPr>
        </p:nvSpPr>
        <p:spPr>
          <a:xfrm>
            <a:off x="1435608" y="1447800"/>
            <a:ext cx="7498080" cy="4800600"/>
          </a:xfrm>
        </p:spPr>
        <p:txBody>
          <a:bodyPr>
            <a:normAutofit/>
          </a:bodyPr>
          <a:lstStyle/>
          <a:p>
            <a:pPr marL="82296" indent="0">
              <a:buNone/>
            </a:pPr>
            <a:r>
              <a:rPr lang="en-US" sz="2800" b="1" dirty="0" smtClean="0"/>
              <a:t>Special Issues</a:t>
            </a:r>
          </a:p>
          <a:p>
            <a:r>
              <a:rPr lang="en-US" sz="2400" dirty="0" smtClean="0"/>
              <a:t>Factors that make the postvention response a special and unique form of crisis intervention.</a:t>
            </a:r>
          </a:p>
          <a:p>
            <a:pPr marL="925830" lvl="1" indent="-514350">
              <a:buFont typeface="+mj-lt"/>
              <a:buAutoNum type="arabicPeriod"/>
            </a:pPr>
            <a:r>
              <a:rPr lang="en-US" sz="2000" dirty="0" smtClean="0"/>
              <a:t>Suicide contagion</a:t>
            </a:r>
          </a:p>
          <a:p>
            <a:pPr marL="925830" lvl="1" indent="-514350">
              <a:buFont typeface="+mj-lt"/>
              <a:buAutoNum type="arabicPeriod"/>
            </a:pPr>
            <a:r>
              <a:rPr lang="en-US" sz="2000" dirty="0" smtClean="0"/>
              <a:t>A special form of bereavement</a:t>
            </a:r>
          </a:p>
          <a:p>
            <a:pPr marL="925830" lvl="1" indent="-514350">
              <a:buFont typeface="+mj-lt"/>
              <a:buAutoNum type="arabicPeriod"/>
            </a:pPr>
            <a:r>
              <a:rPr lang="en-US" sz="2000" dirty="0" smtClean="0"/>
              <a:t>Social stigma</a:t>
            </a:r>
          </a:p>
          <a:p>
            <a:pPr marL="925830" lvl="1" indent="-514350">
              <a:buFont typeface="+mj-lt"/>
              <a:buAutoNum type="arabicPeriod"/>
            </a:pPr>
            <a:r>
              <a:rPr lang="en-US" sz="2000" dirty="0" smtClean="0"/>
              <a:t>Developmental differences</a:t>
            </a:r>
          </a:p>
          <a:p>
            <a:pPr marL="925830" lvl="1" indent="-514350">
              <a:buFont typeface="+mj-lt"/>
              <a:buAutoNum type="arabicPeriod"/>
            </a:pPr>
            <a:r>
              <a:rPr lang="en-US" sz="2000" dirty="0" smtClean="0"/>
              <a:t>Cultural differences</a:t>
            </a:r>
            <a:endParaRPr lang="en-US" sz="2000" dirty="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62</a:t>
            </a:fld>
            <a:endParaRPr lang="en-US" dirty="0"/>
          </a:p>
        </p:txBody>
      </p:sp>
    </p:spTree>
    <p:extLst>
      <p:ext uri="{BB962C8B-B14F-4D97-AF65-F5344CB8AC3E}">
        <p14:creationId xmlns:p14="http://schemas.microsoft.com/office/powerpoint/2010/main" val="35032716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p:txBody>
          <a:bodyPr>
            <a:normAutofit/>
          </a:bodyPr>
          <a:lstStyle/>
          <a:p>
            <a:pPr marL="628650" indent="-514350">
              <a:buFont typeface="+mj-lt"/>
              <a:buAutoNum type="arabicPeriod"/>
            </a:pPr>
            <a:r>
              <a:rPr lang="en-US" sz="2800" dirty="0" smtClean="0"/>
              <a:t>Suicide contagion</a:t>
            </a:r>
          </a:p>
          <a:p>
            <a:pPr lvl="1">
              <a:lnSpc>
                <a:spcPct val="90000"/>
              </a:lnSpc>
            </a:pPr>
            <a:r>
              <a:rPr lang="en-US" sz="2400" dirty="0" smtClean="0"/>
              <a:t>Suicide rates increase when …</a:t>
            </a:r>
          </a:p>
          <a:p>
            <a:pPr lvl="2">
              <a:lnSpc>
                <a:spcPct val="90000"/>
              </a:lnSpc>
            </a:pPr>
            <a:r>
              <a:rPr lang="en-US" sz="2000" dirty="0" smtClean="0"/>
              <a:t>The </a:t>
            </a:r>
            <a:r>
              <a:rPr lang="en-US" sz="2000" dirty="0"/>
              <a:t>number of stories about individual suicides increases</a:t>
            </a:r>
          </a:p>
          <a:p>
            <a:pPr lvl="2">
              <a:lnSpc>
                <a:spcPct val="90000"/>
              </a:lnSpc>
            </a:pPr>
            <a:r>
              <a:rPr lang="en-US" sz="2000" dirty="0"/>
              <a:t>A particular death is reported at length or in many stories</a:t>
            </a:r>
          </a:p>
          <a:p>
            <a:pPr lvl="2">
              <a:lnSpc>
                <a:spcPct val="90000"/>
              </a:lnSpc>
            </a:pPr>
            <a:r>
              <a:rPr lang="en-US" sz="2000" dirty="0"/>
              <a:t>The story of an individual death by suicide is placed on the front page or at the beginning of a broadcast</a:t>
            </a:r>
          </a:p>
          <a:p>
            <a:pPr lvl="2">
              <a:lnSpc>
                <a:spcPct val="90000"/>
              </a:lnSpc>
            </a:pPr>
            <a:r>
              <a:rPr lang="en-US" sz="2000" dirty="0"/>
              <a:t>The headlines about specific suicide deaths are dramatic</a:t>
            </a:r>
          </a:p>
          <a:p>
            <a:pPr lvl="3"/>
            <a:endParaRPr lang="en-US" sz="20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63</a:t>
            </a:fld>
            <a:endParaRPr lang="en-US" dirty="0"/>
          </a:p>
        </p:txBody>
      </p:sp>
      <p:sp>
        <p:nvSpPr>
          <p:cNvPr id="5" name="TextBox 4"/>
          <p:cNvSpPr txBox="1"/>
          <p:nvPr/>
        </p:nvSpPr>
        <p:spPr>
          <a:xfrm>
            <a:off x="993277" y="6535521"/>
            <a:ext cx="4455467" cy="338554"/>
          </a:xfrm>
          <a:prstGeom prst="rect">
            <a:avLst/>
          </a:prstGeom>
          <a:noFill/>
        </p:spPr>
        <p:txBody>
          <a:bodyPr wrap="none" rtlCol="0">
            <a:spAutoFit/>
          </a:bodyPr>
          <a:lstStyle/>
          <a:p>
            <a:r>
              <a:rPr lang="en-US" sz="1600" dirty="0" smtClean="0"/>
              <a:t>American Foundation for Suicide Prevention (2001)</a:t>
            </a:r>
          </a:p>
        </p:txBody>
      </p:sp>
      <p:pic>
        <p:nvPicPr>
          <p:cNvPr id="8" name="Picture 7"/>
          <p:cNvPicPr>
            <a:picLocks noChangeAspect="1"/>
          </p:cNvPicPr>
          <p:nvPr/>
        </p:nvPicPr>
        <p:blipFill>
          <a:blip r:embed="rId3"/>
          <a:stretch>
            <a:fillRect/>
          </a:stretch>
        </p:blipFill>
        <p:spPr>
          <a:xfrm>
            <a:off x="4798808" y="4066363"/>
            <a:ext cx="3652595" cy="2304172"/>
          </a:xfrm>
          <a:prstGeom prst="rect">
            <a:avLst/>
          </a:prstGeom>
        </p:spPr>
      </p:pic>
    </p:spTree>
    <p:extLst>
      <p:ext uri="{BB962C8B-B14F-4D97-AF65-F5344CB8AC3E}">
        <p14:creationId xmlns:p14="http://schemas.microsoft.com/office/powerpoint/2010/main" val="10363409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p:txBody>
          <a:bodyPr>
            <a:normAutofit/>
          </a:bodyPr>
          <a:lstStyle/>
          <a:p>
            <a:pPr marL="628650" indent="-514350">
              <a:buFont typeface="+mj-lt"/>
              <a:buAutoNum type="arabicPeriod"/>
            </a:pPr>
            <a:r>
              <a:rPr lang="en-US" sz="2800" dirty="0" smtClean="0"/>
              <a:t>Suicide contagion</a:t>
            </a:r>
          </a:p>
          <a:p>
            <a:pPr lvl="1">
              <a:lnSpc>
                <a:spcPct val="90000"/>
              </a:lnSpc>
            </a:pPr>
            <a:r>
              <a:rPr lang="en-US" sz="2400" dirty="0" smtClean="0"/>
              <a:t>As a consequence of “contagion” suicide clusters have been reported.</a:t>
            </a:r>
          </a:p>
          <a:p>
            <a:pPr lvl="2">
              <a:lnSpc>
                <a:spcPct val="90000"/>
              </a:lnSpc>
            </a:pPr>
            <a:r>
              <a:rPr lang="en-US" sz="2000" dirty="0"/>
              <a:t>A suicide cluster </a:t>
            </a:r>
            <a:r>
              <a:rPr lang="en-US" sz="2000" dirty="0" smtClean="0"/>
              <a:t>is “… a </a:t>
            </a:r>
            <a:r>
              <a:rPr lang="en-US" sz="2000" dirty="0"/>
              <a:t>group of suicides or suicide attempts, or both, that occur closer together in time and space than would normally be expected in a given community</a:t>
            </a:r>
            <a:r>
              <a:rPr lang="en-US" sz="2000" dirty="0" smtClean="0"/>
              <a:t>.” </a:t>
            </a:r>
          </a:p>
          <a:p>
            <a:pPr lvl="3">
              <a:lnSpc>
                <a:spcPct val="90000"/>
              </a:lnSpc>
            </a:pPr>
            <a:r>
              <a:rPr lang="en-US" sz="2000" dirty="0" smtClean="0"/>
              <a:t>Account </a:t>
            </a:r>
            <a:r>
              <a:rPr lang="en-US" sz="2000" dirty="0"/>
              <a:t>for approx. 1-5% of </a:t>
            </a:r>
            <a:r>
              <a:rPr lang="en-US" sz="2000" dirty="0" smtClean="0"/>
              <a:t>adolescent/young adult suicides. </a:t>
            </a:r>
            <a:endParaRPr lang="en-US" sz="2000" dirty="0"/>
          </a:p>
          <a:p>
            <a:pPr lvl="2">
              <a:lnSpc>
                <a:spcPct val="90000"/>
              </a:lnSpc>
            </a:pPr>
            <a:r>
              <a:rPr lang="en-US" sz="2000" dirty="0" smtClean="0"/>
              <a:t>How do you determine if you have a cluster?</a:t>
            </a:r>
          </a:p>
          <a:p>
            <a:pPr lvl="3">
              <a:lnSpc>
                <a:spcPct val="90000"/>
              </a:lnSpc>
            </a:pPr>
            <a:r>
              <a:rPr lang="en-US" sz="2000" dirty="0" smtClean="0"/>
              <a:t>Establish a baseline rate or percentage.</a:t>
            </a:r>
          </a:p>
          <a:p>
            <a:pPr lvl="2">
              <a:lnSpc>
                <a:spcPct val="90000"/>
              </a:lnSpc>
            </a:pPr>
            <a:endParaRPr lang="en-US" sz="2000" dirty="0" smtClean="0"/>
          </a:p>
          <a:p>
            <a:pPr lvl="1">
              <a:lnSpc>
                <a:spcPct val="90000"/>
              </a:lnSpc>
            </a:pPr>
            <a:endParaRPr lang="en-US" dirty="0" smtClean="0"/>
          </a:p>
          <a:p>
            <a:pPr lvl="3"/>
            <a:endParaRPr lang="en-US" sz="22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64</a:t>
            </a:fld>
            <a:endParaRPr lang="en-US" dirty="0"/>
          </a:p>
        </p:txBody>
      </p:sp>
      <p:sp>
        <p:nvSpPr>
          <p:cNvPr id="9" name="TextBox 8"/>
          <p:cNvSpPr txBox="1"/>
          <p:nvPr/>
        </p:nvSpPr>
        <p:spPr>
          <a:xfrm>
            <a:off x="1018935" y="6535521"/>
            <a:ext cx="2048357" cy="338554"/>
          </a:xfrm>
          <a:prstGeom prst="rect">
            <a:avLst/>
          </a:prstGeom>
          <a:noFill/>
        </p:spPr>
        <p:txBody>
          <a:bodyPr wrap="none" rtlCol="0">
            <a:spAutoFit/>
          </a:bodyPr>
          <a:lstStyle/>
          <a:p>
            <a:pPr>
              <a:buNone/>
            </a:pPr>
            <a:r>
              <a:rPr lang="en-US" sz="1600" dirty="0" smtClean="0"/>
              <a:t>CDC (1998, August 19)</a:t>
            </a:r>
            <a:endParaRPr lang="en-US" sz="1600" dirty="0"/>
          </a:p>
        </p:txBody>
      </p:sp>
      <p:sp>
        <p:nvSpPr>
          <p:cNvPr id="5" name="TextBox 4"/>
          <p:cNvSpPr txBox="1"/>
          <p:nvPr/>
        </p:nvSpPr>
        <p:spPr>
          <a:xfrm>
            <a:off x="1704685" y="5319193"/>
            <a:ext cx="2075453" cy="923330"/>
          </a:xfrm>
          <a:prstGeom prst="rect">
            <a:avLst/>
          </a:prstGeom>
          <a:noFill/>
        </p:spPr>
        <p:txBody>
          <a:bodyPr wrap="square" rtlCol="0">
            <a:spAutoFit/>
          </a:bodyPr>
          <a:lstStyle/>
          <a:p>
            <a:r>
              <a:rPr lang="en-US" u="sng" dirty="0" smtClean="0"/>
              <a:t> </a:t>
            </a:r>
            <a:r>
              <a:rPr lang="en-US" u="sng" dirty="0"/>
              <a:t>Number of </a:t>
            </a:r>
            <a:r>
              <a:rPr lang="en-US" u="sng" dirty="0" smtClean="0"/>
              <a:t>Suicides</a:t>
            </a:r>
            <a:r>
              <a:rPr lang="en-US" u="sng" dirty="0"/>
              <a:t> </a:t>
            </a:r>
            <a:r>
              <a:rPr lang="en-US" dirty="0" smtClean="0"/>
              <a:t>   </a:t>
            </a:r>
            <a:endParaRPr lang="en-US" dirty="0"/>
          </a:p>
          <a:p>
            <a:r>
              <a:rPr lang="en-US" dirty="0"/>
              <a:t>      </a:t>
            </a:r>
            <a:r>
              <a:rPr lang="en-US" dirty="0" smtClean="0"/>
              <a:t>Population</a:t>
            </a:r>
            <a:endParaRPr lang="en-US" dirty="0"/>
          </a:p>
          <a:p>
            <a:endParaRPr lang="en-US" dirty="0"/>
          </a:p>
        </p:txBody>
      </p:sp>
      <p:sp>
        <p:nvSpPr>
          <p:cNvPr id="6" name="TextBox 5"/>
          <p:cNvSpPr txBox="1"/>
          <p:nvPr/>
        </p:nvSpPr>
        <p:spPr>
          <a:xfrm>
            <a:off x="3718209" y="5397438"/>
            <a:ext cx="4521565" cy="646331"/>
          </a:xfrm>
          <a:prstGeom prst="rect">
            <a:avLst/>
          </a:prstGeom>
          <a:noFill/>
        </p:spPr>
        <p:txBody>
          <a:bodyPr wrap="none" rtlCol="0">
            <a:spAutoFit/>
          </a:bodyPr>
          <a:lstStyle/>
          <a:p>
            <a:r>
              <a:rPr lang="en-US" dirty="0" smtClean="0"/>
              <a:t> x   </a:t>
            </a:r>
            <a:r>
              <a:rPr lang="en-US" dirty="0"/>
              <a:t>selected proportion of population   =   Rate</a:t>
            </a:r>
          </a:p>
          <a:p>
            <a:endParaRPr lang="en-US" dirty="0"/>
          </a:p>
        </p:txBody>
      </p:sp>
    </p:spTree>
    <p:extLst>
      <p:ext uri="{BB962C8B-B14F-4D97-AF65-F5344CB8AC3E}">
        <p14:creationId xmlns:p14="http://schemas.microsoft.com/office/powerpoint/2010/main" val="34190089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a:xfrm>
            <a:off x="1435608" y="1946556"/>
            <a:ext cx="7635240" cy="3979842"/>
          </a:xfrm>
        </p:spPr>
        <p:txBody>
          <a:bodyPr>
            <a:normAutofit/>
          </a:bodyPr>
          <a:lstStyle/>
          <a:p>
            <a:pPr marL="628650" indent="-514350">
              <a:buFont typeface="+mj-lt"/>
              <a:buAutoNum type="arabicPeriod"/>
            </a:pPr>
            <a:r>
              <a:rPr lang="en-US" sz="2800" b="1" dirty="0" smtClean="0"/>
              <a:t>Suicide contagion</a:t>
            </a:r>
          </a:p>
          <a:p>
            <a:pPr lvl="1">
              <a:lnSpc>
                <a:spcPct val="90000"/>
              </a:lnSpc>
            </a:pPr>
            <a:r>
              <a:rPr lang="en-US" sz="2400" dirty="0" smtClean="0"/>
              <a:t>2003-2012, 205 NJ youth</a:t>
            </a:r>
            <a:r>
              <a:rPr lang="en-US" sz="1400" dirty="0" smtClean="0"/>
              <a:t> </a:t>
            </a:r>
            <a:r>
              <a:rPr lang="en-US" sz="2400" dirty="0" smtClean="0"/>
              <a:t>committed suicide </a:t>
            </a:r>
            <a:r>
              <a:rPr lang="en-US" sz="1400" dirty="0" smtClean="0"/>
              <a:t>(</a:t>
            </a:r>
            <a:r>
              <a:rPr lang="en-US" sz="1400" dirty="0"/>
              <a:t>ages </a:t>
            </a:r>
            <a:r>
              <a:rPr lang="en-US" sz="1400" dirty="0" smtClean="0"/>
              <a:t>14-18)</a:t>
            </a:r>
            <a:endParaRPr lang="en-US" sz="1400" b="1" dirty="0" smtClean="0"/>
          </a:p>
          <a:p>
            <a:pPr marL="911225" lvl="3" indent="-231775">
              <a:lnSpc>
                <a:spcPct val="90000"/>
              </a:lnSpc>
            </a:pPr>
            <a:r>
              <a:rPr lang="en-US" sz="2000" dirty="0" smtClean="0"/>
              <a:t>A state-wide average of </a:t>
            </a:r>
            <a:r>
              <a:rPr lang="en-US" dirty="0" smtClean="0"/>
              <a:t>20.5</a:t>
            </a:r>
            <a:r>
              <a:rPr lang="en-US" sz="2000" dirty="0" smtClean="0"/>
              <a:t> suicides per year</a:t>
            </a:r>
          </a:p>
          <a:p>
            <a:pPr lvl="2">
              <a:lnSpc>
                <a:spcPct val="90000"/>
              </a:lnSpc>
            </a:pPr>
            <a:r>
              <a:rPr lang="en-US" sz="2000" dirty="0" smtClean="0"/>
              <a:t>Among 14-18 year olds, a </a:t>
            </a:r>
            <a:r>
              <a:rPr lang="en-US" sz="2000" dirty="0"/>
              <a:t>state-wide </a:t>
            </a:r>
            <a:r>
              <a:rPr lang="en-US" sz="2000" dirty="0" smtClean="0"/>
              <a:t>average annual rate of 13.-04 per 100,000 individuals.</a:t>
            </a:r>
          </a:p>
          <a:p>
            <a:pPr marL="777240" lvl="2" indent="0">
              <a:lnSpc>
                <a:spcPct val="90000"/>
              </a:lnSpc>
              <a:buNone/>
            </a:pPr>
            <a:endParaRPr lang="en-US" sz="2000" dirty="0"/>
          </a:p>
          <a:p>
            <a:pPr marL="777240" lvl="2" indent="0">
              <a:lnSpc>
                <a:spcPct val="90000"/>
              </a:lnSpc>
              <a:buNone/>
            </a:pPr>
            <a:endParaRPr lang="en-US" sz="2000" dirty="0" smtClean="0"/>
          </a:p>
          <a:p>
            <a:pPr lvl="3">
              <a:lnSpc>
                <a:spcPct val="90000"/>
              </a:lnSpc>
            </a:pPr>
            <a:r>
              <a:rPr lang="en-US" sz="2000" dirty="0" smtClean="0"/>
              <a:t>A 2,000 student high school can expect a completed suicide about </a:t>
            </a:r>
            <a:r>
              <a:rPr lang="en-US" sz="2000" b="1" dirty="0" smtClean="0"/>
              <a:t>once every 14 years </a:t>
            </a:r>
            <a:r>
              <a:rPr lang="en-US" sz="2000" dirty="0" smtClean="0"/>
              <a:t>(14 x .</a:t>
            </a:r>
            <a:r>
              <a:rPr lang="en-US" dirty="0" smtClean="0"/>
              <a:t>07</a:t>
            </a:r>
            <a:r>
              <a:rPr lang="en-US" sz="2000" dirty="0" smtClean="0"/>
              <a:t> = .98).</a:t>
            </a:r>
          </a:p>
          <a:p>
            <a:pPr marL="1051560" lvl="3" indent="0">
              <a:lnSpc>
                <a:spcPct val="90000"/>
              </a:lnSpc>
              <a:buNone/>
            </a:pPr>
            <a:endParaRPr lang="en-US" sz="2000" dirty="0" smtClean="0"/>
          </a:p>
          <a:p>
            <a:pPr marL="1051560" lvl="3" indent="0">
              <a:lnSpc>
                <a:spcPct val="90000"/>
              </a:lnSpc>
              <a:buNone/>
            </a:pPr>
            <a:endParaRPr lang="en-US" sz="2000" dirty="0" smtClean="0"/>
          </a:p>
          <a:p>
            <a:pPr lvl="3"/>
            <a:endParaRPr lang="en-US" sz="22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65</a:t>
            </a:fld>
            <a:endParaRPr lang="en-US" dirty="0"/>
          </a:p>
        </p:txBody>
      </p:sp>
      <p:sp>
        <p:nvSpPr>
          <p:cNvPr id="9" name="TextBox 8"/>
          <p:cNvSpPr txBox="1"/>
          <p:nvPr/>
        </p:nvSpPr>
        <p:spPr>
          <a:xfrm>
            <a:off x="993277" y="6535521"/>
            <a:ext cx="1229123" cy="338554"/>
          </a:xfrm>
          <a:prstGeom prst="rect">
            <a:avLst/>
          </a:prstGeom>
          <a:noFill/>
        </p:spPr>
        <p:txBody>
          <a:bodyPr wrap="none" rtlCol="0">
            <a:spAutoFit/>
          </a:bodyPr>
          <a:lstStyle/>
          <a:p>
            <a:pPr>
              <a:buNone/>
            </a:pPr>
            <a:r>
              <a:rPr lang="en-US" sz="1600" dirty="0" smtClean="0"/>
              <a:t>CDC (2014)</a:t>
            </a:r>
            <a:endParaRPr lang="en-US" sz="1600" dirty="0"/>
          </a:p>
        </p:txBody>
      </p:sp>
      <p:sp>
        <p:nvSpPr>
          <p:cNvPr id="6" name="TextBox 5"/>
          <p:cNvSpPr txBox="1"/>
          <p:nvPr/>
        </p:nvSpPr>
        <p:spPr>
          <a:xfrm>
            <a:off x="3748114" y="1307283"/>
            <a:ext cx="2075453" cy="861774"/>
          </a:xfrm>
          <a:prstGeom prst="rect">
            <a:avLst/>
          </a:prstGeom>
          <a:noFill/>
        </p:spPr>
        <p:txBody>
          <a:bodyPr wrap="square" rtlCol="0">
            <a:spAutoFit/>
          </a:bodyPr>
          <a:lstStyle/>
          <a:p>
            <a:r>
              <a:rPr lang="en-US" sz="1600" u="sng" dirty="0" smtClean="0"/>
              <a:t> </a:t>
            </a:r>
            <a:r>
              <a:rPr lang="en-US" sz="1400" u="sng" dirty="0"/>
              <a:t>Number of </a:t>
            </a:r>
            <a:r>
              <a:rPr lang="en-US" sz="1400" u="sng" dirty="0" smtClean="0"/>
              <a:t>Suicides</a:t>
            </a:r>
            <a:r>
              <a:rPr lang="en-US" sz="1400" u="sng" dirty="0"/>
              <a:t> </a:t>
            </a:r>
            <a:r>
              <a:rPr lang="en-US" sz="1400" dirty="0" smtClean="0"/>
              <a:t>   </a:t>
            </a:r>
            <a:endParaRPr lang="en-US" sz="1400" dirty="0"/>
          </a:p>
          <a:p>
            <a:r>
              <a:rPr lang="en-US" sz="1400" dirty="0"/>
              <a:t>      </a:t>
            </a:r>
            <a:r>
              <a:rPr lang="en-US" sz="1400" dirty="0" smtClean="0"/>
              <a:t>Population</a:t>
            </a:r>
            <a:endParaRPr lang="en-US" sz="1400" dirty="0"/>
          </a:p>
          <a:p>
            <a:endParaRPr lang="en-US" dirty="0"/>
          </a:p>
        </p:txBody>
      </p:sp>
      <p:sp>
        <p:nvSpPr>
          <p:cNvPr id="7" name="TextBox 6"/>
          <p:cNvSpPr txBox="1"/>
          <p:nvPr/>
        </p:nvSpPr>
        <p:spPr>
          <a:xfrm>
            <a:off x="5219558" y="1370038"/>
            <a:ext cx="3428768" cy="523220"/>
          </a:xfrm>
          <a:prstGeom prst="rect">
            <a:avLst/>
          </a:prstGeom>
          <a:noFill/>
        </p:spPr>
        <p:txBody>
          <a:bodyPr wrap="none" rtlCol="0">
            <a:spAutoFit/>
          </a:bodyPr>
          <a:lstStyle/>
          <a:p>
            <a:r>
              <a:rPr lang="en-US" sz="1400" dirty="0" smtClean="0"/>
              <a:t>  x selected </a:t>
            </a:r>
            <a:r>
              <a:rPr lang="en-US" sz="1400" dirty="0"/>
              <a:t>proportion of </a:t>
            </a:r>
            <a:r>
              <a:rPr lang="en-US" sz="1400" dirty="0" smtClean="0"/>
              <a:t>population = Rate</a:t>
            </a:r>
            <a:endParaRPr lang="en-US" sz="1400" dirty="0"/>
          </a:p>
          <a:p>
            <a:endParaRPr lang="en-US" sz="1400" dirty="0"/>
          </a:p>
        </p:txBody>
      </p:sp>
      <p:sp>
        <p:nvSpPr>
          <p:cNvPr id="11" name="TextBox 10"/>
          <p:cNvSpPr txBox="1"/>
          <p:nvPr/>
        </p:nvSpPr>
        <p:spPr>
          <a:xfrm>
            <a:off x="2537570" y="3750757"/>
            <a:ext cx="2075453" cy="646331"/>
          </a:xfrm>
          <a:prstGeom prst="rect">
            <a:avLst/>
          </a:prstGeom>
          <a:noFill/>
        </p:spPr>
        <p:txBody>
          <a:bodyPr wrap="square" rtlCol="0">
            <a:spAutoFit/>
          </a:bodyPr>
          <a:lstStyle/>
          <a:p>
            <a:r>
              <a:rPr lang="en-US" u="sng" dirty="0" smtClean="0"/>
              <a:t>           205	</a:t>
            </a:r>
            <a:endParaRPr lang="en-US" dirty="0"/>
          </a:p>
          <a:p>
            <a:r>
              <a:rPr lang="en-US" dirty="0"/>
              <a:t>      </a:t>
            </a:r>
            <a:r>
              <a:rPr lang="en-US" dirty="0" smtClean="0"/>
              <a:t>6,069,810</a:t>
            </a:r>
            <a:endParaRPr lang="en-US" dirty="0"/>
          </a:p>
        </p:txBody>
      </p:sp>
      <p:sp>
        <p:nvSpPr>
          <p:cNvPr id="12" name="TextBox 11"/>
          <p:cNvSpPr txBox="1"/>
          <p:nvPr/>
        </p:nvSpPr>
        <p:spPr>
          <a:xfrm>
            <a:off x="4769141" y="3833251"/>
            <a:ext cx="2023774" cy="646331"/>
          </a:xfrm>
          <a:prstGeom prst="rect">
            <a:avLst/>
          </a:prstGeom>
          <a:noFill/>
        </p:spPr>
        <p:txBody>
          <a:bodyPr wrap="none" rtlCol="0">
            <a:spAutoFit/>
          </a:bodyPr>
          <a:lstStyle/>
          <a:p>
            <a:r>
              <a:rPr lang="en-US" dirty="0" smtClean="0"/>
              <a:t> x  100,000 =   3.38</a:t>
            </a:r>
            <a:endParaRPr lang="en-US" dirty="0"/>
          </a:p>
          <a:p>
            <a:endParaRPr lang="en-US" dirty="0"/>
          </a:p>
        </p:txBody>
      </p:sp>
      <p:sp>
        <p:nvSpPr>
          <p:cNvPr id="15" name="TextBox 14"/>
          <p:cNvSpPr txBox="1"/>
          <p:nvPr/>
        </p:nvSpPr>
        <p:spPr>
          <a:xfrm>
            <a:off x="2523193" y="5006365"/>
            <a:ext cx="2075453" cy="646331"/>
          </a:xfrm>
          <a:prstGeom prst="rect">
            <a:avLst/>
          </a:prstGeom>
          <a:noFill/>
        </p:spPr>
        <p:txBody>
          <a:bodyPr wrap="square" rtlCol="0">
            <a:spAutoFit/>
          </a:bodyPr>
          <a:lstStyle/>
          <a:p>
            <a:r>
              <a:rPr lang="en-US" u="sng" dirty="0" smtClean="0"/>
              <a:t>           205             </a:t>
            </a:r>
            <a:r>
              <a:rPr lang="en-US" dirty="0" smtClean="0"/>
              <a:t>   </a:t>
            </a:r>
            <a:endParaRPr lang="en-US" dirty="0"/>
          </a:p>
          <a:p>
            <a:r>
              <a:rPr lang="en-US" dirty="0"/>
              <a:t>      </a:t>
            </a:r>
            <a:r>
              <a:rPr lang="en-US" dirty="0" smtClean="0"/>
              <a:t>6,069,810</a:t>
            </a:r>
            <a:endParaRPr lang="en-US" dirty="0"/>
          </a:p>
        </p:txBody>
      </p:sp>
      <p:sp>
        <p:nvSpPr>
          <p:cNvPr id="16" name="TextBox 15"/>
          <p:cNvSpPr txBox="1"/>
          <p:nvPr/>
        </p:nvSpPr>
        <p:spPr>
          <a:xfrm>
            <a:off x="4754764" y="5088859"/>
            <a:ext cx="1792941" cy="646331"/>
          </a:xfrm>
          <a:prstGeom prst="rect">
            <a:avLst/>
          </a:prstGeom>
          <a:noFill/>
        </p:spPr>
        <p:txBody>
          <a:bodyPr wrap="none" rtlCol="0">
            <a:spAutoFit/>
          </a:bodyPr>
          <a:lstStyle/>
          <a:p>
            <a:r>
              <a:rPr lang="en-US" dirty="0" smtClean="0"/>
              <a:t> x  </a:t>
            </a:r>
            <a:r>
              <a:rPr lang="en-US" dirty="0"/>
              <a:t>2</a:t>
            </a:r>
            <a:r>
              <a:rPr lang="en-US" dirty="0" smtClean="0"/>
              <a:t>,000 =   0.07</a:t>
            </a:r>
            <a:endParaRPr lang="en-US" dirty="0"/>
          </a:p>
          <a:p>
            <a:endParaRPr lang="en-US" dirty="0"/>
          </a:p>
        </p:txBody>
      </p:sp>
    </p:spTree>
    <p:extLst>
      <p:ext uri="{BB962C8B-B14F-4D97-AF65-F5344CB8AC3E}">
        <p14:creationId xmlns:p14="http://schemas.microsoft.com/office/powerpoint/2010/main" val="14204583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a:t>
            </a:r>
            <a:r>
              <a:rPr lang="en-US" dirty="0" smtClean="0"/>
              <a:t>Clusters</a:t>
            </a:r>
            <a:endParaRPr lang="en-US" dirty="0"/>
          </a:p>
        </p:txBody>
      </p:sp>
      <p:sp>
        <p:nvSpPr>
          <p:cNvPr id="3" name="Content Placeholder 2"/>
          <p:cNvSpPr>
            <a:spLocks noGrp="1"/>
          </p:cNvSpPr>
          <p:nvPr>
            <p:ph idx="1"/>
          </p:nvPr>
        </p:nvSpPr>
        <p:spPr>
          <a:xfrm>
            <a:off x="1066800" y="1600200"/>
            <a:ext cx="7620000" cy="5257800"/>
          </a:xfrm>
        </p:spPr>
        <p:txBody>
          <a:bodyPr>
            <a:normAutofit/>
          </a:bodyPr>
          <a:lstStyle/>
          <a:p>
            <a:pPr marL="114300" indent="0">
              <a:buNone/>
            </a:pPr>
            <a:r>
              <a:rPr lang="en-US" sz="2800" dirty="0" smtClean="0"/>
              <a:t>Suicide rates and identifying clusters</a:t>
            </a:r>
          </a:p>
          <a:p>
            <a:pPr lvl="1">
              <a:lnSpc>
                <a:spcPct val="90000"/>
              </a:lnSpc>
            </a:pPr>
            <a:r>
              <a:rPr lang="en-US" sz="2400" b="1" dirty="0" smtClean="0"/>
              <a:t>2001 to 2010, 12,299 US youth</a:t>
            </a:r>
            <a:r>
              <a:rPr lang="en-US" sz="1400" dirty="0" smtClean="0"/>
              <a:t> </a:t>
            </a:r>
            <a:r>
              <a:rPr lang="en-US" sz="2400" b="1" dirty="0" smtClean="0"/>
              <a:t>committed suicide </a:t>
            </a:r>
            <a:r>
              <a:rPr lang="en-US" sz="1400" dirty="0" smtClean="0"/>
              <a:t>(</a:t>
            </a:r>
            <a:r>
              <a:rPr lang="en-US" sz="1400" dirty="0"/>
              <a:t>ages </a:t>
            </a:r>
            <a:r>
              <a:rPr lang="en-US" sz="1400" dirty="0" smtClean="0"/>
              <a:t>14-18)</a:t>
            </a:r>
            <a:endParaRPr lang="en-US" sz="1400" b="1" dirty="0" smtClean="0"/>
          </a:p>
          <a:p>
            <a:pPr lvl="2">
              <a:lnSpc>
                <a:spcPct val="90000"/>
              </a:lnSpc>
            </a:pPr>
            <a:r>
              <a:rPr lang="en-US" sz="2000" dirty="0" smtClean="0"/>
              <a:t>A nation-wide 10 year average of 1,247 suicides per year</a:t>
            </a:r>
          </a:p>
          <a:p>
            <a:pPr lvl="2">
              <a:lnSpc>
                <a:spcPct val="90000"/>
              </a:lnSpc>
            </a:pPr>
            <a:r>
              <a:rPr lang="en-US" sz="2000" dirty="0" smtClean="0"/>
              <a:t>Among 14-18 year olds, a nation-</a:t>
            </a:r>
            <a:r>
              <a:rPr lang="en-US" sz="2000" dirty="0"/>
              <a:t>wide </a:t>
            </a:r>
            <a:r>
              <a:rPr lang="en-US" sz="2000" dirty="0" smtClean="0"/>
              <a:t>average annual rate of 5.81 per 100,000 individuals.</a:t>
            </a:r>
          </a:p>
          <a:p>
            <a:pPr marL="777240" lvl="2" indent="0">
              <a:lnSpc>
                <a:spcPct val="90000"/>
              </a:lnSpc>
              <a:buNone/>
            </a:pPr>
            <a:endParaRPr lang="en-US" sz="2000" dirty="0"/>
          </a:p>
          <a:p>
            <a:pPr marL="1051560" lvl="3" indent="0">
              <a:lnSpc>
                <a:spcPct val="90000"/>
              </a:lnSpc>
              <a:buNone/>
            </a:pPr>
            <a:endParaRPr lang="en-US" sz="1600" dirty="0"/>
          </a:p>
          <a:p>
            <a:pPr lvl="3"/>
            <a:r>
              <a:rPr lang="en-US" sz="2000" dirty="0"/>
              <a:t>A</a:t>
            </a:r>
            <a:r>
              <a:rPr lang="en-US" sz="2000" dirty="0" smtClean="0"/>
              <a:t> 2,000 </a:t>
            </a:r>
            <a:r>
              <a:rPr lang="en-US" sz="2000" dirty="0"/>
              <a:t>student high school can expect a completed suicide </a:t>
            </a:r>
            <a:r>
              <a:rPr lang="en-US" sz="2000" dirty="0" smtClean="0"/>
              <a:t>about </a:t>
            </a:r>
            <a:r>
              <a:rPr lang="en-US" sz="2000" b="1" dirty="0" smtClean="0"/>
              <a:t>once </a:t>
            </a:r>
            <a:r>
              <a:rPr lang="en-US" sz="2000" b="1" dirty="0"/>
              <a:t>every </a:t>
            </a:r>
            <a:r>
              <a:rPr lang="en-US" b="1" dirty="0"/>
              <a:t>8</a:t>
            </a:r>
            <a:r>
              <a:rPr lang="en-US" sz="2000" b="1" dirty="0" smtClean="0"/>
              <a:t> years</a:t>
            </a:r>
            <a:r>
              <a:rPr lang="en-US" sz="2000" dirty="0" smtClean="0"/>
              <a:t> (.</a:t>
            </a:r>
            <a:r>
              <a:rPr lang="en-US" dirty="0" smtClean="0"/>
              <a:t>116</a:t>
            </a:r>
            <a:r>
              <a:rPr lang="en-US" sz="2000" dirty="0" smtClean="0"/>
              <a:t> x </a:t>
            </a:r>
            <a:r>
              <a:rPr lang="en-US" dirty="0"/>
              <a:t>8</a:t>
            </a:r>
            <a:r>
              <a:rPr lang="en-US" sz="2000" dirty="0" smtClean="0"/>
              <a:t> </a:t>
            </a:r>
            <a:r>
              <a:rPr lang="en-US" sz="2000" dirty="0"/>
              <a:t>≈ 1</a:t>
            </a:r>
            <a:r>
              <a:rPr lang="en-US" sz="2000" dirty="0" smtClean="0"/>
              <a:t>).</a:t>
            </a:r>
            <a:endParaRPr lang="en-US" sz="2000" dirty="0"/>
          </a:p>
          <a:p>
            <a:pPr lvl="3"/>
            <a:endParaRPr lang="en-US" sz="22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66</a:t>
            </a:fld>
            <a:endParaRPr lang="en-US"/>
          </a:p>
        </p:txBody>
      </p:sp>
      <p:sp>
        <p:nvSpPr>
          <p:cNvPr id="9" name="TextBox 8"/>
          <p:cNvSpPr txBox="1"/>
          <p:nvPr/>
        </p:nvSpPr>
        <p:spPr>
          <a:xfrm>
            <a:off x="990600" y="6477000"/>
            <a:ext cx="1204877" cy="338554"/>
          </a:xfrm>
          <a:prstGeom prst="rect">
            <a:avLst/>
          </a:prstGeom>
          <a:noFill/>
        </p:spPr>
        <p:txBody>
          <a:bodyPr wrap="none" rtlCol="0">
            <a:spAutoFit/>
          </a:bodyPr>
          <a:lstStyle/>
          <a:p>
            <a:pPr>
              <a:buNone/>
            </a:pPr>
            <a:r>
              <a:rPr lang="en-US" sz="1600" dirty="0" smtClean="0"/>
              <a:t>CDC (2014)</a:t>
            </a:r>
            <a:endParaRPr lang="en-US" sz="1600" dirty="0"/>
          </a:p>
        </p:txBody>
      </p:sp>
      <p:sp>
        <p:nvSpPr>
          <p:cNvPr id="6" name="TextBox 5"/>
          <p:cNvSpPr txBox="1"/>
          <p:nvPr/>
        </p:nvSpPr>
        <p:spPr>
          <a:xfrm>
            <a:off x="4434477" y="1119426"/>
            <a:ext cx="2075453" cy="861774"/>
          </a:xfrm>
          <a:prstGeom prst="rect">
            <a:avLst/>
          </a:prstGeom>
          <a:noFill/>
        </p:spPr>
        <p:txBody>
          <a:bodyPr wrap="square" rtlCol="0">
            <a:spAutoFit/>
          </a:bodyPr>
          <a:lstStyle/>
          <a:p>
            <a:r>
              <a:rPr lang="en-US" sz="1600" u="sng" dirty="0" smtClean="0"/>
              <a:t> </a:t>
            </a:r>
            <a:r>
              <a:rPr lang="en-US" sz="1400" u="sng" dirty="0"/>
              <a:t>Number of </a:t>
            </a:r>
            <a:r>
              <a:rPr lang="en-US" sz="1400" u="sng" dirty="0" smtClean="0"/>
              <a:t>Suicides</a:t>
            </a:r>
            <a:r>
              <a:rPr lang="en-US" sz="1400" u="sng" dirty="0"/>
              <a:t> </a:t>
            </a:r>
            <a:r>
              <a:rPr lang="en-US" sz="1400" dirty="0" smtClean="0"/>
              <a:t>   </a:t>
            </a:r>
            <a:endParaRPr lang="en-US" sz="1400" dirty="0"/>
          </a:p>
          <a:p>
            <a:r>
              <a:rPr lang="en-US" sz="1400" dirty="0"/>
              <a:t>      </a:t>
            </a:r>
            <a:r>
              <a:rPr lang="en-US" sz="1400" dirty="0" smtClean="0"/>
              <a:t>Population</a:t>
            </a:r>
            <a:endParaRPr lang="en-US" sz="1400" dirty="0"/>
          </a:p>
          <a:p>
            <a:endParaRPr lang="en-US" dirty="0"/>
          </a:p>
        </p:txBody>
      </p:sp>
      <p:sp>
        <p:nvSpPr>
          <p:cNvPr id="7" name="TextBox 6"/>
          <p:cNvSpPr txBox="1"/>
          <p:nvPr/>
        </p:nvSpPr>
        <p:spPr>
          <a:xfrm>
            <a:off x="5905921" y="1182181"/>
            <a:ext cx="3314279" cy="523220"/>
          </a:xfrm>
          <a:prstGeom prst="rect">
            <a:avLst/>
          </a:prstGeom>
          <a:noFill/>
        </p:spPr>
        <p:txBody>
          <a:bodyPr wrap="none" rtlCol="0">
            <a:spAutoFit/>
          </a:bodyPr>
          <a:lstStyle/>
          <a:p>
            <a:r>
              <a:rPr lang="en-US" sz="1400" dirty="0" smtClean="0"/>
              <a:t> x selected </a:t>
            </a:r>
            <a:r>
              <a:rPr lang="en-US" sz="1400" dirty="0"/>
              <a:t>proportion of </a:t>
            </a:r>
            <a:r>
              <a:rPr lang="en-US" sz="1400" dirty="0" smtClean="0"/>
              <a:t>population = Rate</a:t>
            </a:r>
            <a:endParaRPr lang="en-US" sz="1400" dirty="0"/>
          </a:p>
          <a:p>
            <a:endParaRPr lang="en-US" sz="1400" dirty="0"/>
          </a:p>
        </p:txBody>
      </p:sp>
      <p:sp>
        <p:nvSpPr>
          <p:cNvPr id="13" name="TextBox 12"/>
          <p:cNvSpPr txBox="1"/>
          <p:nvPr/>
        </p:nvSpPr>
        <p:spPr>
          <a:xfrm>
            <a:off x="2584802" y="5222928"/>
            <a:ext cx="2075453" cy="707886"/>
          </a:xfrm>
          <a:prstGeom prst="rect">
            <a:avLst/>
          </a:prstGeom>
          <a:noFill/>
        </p:spPr>
        <p:txBody>
          <a:bodyPr wrap="square" rtlCol="0">
            <a:spAutoFit/>
          </a:bodyPr>
          <a:lstStyle/>
          <a:p>
            <a:r>
              <a:rPr lang="en-US" sz="2000" u="sng" dirty="0" smtClean="0"/>
              <a:t>            12,471	</a:t>
            </a:r>
            <a:r>
              <a:rPr lang="en-US" sz="2000" dirty="0" smtClean="0"/>
              <a:t>   </a:t>
            </a:r>
            <a:endParaRPr lang="en-US" sz="2000" dirty="0"/>
          </a:p>
          <a:p>
            <a:r>
              <a:rPr lang="en-US" sz="2000" dirty="0"/>
              <a:t>      214,815,211</a:t>
            </a:r>
          </a:p>
        </p:txBody>
      </p:sp>
      <p:sp>
        <p:nvSpPr>
          <p:cNvPr id="14" name="TextBox 13"/>
          <p:cNvSpPr txBox="1"/>
          <p:nvPr/>
        </p:nvSpPr>
        <p:spPr>
          <a:xfrm>
            <a:off x="4598326" y="5301173"/>
            <a:ext cx="2051162" cy="707886"/>
          </a:xfrm>
          <a:prstGeom prst="rect">
            <a:avLst/>
          </a:prstGeom>
          <a:noFill/>
        </p:spPr>
        <p:txBody>
          <a:bodyPr wrap="none" rtlCol="0">
            <a:spAutoFit/>
          </a:bodyPr>
          <a:lstStyle/>
          <a:p>
            <a:r>
              <a:rPr lang="en-US" sz="2000" dirty="0" smtClean="0"/>
              <a:t> x  2,000 =   0.116 </a:t>
            </a:r>
            <a:endParaRPr lang="en-US" sz="2000" dirty="0"/>
          </a:p>
          <a:p>
            <a:endParaRPr lang="en-US" sz="2000" dirty="0"/>
          </a:p>
        </p:txBody>
      </p:sp>
      <p:sp>
        <p:nvSpPr>
          <p:cNvPr id="11" name="TextBox 10"/>
          <p:cNvSpPr txBox="1"/>
          <p:nvPr/>
        </p:nvSpPr>
        <p:spPr>
          <a:xfrm>
            <a:off x="2603687" y="3705420"/>
            <a:ext cx="2075453" cy="707886"/>
          </a:xfrm>
          <a:prstGeom prst="rect">
            <a:avLst/>
          </a:prstGeom>
          <a:noFill/>
        </p:spPr>
        <p:txBody>
          <a:bodyPr wrap="square" rtlCol="0">
            <a:spAutoFit/>
          </a:bodyPr>
          <a:lstStyle/>
          <a:p>
            <a:r>
              <a:rPr lang="en-US" sz="2000" u="sng" dirty="0" smtClean="0"/>
              <a:t>            12,471	</a:t>
            </a:r>
            <a:endParaRPr lang="en-US" sz="2000" dirty="0"/>
          </a:p>
          <a:p>
            <a:r>
              <a:rPr lang="en-US" sz="2000" dirty="0"/>
              <a:t>      </a:t>
            </a:r>
            <a:r>
              <a:rPr lang="en-US" sz="2000" dirty="0" smtClean="0"/>
              <a:t>214,815,211</a:t>
            </a:r>
            <a:endParaRPr lang="en-US" sz="2000" dirty="0"/>
          </a:p>
        </p:txBody>
      </p:sp>
      <p:sp>
        <p:nvSpPr>
          <p:cNvPr id="12" name="TextBox 11"/>
          <p:cNvSpPr txBox="1"/>
          <p:nvPr/>
        </p:nvSpPr>
        <p:spPr>
          <a:xfrm>
            <a:off x="4617165" y="3787914"/>
            <a:ext cx="2188795" cy="707886"/>
          </a:xfrm>
          <a:prstGeom prst="rect">
            <a:avLst/>
          </a:prstGeom>
          <a:noFill/>
        </p:spPr>
        <p:txBody>
          <a:bodyPr wrap="none" rtlCol="0">
            <a:spAutoFit/>
          </a:bodyPr>
          <a:lstStyle/>
          <a:p>
            <a:r>
              <a:rPr lang="en-US" sz="2000" dirty="0" smtClean="0"/>
              <a:t> x  100,000 =   5.81</a:t>
            </a:r>
            <a:endParaRPr lang="en-US" sz="2000" dirty="0"/>
          </a:p>
          <a:p>
            <a:endParaRPr lang="en-US" sz="2000" dirty="0"/>
          </a:p>
        </p:txBody>
      </p:sp>
    </p:spTree>
    <p:extLst>
      <p:ext uri="{BB962C8B-B14F-4D97-AF65-F5344CB8AC3E}">
        <p14:creationId xmlns:p14="http://schemas.microsoft.com/office/powerpoint/2010/main" val="3875739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a:xfrm>
            <a:off x="1435608" y="1447800"/>
            <a:ext cx="7498080" cy="4800600"/>
          </a:xfrm>
        </p:spPr>
        <p:txBody>
          <a:bodyPr>
            <a:normAutofit/>
          </a:bodyPr>
          <a:lstStyle/>
          <a:p>
            <a:pPr marL="461963" lvl="1" indent="-461963">
              <a:buFont typeface="+mj-lt"/>
              <a:buAutoNum type="arabicPeriod" startAt="2"/>
            </a:pPr>
            <a:r>
              <a:rPr lang="en-US" sz="2800" dirty="0" smtClean="0"/>
              <a:t>A special form of bereavement</a:t>
            </a:r>
          </a:p>
          <a:p>
            <a:pPr marL="672275" lvl="3" indent="-461963"/>
            <a:r>
              <a:rPr lang="en-US" sz="2000" dirty="0" smtClean="0"/>
              <a:t>Survivors report …</a:t>
            </a:r>
          </a:p>
          <a:p>
            <a:pPr marL="873443" lvl="5" indent="-461963"/>
            <a:r>
              <a:rPr lang="en-US" dirty="0" smtClean="0"/>
              <a:t>Guilt and shame</a:t>
            </a:r>
          </a:p>
          <a:p>
            <a:pPr marL="873443" lvl="5" indent="-461963"/>
            <a:r>
              <a:rPr lang="en-US" dirty="0" smtClean="0"/>
              <a:t>More depression and complicated grief</a:t>
            </a:r>
          </a:p>
          <a:p>
            <a:pPr marL="882587" lvl="6" indent="-461963"/>
            <a:r>
              <a:rPr lang="en-US" dirty="0" smtClean="0"/>
              <a:t>Less vitality and more pain</a:t>
            </a:r>
          </a:p>
          <a:p>
            <a:pPr marL="873443" lvl="5" indent="-461963"/>
            <a:r>
              <a:rPr lang="en-US" dirty="0" smtClean="0"/>
              <a:t>Social stigma, isolation, and loneliness</a:t>
            </a:r>
          </a:p>
          <a:p>
            <a:pPr marL="873443" lvl="5" indent="-461963"/>
            <a:r>
              <a:rPr lang="en-US" dirty="0" smtClean="0"/>
              <a:t>Poorer social functioning, and physical/mental health</a:t>
            </a:r>
          </a:p>
          <a:p>
            <a:pPr marL="873443" lvl="5" indent="-461963"/>
            <a:r>
              <a:rPr lang="en-US" dirty="0" smtClean="0"/>
              <a:t>Searching for the meaning of the death</a:t>
            </a:r>
          </a:p>
          <a:p>
            <a:pPr marL="873443" lvl="5" indent="-461963"/>
            <a:r>
              <a:rPr lang="en-US" dirty="0" smtClean="0"/>
              <a:t>Being concerned about their own increase suicide risk</a:t>
            </a:r>
          </a:p>
          <a:p>
            <a:pPr marL="114300" indent="0">
              <a:buNone/>
            </a:pPr>
            <a:endParaRPr lang="en-US" sz="2000" dirty="0"/>
          </a:p>
        </p:txBody>
      </p:sp>
      <p:sp>
        <p:nvSpPr>
          <p:cNvPr id="4" name="Slide Number Placeholder 3"/>
          <p:cNvSpPr>
            <a:spLocks noGrp="1"/>
          </p:cNvSpPr>
          <p:nvPr>
            <p:ph type="sldNum" sz="quarter" idx="12"/>
          </p:nvPr>
        </p:nvSpPr>
        <p:spPr/>
        <p:txBody>
          <a:bodyPr/>
          <a:lstStyle/>
          <a:p>
            <a:fld id="{5668978C-3EBD-7A44-8C31-08E40350197E}" type="slidenum">
              <a:rPr lang="en-US" smtClean="0"/>
              <a:t>67</a:t>
            </a:fld>
            <a:endParaRPr lang="en-US" dirty="0"/>
          </a:p>
        </p:txBody>
      </p:sp>
      <p:sp>
        <p:nvSpPr>
          <p:cNvPr id="5" name="TextBox 4"/>
          <p:cNvSpPr txBox="1"/>
          <p:nvPr/>
        </p:nvSpPr>
        <p:spPr>
          <a:xfrm>
            <a:off x="1006106" y="6535521"/>
            <a:ext cx="3043722" cy="338554"/>
          </a:xfrm>
          <a:prstGeom prst="rect">
            <a:avLst/>
          </a:prstGeom>
          <a:noFill/>
        </p:spPr>
        <p:txBody>
          <a:bodyPr wrap="none" rtlCol="0">
            <a:spAutoFit/>
          </a:bodyPr>
          <a:lstStyle/>
          <a:p>
            <a:pPr>
              <a:buNone/>
            </a:pPr>
            <a:r>
              <a:rPr lang="en-US" sz="1600" dirty="0" smtClean="0"/>
              <a:t>Cain (1972); de Groot et al. (2006)</a:t>
            </a:r>
            <a:endParaRPr lang="en-US" sz="1600" dirty="0"/>
          </a:p>
        </p:txBody>
      </p:sp>
      <p:pic>
        <p:nvPicPr>
          <p:cNvPr id="6" name="Picture 5"/>
          <p:cNvPicPr>
            <a:picLocks noChangeAspect="1"/>
          </p:cNvPicPr>
          <p:nvPr/>
        </p:nvPicPr>
        <p:blipFill>
          <a:blip r:embed="rId3"/>
          <a:stretch>
            <a:fillRect/>
          </a:stretch>
        </p:blipFill>
        <p:spPr>
          <a:xfrm>
            <a:off x="6009802" y="5217757"/>
            <a:ext cx="2443511" cy="1640242"/>
          </a:xfrm>
          <a:prstGeom prst="rect">
            <a:avLst/>
          </a:prstGeom>
        </p:spPr>
      </p:pic>
    </p:spTree>
    <p:extLst>
      <p:ext uri="{BB962C8B-B14F-4D97-AF65-F5344CB8AC3E}">
        <p14:creationId xmlns:p14="http://schemas.microsoft.com/office/powerpoint/2010/main" val="4993659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p:txBody>
          <a:bodyPr>
            <a:normAutofit/>
          </a:bodyPr>
          <a:lstStyle/>
          <a:p>
            <a:pPr marL="461963" lvl="1" indent="-461963">
              <a:buFont typeface="+mj-lt"/>
              <a:buAutoNum type="arabicPeriod" startAt="2"/>
            </a:pPr>
            <a:r>
              <a:rPr lang="en-US" sz="2800" dirty="0" smtClean="0"/>
              <a:t>A special form of bereavement</a:t>
            </a:r>
          </a:p>
          <a:p>
            <a:pPr lvl="2"/>
            <a:r>
              <a:rPr lang="en-US" sz="2400" dirty="0" smtClean="0"/>
              <a:t>Multiple levels of grief reactions</a:t>
            </a:r>
          </a:p>
          <a:p>
            <a:pPr marL="1508760" lvl="3" indent="-457200">
              <a:buFont typeface="+mj-lt"/>
              <a:buAutoNum type="alphaLcParenR"/>
            </a:pPr>
            <a:r>
              <a:rPr lang="en-US" sz="2000" dirty="0" smtClean="0"/>
              <a:t>Common grief reactions</a:t>
            </a:r>
          </a:p>
          <a:p>
            <a:pPr marL="1554480" lvl="5" indent="0">
              <a:buNone/>
            </a:pPr>
            <a:r>
              <a:rPr lang="en-US" sz="2000" dirty="0" smtClean="0"/>
              <a:t>e.g., sorrow, yearning to be reunited</a:t>
            </a:r>
          </a:p>
          <a:p>
            <a:pPr marL="1508760" lvl="3" indent="-457200">
              <a:buFont typeface="+mj-lt"/>
              <a:buAutoNum type="alphaLcParenR"/>
            </a:pPr>
            <a:r>
              <a:rPr lang="en-US" sz="2000" dirty="0" smtClean="0"/>
              <a:t>Unexpected death reactions</a:t>
            </a:r>
          </a:p>
          <a:p>
            <a:pPr marL="1554480" lvl="5" indent="0">
              <a:buNone/>
            </a:pPr>
            <a:r>
              <a:rPr lang="en-US" sz="2000" dirty="0" smtClean="0"/>
              <a:t>e.g., shock, sense of unreality</a:t>
            </a:r>
          </a:p>
          <a:p>
            <a:pPr marL="1565910" lvl="3" indent="-514350">
              <a:buFont typeface="+mj-lt"/>
              <a:buAutoNum type="alphaLcParenR"/>
            </a:pPr>
            <a:r>
              <a:rPr lang="en-US" sz="2000" dirty="0" smtClean="0"/>
              <a:t>Violent death reactions</a:t>
            </a:r>
          </a:p>
          <a:p>
            <a:pPr marL="1554480" lvl="5" indent="0">
              <a:buNone/>
            </a:pPr>
            <a:r>
              <a:rPr lang="en-US" sz="2000" dirty="0"/>
              <a:t>e.g., </a:t>
            </a:r>
            <a:r>
              <a:rPr lang="en-US" sz="2000" dirty="0" smtClean="0"/>
              <a:t>traumatic stress</a:t>
            </a:r>
          </a:p>
          <a:p>
            <a:pPr marL="1565910" lvl="3" indent="-514350">
              <a:buFont typeface="+mj-lt"/>
              <a:buAutoNum type="alphaLcParenR"/>
            </a:pPr>
            <a:r>
              <a:rPr lang="en-US" sz="2000" dirty="0" smtClean="0"/>
              <a:t>Unique suicide reactions</a:t>
            </a:r>
          </a:p>
          <a:p>
            <a:pPr marL="1554480" lvl="5" indent="0">
              <a:buNone/>
            </a:pPr>
            <a:r>
              <a:rPr lang="en-US" sz="2000" dirty="0"/>
              <a:t>e.g., </a:t>
            </a:r>
            <a:r>
              <a:rPr lang="en-US" sz="2000" dirty="0" smtClean="0"/>
              <a:t>anger at deceased, feelings of abandonment</a:t>
            </a:r>
            <a:endParaRPr lang="en-US" sz="2000" dirty="0"/>
          </a:p>
        </p:txBody>
      </p:sp>
      <p:sp>
        <p:nvSpPr>
          <p:cNvPr id="4" name="Slide Number Placeholder 3"/>
          <p:cNvSpPr>
            <a:spLocks noGrp="1"/>
          </p:cNvSpPr>
          <p:nvPr>
            <p:ph type="sldNum" sz="quarter" idx="12"/>
          </p:nvPr>
        </p:nvSpPr>
        <p:spPr/>
        <p:txBody>
          <a:bodyPr/>
          <a:lstStyle/>
          <a:p>
            <a:fld id="{5668978C-3EBD-7A44-8C31-08E40350197E}" type="slidenum">
              <a:rPr lang="en-US" smtClean="0"/>
              <a:t>68</a:t>
            </a:fld>
            <a:endParaRPr lang="en-US" dirty="0"/>
          </a:p>
        </p:txBody>
      </p:sp>
      <p:sp>
        <p:nvSpPr>
          <p:cNvPr id="5" name="TextBox 4"/>
          <p:cNvSpPr txBox="1"/>
          <p:nvPr/>
        </p:nvSpPr>
        <p:spPr>
          <a:xfrm>
            <a:off x="1006106" y="6535521"/>
            <a:ext cx="2349922" cy="338554"/>
          </a:xfrm>
          <a:prstGeom prst="rect">
            <a:avLst/>
          </a:prstGeom>
          <a:noFill/>
        </p:spPr>
        <p:txBody>
          <a:bodyPr wrap="none" rtlCol="0">
            <a:spAutoFit/>
          </a:bodyPr>
          <a:lstStyle/>
          <a:p>
            <a:pPr>
              <a:buNone/>
            </a:pPr>
            <a:r>
              <a:rPr lang="en-US" sz="1600" dirty="0" smtClean="0"/>
              <a:t>Jordan &amp; McIntosh (2011)</a:t>
            </a:r>
            <a:endParaRPr lang="en-US" sz="1600" dirty="0"/>
          </a:p>
        </p:txBody>
      </p:sp>
      <p:pic>
        <p:nvPicPr>
          <p:cNvPr id="6" name="Picture 5"/>
          <p:cNvPicPr>
            <a:picLocks noChangeAspect="1"/>
          </p:cNvPicPr>
          <p:nvPr/>
        </p:nvPicPr>
        <p:blipFill>
          <a:blip r:embed="rId3"/>
          <a:stretch>
            <a:fillRect/>
          </a:stretch>
        </p:blipFill>
        <p:spPr>
          <a:xfrm>
            <a:off x="6502740" y="5490010"/>
            <a:ext cx="1915186" cy="1367990"/>
          </a:xfrm>
          <a:prstGeom prst="rect">
            <a:avLst/>
          </a:prstGeom>
        </p:spPr>
      </p:pic>
    </p:spTree>
    <p:extLst>
      <p:ext uri="{BB962C8B-B14F-4D97-AF65-F5344CB8AC3E}">
        <p14:creationId xmlns:p14="http://schemas.microsoft.com/office/powerpoint/2010/main" val="6600055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Postvention</a:t>
            </a:r>
            <a:endParaRPr lang="en-US" dirty="0"/>
          </a:p>
        </p:txBody>
      </p:sp>
      <p:sp>
        <p:nvSpPr>
          <p:cNvPr id="3" name="Content Placeholder 2"/>
          <p:cNvSpPr>
            <a:spLocks noGrp="1"/>
          </p:cNvSpPr>
          <p:nvPr>
            <p:ph idx="1"/>
          </p:nvPr>
        </p:nvSpPr>
        <p:spPr/>
        <p:txBody>
          <a:bodyPr>
            <a:normAutofit/>
          </a:bodyPr>
          <a:lstStyle/>
          <a:p>
            <a:pPr marL="461963" indent="-461963">
              <a:buFont typeface="+mj-lt"/>
              <a:buAutoNum type="arabicPeriod" startAt="3"/>
            </a:pPr>
            <a:r>
              <a:rPr lang="en-US" sz="2800" dirty="0" smtClean="0"/>
              <a:t>Social Stigma</a:t>
            </a:r>
          </a:p>
          <a:p>
            <a:pPr marL="461963" lvl="1" indent="-411163"/>
            <a:r>
              <a:rPr lang="en-US" sz="2400" dirty="0" smtClean="0"/>
              <a:t>Both </a:t>
            </a:r>
            <a:r>
              <a:rPr lang="en-US" sz="2400" dirty="0"/>
              <a:t>students and staff members may be uncomfortable talking about the death</a:t>
            </a:r>
            <a:r>
              <a:rPr lang="en-US" sz="2400" dirty="0" smtClean="0"/>
              <a:t>.</a:t>
            </a:r>
          </a:p>
          <a:p>
            <a:pPr lvl="1"/>
            <a:r>
              <a:rPr lang="en-US" sz="2400" dirty="0" smtClean="0"/>
              <a:t>Survivors </a:t>
            </a:r>
            <a:r>
              <a:rPr lang="en-US" sz="2400" dirty="0"/>
              <a:t>may receive (and/or perceive) much less social support for their loss</a:t>
            </a:r>
            <a:r>
              <a:rPr lang="en-US" sz="2400" dirty="0" smtClean="0"/>
              <a:t>.</a:t>
            </a:r>
          </a:p>
          <a:p>
            <a:pPr lvl="2"/>
            <a:r>
              <a:rPr lang="en-US" sz="2000" dirty="0" smtClean="0"/>
              <a:t>Viewed </a:t>
            </a:r>
            <a:r>
              <a:rPr lang="en-US" sz="2000" dirty="0"/>
              <a:t>more negatively by others as well as themselves</a:t>
            </a:r>
            <a:r>
              <a:rPr lang="en-US" sz="2000" dirty="0" smtClean="0"/>
              <a:t>.</a:t>
            </a:r>
          </a:p>
          <a:p>
            <a:pPr lvl="1"/>
            <a:r>
              <a:rPr lang="en-US" sz="2400" dirty="0" smtClean="0"/>
              <a:t>There </a:t>
            </a:r>
            <a:r>
              <a:rPr lang="en-US" sz="2400" dirty="0"/>
              <a:t>may exist a reluctance to provide postvention services.</a:t>
            </a:r>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69</a:t>
            </a:fld>
            <a:endParaRPr lang="en-US" dirty="0"/>
          </a:p>
        </p:txBody>
      </p:sp>
      <p:pic>
        <p:nvPicPr>
          <p:cNvPr id="6" name="Picture 5"/>
          <p:cNvPicPr>
            <a:picLocks noChangeAspect="1"/>
          </p:cNvPicPr>
          <p:nvPr/>
        </p:nvPicPr>
        <p:blipFill>
          <a:blip r:embed="rId3"/>
          <a:stretch>
            <a:fillRect/>
          </a:stretch>
        </p:blipFill>
        <p:spPr>
          <a:xfrm>
            <a:off x="5594936" y="4766108"/>
            <a:ext cx="2873829" cy="2092148"/>
          </a:xfrm>
          <a:prstGeom prst="rect">
            <a:avLst/>
          </a:prstGeom>
        </p:spPr>
      </p:pic>
      <p:sp>
        <p:nvSpPr>
          <p:cNvPr id="7" name="TextBox 6"/>
          <p:cNvSpPr txBox="1"/>
          <p:nvPr/>
        </p:nvSpPr>
        <p:spPr>
          <a:xfrm>
            <a:off x="1006106" y="6535521"/>
            <a:ext cx="3129382" cy="338554"/>
          </a:xfrm>
          <a:prstGeom prst="rect">
            <a:avLst/>
          </a:prstGeom>
          <a:noFill/>
        </p:spPr>
        <p:txBody>
          <a:bodyPr wrap="none" rtlCol="0">
            <a:spAutoFit/>
          </a:bodyPr>
          <a:lstStyle/>
          <a:p>
            <a:pPr>
              <a:buNone/>
            </a:pPr>
            <a:r>
              <a:rPr lang="en-US" sz="1600" dirty="0" smtClean="0"/>
              <a:t>Jordan (2001); Roberts et al. (1998)</a:t>
            </a:r>
            <a:endParaRPr lang="en-US" sz="1600" dirty="0"/>
          </a:p>
        </p:txBody>
      </p:sp>
    </p:spTree>
    <p:extLst>
      <p:ext uri="{BB962C8B-B14F-4D97-AF65-F5344CB8AC3E}">
        <p14:creationId xmlns:p14="http://schemas.microsoft.com/office/powerpoint/2010/main" val="119729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a:xfrm>
            <a:off x="1384292" y="1447800"/>
            <a:ext cx="7498080" cy="4800600"/>
          </a:xfrm>
        </p:spPr>
        <p:txBody>
          <a:bodyPr/>
          <a:lstStyle/>
          <a:p>
            <a:r>
              <a:rPr lang="en-US" b="1" dirty="0" smtClean="0"/>
              <a:t>Traumatic </a:t>
            </a:r>
            <a:r>
              <a:rPr lang="en-US" b="1" dirty="0"/>
              <a:t>S</a:t>
            </a:r>
            <a:r>
              <a:rPr lang="en-US" b="1" dirty="0" smtClean="0"/>
              <a:t>tress</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7</a:t>
            </a:fld>
            <a:endParaRPr kumimoji="0" lang="en-US" dirty="0"/>
          </a:p>
        </p:txBody>
      </p:sp>
      <p:sp>
        <p:nvSpPr>
          <p:cNvPr id="9" name="TextBox 8"/>
          <p:cNvSpPr txBox="1"/>
          <p:nvPr/>
        </p:nvSpPr>
        <p:spPr>
          <a:xfrm>
            <a:off x="988965" y="6517058"/>
            <a:ext cx="1865515" cy="338554"/>
          </a:xfrm>
          <a:prstGeom prst="rect">
            <a:avLst/>
          </a:prstGeom>
          <a:noFill/>
        </p:spPr>
        <p:txBody>
          <a:bodyPr wrap="none" rtlCol="0">
            <a:spAutoFit/>
          </a:bodyPr>
          <a:lstStyle/>
          <a:p>
            <a:r>
              <a:rPr lang="en-US" sz="1600" dirty="0" err="1" smtClean="0"/>
              <a:t>Robers</a:t>
            </a:r>
            <a:r>
              <a:rPr lang="en-US" sz="1600" dirty="0"/>
              <a:t> </a:t>
            </a:r>
            <a:r>
              <a:rPr lang="en-US" sz="1600" dirty="0" smtClean="0"/>
              <a:t>et al., (2014)</a:t>
            </a:r>
          </a:p>
        </p:txBody>
      </p:sp>
      <p:graphicFrame>
        <p:nvGraphicFramePr>
          <p:cNvPr id="7" name="Chart 6"/>
          <p:cNvGraphicFramePr/>
          <p:nvPr>
            <p:extLst>
              <p:ext uri="{D42A27DB-BD31-4B8C-83A1-F6EECF244321}">
                <p14:modId xmlns:p14="http://schemas.microsoft.com/office/powerpoint/2010/main" val="2112835350"/>
              </p:ext>
            </p:extLst>
          </p:nvPr>
        </p:nvGraphicFramePr>
        <p:xfrm>
          <a:off x="1821744" y="2129991"/>
          <a:ext cx="6286298" cy="43357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253823" y="5708319"/>
            <a:ext cx="2679865" cy="369332"/>
          </a:xfrm>
          <a:prstGeom prst="rect">
            <a:avLst/>
          </a:prstGeom>
          <a:noFill/>
        </p:spPr>
        <p:txBody>
          <a:bodyPr wrap="none" rtlCol="0">
            <a:spAutoFit/>
          </a:bodyPr>
          <a:lstStyle/>
          <a:p>
            <a:r>
              <a:rPr lang="en-US" dirty="0" smtClean="0"/>
              <a:t>0.2% are school associated</a:t>
            </a:r>
            <a:endParaRPr lang="en-US" dirty="0"/>
          </a:p>
        </p:txBody>
      </p:sp>
    </p:spTree>
    <p:extLst>
      <p:ext uri="{BB962C8B-B14F-4D97-AF65-F5344CB8AC3E}">
        <p14:creationId xmlns:p14="http://schemas.microsoft.com/office/powerpoint/2010/main" val="4996577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a:t>
            </a:r>
          </a:p>
        </p:txBody>
      </p:sp>
      <p:sp>
        <p:nvSpPr>
          <p:cNvPr id="3" name="Content Placeholder 2"/>
          <p:cNvSpPr>
            <a:spLocks noGrp="1"/>
          </p:cNvSpPr>
          <p:nvPr>
            <p:ph idx="1"/>
          </p:nvPr>
        </p:nvSpPr>
        <p:spPr/>
        <p:txBody>
          <a:bodyPr>
            <a:normAutofit/>
          </a:bodyPr>
          <a:lstStyle/>
          <a:p>
            <a:pPr marL="628650" indent="-514350">
              <a:buFont typeface="+mj-lt"/>
              <a:buAutoNum type="arabicPeriod" startAt="3"/>
            </a:pPr>
            <a:r>
              <a:rPr lang="en-US" sz="2800" dirty="0" smtClean="0"/>
              <a:t>Social Stigma</a:t>
            </a:r>
          </a:p>
          <a:p>
            <a:pPr lvl="1"/>
            <a:r>
              <a:rPr lang="en-US" sz="2400" dirty="0" smtClean="0"/>
              <a:t>Suicide postvention is a unique crisis situation that must be prepared to operate in an environment that is not only suffering from a sudden and unexpected loss, but one that is also anxious talking openly about the death.</a:t>
            </a:r>
          </a:p>
          <a:p>
            <a:pPr marL="114300" indent="0">
              <a:lnSpc>
                <a:spcPct val="90000"/>
              </a:lnSpc>
              <a:buNone/>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70</a:t>
            </a:fld>
            <a:endParaRPr lang="en-US" dirty="0"/>
          </a:p>
        </p:txBody>
      </p:sp>
      <p:pic>
        <p:nvPicPr>
          <p:cNvPr id="5" name="Picture 4"/>
          <p:cNvPicPr>
            <a:picLocks noChangeAspect="1"/>
          </p:cNvPicPr>
          <p:nvPr/>
        </p:nvPicPr>
        <p:blipFill>
          <a:blip r:embed="rId3"/>
          <a:stretch>
            <a:fillRect/>
          </a:stretch>
        </p:blipFill>
        <p:spPr>
          <a:xfrm>
            <a:off x="4880880" y="4510824"/>
            <a:ext cx="3516368" cy="2347176"/>
          </a:xfrm>
          <a:prstGeom prst="rect">
            <a:avLst/>
          </a:prstGeom>
        </p:spPr>
      </p:pic>
    </p:spTree>
    <p:extLst>
      <p:ext uri="{BB962C8B-B14F-4D97-AF65-F5344CB8AC3E}">
        <p14:creationId xmlns:p14="http://schemas.microsoft.com/office/powerpoint/2010/main" val="18545474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a:t>
            </a: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sz="2800" dirty="0" smtClean="0"/>
              <a:t>Developmental Differences</a:t>
            </a:r>
          </a:p>
          <a:p>
            <a:pPr marL="914400" lvl="1" indent="-342900">
              <a:lnSpc>
                <a:spcPct val="90000"/>
              </a:lnSpc>
            </a:pPr>
            <a:r>
              <a:rPr lang="en-US" sz="2400" dirty="0"/>
              <a:t>Understanding of suicide and suicidal behaviors increases with age.</a:t>
            </a:r>
          </a:p>
          <a:p>
            <a:pPr marL="1371600" lvl="2" indent="-334963">
              <a:lnSpc>
                <a:spcPct val="90000"/>
              </a:lnSpc>
            </a:pPr>
            <a:r>
              <a:rPr lang="en-US" sz="2000" dirty="0"/>
              <a:t>Primary grade children appear to understand the concept of “killing oneself,” they typically do not recognize the term “suicide” and generally do not understand the dynamics that lead to this behavior.</a:t>
            </a:r>
          </a:p>
          <a:p>
            <a:pPr marL="1371600" lvl="2" indent="-334963">
              <a:lnSpc>
                <a:spcPct val="90000"/>
              </a:lnSpc>
            </a:pPr>
            <a:r>
              <a:rPr lang="en-US" sz="2000" dirty="0"/>
              <a:t>Around fifth grade that students have a clear understanding of what the term “suicide” means and are aware that it is a psychosocial dynamic that leads to suicidal behavior</a:t>
            </a:r>
            <a:r>
              <a:rPr lang="en-US" sz="2000" dirty="0" smtClean="0"/>
              <a:t>.</a:t>
            </a:r>
            <a:endParaRPr lang="en-US" sz="900" dirty="0"/>
          </a:p>
          <a:p>
            <a:pPr marL="914400" lvl="1" indent="-342900">
              <a:lnSpc>
                <a:spcPct val="90000"/>
              </a:lnSpc>
            </a:pPr>
            <a:r>
              <a:rPr lang="en-US" sz="2400" dirty="0"/>
              <a:t>The risk of suicidal ideation and behaviors increases as youth progress through the school years</a:t>
            </a:r>
            <a:r>
              <a:rPr lang="en-US" sz="2400" dirty="0" smtClean="0"/>
              <a:t>.</a:t>
            </a:r>
            <a:endParaRPr lang="en-US" sz="2400" dirty="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71</a:t>
            </a:fld>
            <a:endParaRPr lang="en-US" dirty="0"/>
          </a:p>
        </p:txBody>
      </p:sp>
      <p:sp>
        <p:nvSpPr>
          <p:cNvPr id="6" name="TextBox 5"/>
          <p:cNvSpPr txBox="1"/>
          <p:nvPr/>
        </p:nvSpPr>
        <p:spPr>
          <a:xfrm>
            <a:off x="1006106" y="6535521"/>
            <a:ext cx="1450137" cy="338554"/>
          </a:xfrm>
          <a:prstGeom prst="rect">
            <a:avLst/>
          </a:prstGeom>
          <a:noFill/>
        </p:spPr>
        <p:txBody>
          <a:bodyPr wrap="none" rtlCol="0">
            <a:spAutoFit/>
          </a:bodyPr>
          <a:lstStyle/>
          <a:p>
            <a:pPr>
              <a:buNone/>
            </a:pPr>
            <a:r>
              <a:rPr lang="en-US" sz="1600" dirty="0" smtClean="0"/>
              <a:t>Mishara (1999)</a:t>
            </a:r>
            <a:endParaRPr lang="en-US" sz="1600" dirty="0"/>
          </a:p>
        </p:txBody>
      </p:sp>
    </p:spTree>
    <p:extLst>
      <p:ext uri="{BB962C8B-B14F-4D97-AF65-F5344CB8AC3E}">
        <p14:creationId xmlns:p14="http://schemas.microsoft.com/office/powerpoint/2010/main" val="2500837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a:t>
            </a:r>
          </a:p>
        </p:txBody>
      </p:sp>
      <p:sp>
        <p:nvSpPr>
          <p:cNvPr id="3" name="Content Placeholder 2"/>
          <p:cNvSpPr>
            <a:spLocks noGrp="1"/>
          </p:cNvSpPr>
          <p:nvPr>
            <p:ph idx="1"/>
          </p:nvPr>
        </p:nvSpPr>
        <p:spPr/>
        <p:txBody>
          <a:bodyPr>
            <a:normAutofit/>
          </a:bodyPr>
          <a:lstStyle/>
          <a:p>
            <a:pPr marL="461963" indent="-461963">
              <a:buFont typeface="+mj-lt"/>
              <a:buAutoNum type="arabicPeriod" startAt="5"/>
            </a:pPr>
            <a:r>
              <a:rPr lang="en-US" sz="2800" dirty="0" smtClean="0"/>
              <a:t>Cultural Differences</a:t>
            </a:r>
          </a:p>
          <a:p>
            <a:pPr marL="914400" lvl="1" indent="-457200"/>
            <a:r>
              <a:rPr lang="en-US" sz="2400" dirty="0" smtClean="0"/>
              <a:t>Attitudes toward suicidal behavior vary considerably from culture to culture.  </a:t>
            </a:r>
          </a:p>
          <a:p>
            <a:pPr marL="914400" lvl="1" indent="-457200"/>
            <a:r>
              <a:rPr lang="en-US" sz="2400" dirty="0" smtClean="0"/>
              <a:t>While some cultures may view suicide as appropriate under certain circumstances, other have strong sanctions against all such behavior.  </a:t>
            </a:r>
          </a:p>
          <a:p>
            <a:pPr marL="914400" lvl="1" indent="-457200"/>
            <a:r>
              <a:rPr lang="en-US" sz="2400" dirty="0" smtClean="0"/>
              <a:t>These cultural attitudes have important implications for both the bereavement process and suicide contagion.</a:t>
            </a:r>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72</a:t>
            </a:fld>
            <a:endParaRPr lang="en-US" dirty="0"/>
          </a:p>
        </p:txBody>
      </p:sp>
      <p:sp>
        <p:nvSpPr>
          <p:cNvPr id="6" name="TextBox 5"/>
          <p:cNvSpPr txBox="1"/>
          <p:nvPr/>
        </p:nvSpPr>
        <p:spPr>
          <a:xfrm>
            <a:off x="993277" y="6535521"/>
            <a:ext cx="1840167" cy="338554"/>
          </a:xfrm>
          <a:prstGeom prst="rect">
            <a:avLst/>
          </a:prstGeom>
          <a:noFill/>
        </p:spPr>
        <p:txBody>
          <a:bodyPr wrap="none" rtlCol="0">
            <a:spAutoFit/>
          </a:bodyPr>
          <a:lstStyle/>
          <a:p>
            <a:pPr>
              <a:buNone/>
            </a:pPr>
            <a:r>
              <a:rPr lang="en-US" sz="1600" dirty="0" smtClean="0"/>
              <a:t>Ramsay et al. (1996)</a:t>
            </a:r>
            <a:endParaRPr lang="en-US" sz="1600" dirty="0"/>
          </a:p>
        </p:txBody>
      </p:sp>
    </p:spTree>
    <p:extLst>
      <p:ext uri="{BB962C8B-B14F-4D97-AF65-F5344CB8AC3E}">
        <p14:creationId xmlns:p14="http://schemas.microsoft.com/office/powerpoint/2010/main" val="3332489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a:t>
            </a:r>
            <a:r>
              <a:rPr lang="en-US" dirty="0" smtClean="0"/>
              <a:t>Postvention Protocol</a:t>
            </a:r>
            <a:endParaRPr lang="en-US" dirty="0"/>
          </a:p>
        </p:txBody>
      </p:sp>
      <p:sp>
        <p:nvSpPr>
          <p:cNvPr id="3" name="Content Placeholder 2"/>
          <p:cNvSpPr>
            <a:spLocks noGrp="1"/>
          </p:cNvSpPr>
          <p:nvPr>
            <p:ph idx="1"/>
          </p:nvPr>
        </p:nvSpPr>
        <p:spPr/>
        <p:txBody>
          <a:bodyPr>
            <a:normAutofit/>
          </a:bodyPr>
          <a:lstStyle/>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73</a:t>
            </a:fld>
            <a:endParaRPr lang="en-US" dirty="0"/>
          </a:p>
        </p:txBody>
      </p:sp>
      <p:pic>
        <p:nvPicPr>
          <p:cNvPr id="7" name="Picture 6" descr="Screen Capture3.pdf"/>
          <p:cNvPicPr>
            <a:picLocks noChangeAspect="1"/>
          </p:cNvPicPr>
          <p:nvPr/>
        </p:nvPicPr>
        <p:blipFill rotWithShape="1">
          <a:blip r:embed="rId3" cstate="email">
            <a:extLst>
              <a:ext uri="{28A0092B-C50C-407E-A947-70E740481C1C}">
                <a14:useLocalDpi xmlns:a14="http://schemas.microsoft.com/office/drawing/2010/main" val="0"/>
              </a:ext>
            </a:extLst>
          </a:blip>
          <a:srcRect l="2638" t="8" r="-2638" b="1991"/>
          <a:stretch/>
        </p:blipFill>
        <p:spPr>
          <a:xfrm>
            <a:off x="5674335" y="1837944"/>
            <a:ext cx="3437160" cy="4361688"/>
          </a:xfrm>
          <a:prstGeom prst="rect">
            <a:avLst/>
          </a:prstGeom>
        </p:spPr>
      </p:pic>
      <p:sp>
        <p:nvSpPr>
          <p:cNvPr id="8" name="Rectangle 7"/>
          <p:cNvSpPr/>
          <p:nvPr/>
        </p:nvSpPr>
        <p:spPr>
          <a:xfrm>
            <a:off x="1155569" y="2201735"/>
            <a:ext cx="4572000" cy="3698449"/>
          </a:xfrm>
          <a:prstGeom prst="rect">
            <a:avLst/>
          </a:prstGeom>
        </p:spPr>
        <p:txBody>
          <a:bodyPr>
            <a:spAutoFit/>
          </a:bodyPr>
          <a:lstStyle/>
          <a:p>
            <a:pPr marL="461963" indent="-461963">
              <a:lnSpc>
                <a:spcPct val="90000"/>
              </a:lnSpc>
              <a:buFont typeface="Wingdings" pitchFamily="2" charset="2"/>
              <a:buNone/>
            </a:pPr>
            <a:r>
              <a:rPr lang="en-US" sz="2000" dirty="0" smtClean="0"/>
              <a:t>1.	Verify the death</a:t>
            </a:r>
          </a:p>
          <a:p>
            <a:pPr marL="461963" indent="-461963">
              <a:lnSpc>
                <a:spcPct val="90000"/>
              </a:lnSpc>
              <a:buFont typeface="Wingdings" pitchFamily="2" charset="2"/>
              <a:buNone/>
            </a:pPr>
            <a:r>
              <a:rPr lang="en-US" sz="2000" dirty="0" smtClean="0"/>
              <a:t>2.	Mobilize the Crisis Team</a:t>
            </a:r>
          </a:p>
          <a:p>
            <a:pPr marL="461963" indent="-461963">
              <a:lnSpc>
                <a:spcPct val="90000"/>
              </a:lnSpc>
              <a:buFont typeface="Wingdings" pitchFamily="2" charset="2"/>
              <a:buNone/>
            </a:pPr>
            <a:r>
              <a:rPr lang="en-US" sz="2000" dirty="0" smtClean="0"/>
              <a:t>3.	Assess impact &amp; determine response</a:t>
            </a:r>
          </a:p>
          <a:p>
            <a:pPr marL="461963" indent="-461963">
              <a:lnSpc>
                <a:spcPct val="90000"/>
              </a:lnSpc>
              <a:buFont typeface="Wingdings" pitchFamily="2" charset="2"/>
              <a:buNone/>
            </a:pPr>
            <a:r>
              <a:rPr lang="en-US" sz="2000" dirty="0" smtClean="0"/>
              <a:t>4.	Notify affected school staff members</a:t>
            </a:r>
          </a:p>
          <a:p>
            <a:pPr marL="461963" indent="-461963">
              <a:lnSpc>
                <a:spcPct val="90000"/>
              </a:lnSpc>
              <a:buFont typeface="Wingdings" pitchFamily="2" charset="2"/>
              <a:buNone/>
            </a:pPr>
            <a:r>
              <a:rPr lang="en-US" sz="2000" dirty="0" smtClean="0"/>
              <a:t>5.	Contact the deceased’s family </a:t>
            </a:r>
          </a:p>
          <a:p>
            <a:pPr marL="461963" indent="-461963">
              <a:lnSpc>
                <a:spcPct val="90000"/>
              </a:lnSpc>
              <a:buFont typeface="Wingdings" pitchFamily="2" charset="2"/>
              <a:buNone/>
            </a:pPr>
            <a:r>
              <a:rPr lang="en-US" sz="2000" dirty="0" smtClean="0"/>
              <a:t>6.	Determine what to share</a:t>
            </a:r>
          </a:p>
          <a:p>
            <a:pPr marL="461963" indent="-461963">
              <a:lnSpc>
                <a:spcPct val="90000"/>
              </a:lnSpc>
              <a:buFont typeface="Wingdings" pitchFamily="2" charset="2"/>
              <a:buNone/>
            </a:pPr>
            <a:r>
              <a:rPr lang="en-US" sz="2000" dirty="0" smtClean="0"/>
              <a:t>7.	Determine how to inform others</a:t>
            </a:r>
          </a:p>
          <a:p>
            <a:pPr marL="461963" indent="-461963">
              <a:lnSpc>
                <a:spcPct val="90000"/>
              </a:lnSpc>
              <a:buFont typeface="Wingdings" pitchFamily="2" charset="2"/>
              <a:buNone/>
            </a:pPr>
            <a:r>
              <a:rPr lang="en-US" sz="2000" dirty="0" smtClean="0"/>
              <a:t>8.	Identify crisis intervention priorities</a:t>
            </a:r>
          </a:p>
          <a:p>
            <a:pPr marL="461963" indent="-461963">
              <a:lnSpc>
                <a:spcPct val="90000"/>
              </a:lnSpc>
              <a:buFont typeface="Wingdings" pitchFamily="2" charset="2"/>
              <a:buNone/>
            </a:pPr>
            <a:r>
              <a:rPr lang="en-US" sz="2000" dirty="0" smtClean="0"/>
              <a:t>9.	</a:t>
            </a:r>
            <a:r>
              <a:rPr lang="en-US" sz="2000" dirty="0"/>
              <a:t>F</a:t>
            </a:r>
            <a:r>
              <a:rPr lang="en-US" sz="2000" dirty="0" smtClean="0"/>
              <a:t>aculty planning session</a:t>
            </a:r>
          </a:p>
          <a:p>
            <a:pPr marL="461963" indent="-461963">
              <a:lnSpc>
                <a:spcPct val="90000"/>
              </a:lnSpc>
              <a:buFont typeface="Wingdings" pitchFamily="2" charset="2"/>
              <a:buNone/>
            </a:pPr>
            <a:r>
              <a:rPr lang="en-US" sz="2000" dirty="0" smtClean="0"/>
              <a:t>10.	Provide crisis intervention services</a:t>
            </a:r>
          </a:p>
          <a:p>
            <a:pPr marL="461963" indent="-461963">
              <a:lnSpc>
                <a:spcPct val="90000"/>
              </a:lnSpc>
              <a:buFont typeface="Wingdings" pitchFamily="2" charset="2"/>
              <a:buNone/>
            </a:pPr>
            <a:r>
              <a:rPr lang="en-US" sz="2000" dirty="0" smtClean="0"/>
              <a:t>11.	Ongoing daily planning sessions</a:t>
            </a:r>
          </a:p>
          <a:p>
            <a:pPr marL="461963" indent="-461963">
              <a:lnSpc>
                <a:spcPct val="90000"/>
              </a:lnSpc>
              <a:buFont typeface="Wingdings" pitchFamily="2" charset="2"/>
              <a:buNone/>
            </a:pPr>
            <a:r>
              <a:rPr lang="en-US" sz="2000" dirty="0" smtClean="0"/>
              <a:t>12.	Memorials</a:t>
            </a:r>
          </a:p>
          <a:p>
            <a:pPr marL="461963" indent="-461963">
              <a:lnSpc>
                <a:spcPct val="90000"/>
              </a:lnSpc>
              <a:buFont typeface="Wingdings" pitchFamily="2" charset="2"/>
              <a:buNone/>
            </a:pPr>
            <a:r>
              <a:rPr lang="en-US" sz="2000" dirty="0" smtClean="0"/>
              <a:t>13.	Debrief</a:t>
            </a:r>
          </a:p>
        </p:txBody>
      </p:sp>
      <p:sp>
        <p:nvSpPr>
          <p:cNvPr id="9" name="TextBox 8"/>
          <p:cNvSpPr txBox="1"/>
          <p:nvPr/>
        </p:nvSpPr>
        <p:spPr>
          <a:xfrm>
            <a:off x="993277" y="6535521"/>
            <a:ext cx="4916230" cy="338554"/>
          </a:xfrm>
          <a:prstGeom prst="rect">
            <a:avLst/>
          </a:prstGeom>
          <a:noFill/>
        </p:spPr>
        <p:txBody>
          <a:bodyPr wrap="none" rtlCol="0">
            <a:spAutoFit/>
          </a:bodyPr>
          <a:lstStyle/>
          <a:p>
            <a:pPr>
              <a:buNone/>
            </a:pPr>
            <a:r>
              <a:rPr lang="en-US" sz="1600" dirty="0" smtClean="0"/>
              <a:t>American Foundation for Suicide Prevention et al. (2011)</a:t>
            </a:r>
            <a:endParaRPr lang="en-US" sz="1600" dirty="0"/>
          </a:p>
        </p:txBody>
      </p:sp>
    </p:spTree>
    <p:extLst>
      <p:ext uri="{BB962C8B-B14F-4D97-AF65-F5344CB8AC3E}">
        <p14:creationId xmlns:p14="http://schemas.microsoft.com/office/powerpoint/2010/main" val="34779172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a:pPr>
            <a:r>
              <a:rPr lang="en-US" sz="2800" dirty="0" smtClean="0"/>
              <a:t>Verify that a death has occurred</a:t>
            </a:r>
          </a:p>
          <a:p>
            <a:pPr lvl="1"/>
            <a:r>
              <a:rPr lang="en-US" sz="2400" dirty="0" smtClean="0"/>
              <a:t>Confirm the cause of death</a:t>
            </a:r>
          </a:p>
          <a:p>
            <a:pPr lvl="2"/>
            <a:r>
              <a:rPr lang="en-US" sz="2000" dirty="0" smtClean="0"/>
              <a:t>Confirmed suicide</a:t>
            </a:r>
          </a:p>
          <a:p>
            <a:pPr lvl="2"/>
            <a:r>
              <a:rPr lang="en-US" sz="2000" dirty="0" smtClean="0"/>
              <a:t>Unconfirmed cause of death</a:t>
            </a:r>
          </a:p>
          <a:p>
            <a:pPr lvl="1"/>
            <a:endParaRPr lang="en-US" sz="26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74</a:t>
            </a:fld>
            <a:endParaRPr lang="en-US" dirty="0"/>
          </a:p>
        </p:txBody>
      </p:sp>
      <p:pic>
        <p:nvPicPr>
          <p:cNvPr id="5" name="Picture 4"/>
          <p:cNvPicPr>
            <a:picLocks noChangeAspect="1"/>
          </p:cNvPicPr>
          <p:nvPr/>
        </p:nvPicPr>
        <p:blipFill>
          <a:blip r:embed="rId3"/>
          <a:stretch>
            <a:fillRect/>
          </a:stretch>
        </p:blipFill>
        <p:spPr>
          <a:xfrm>
            <a:off x="4967904" y="4245127"/>
            <a:ext cx="3508237" cy="2627098"/>
          </a:xfrm>
          <a:prstGeom prst="rect">
            <a:avLst/>
          </a:prstGeom>
        </p:spPr>
      </p:pic>
      <p:sp>
        <p:nvSpPr>
          <p:cNvPr id="7" name="TextBox 6"/>
          <p:cNvSpPr txBox="1"/>
          <p:nvPr/>
        </p:nvSpPr>
        <p:spPr>
          <a:xfrm>
            <a:off x="993277" y="6535521"/>
            <a:ext cx="1242848" cy="338554"/>
          </a:xfrm>
          <a:prstGeom prst="rect">
            <a:avLst/>
          </a:prstGeom>
          <a:noFill/>
        </p:spPr>
        <p:txBody>
          <a:bodyPr wrap="none" rtlCol="0">
            <a:spAutoFit/>
          </a:bodyPr>
          <a:lstStyle/>
          <a:p>
            <a:pPr>
              <a:buNone/>
            </a:pPr>
            <a:r>
              <a:rPr lang="en-US" sz="1600" dirty="0" smtClean="0"/>
              <a:t>Brock (2002)</a:t>
            </a:r>
            <a:endParaRPr lang="en-US" sz="1600" dirty="0"/>
          </a:p>
        </p:txBody>
      </p:sp>
    </p:spTree>
    <p:extLst>
      <p:ext uri="{BB962C8B-B14F-4D97-AF65-F5344CB8AC3E}">
        <p14:creationId xmlns:p14="http://schemas.microsoft.com/office/powerpoint/2010/main" val="1650816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startAt="2"/>
            </a:pPr>
            <a:r>
              <a:rPr lang="en-US" sz="2800" dirty="0" smtClean="0"/>
              <a:t>Mobilize the crisis response team</a:t>
            </a:r>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75</a:t>
            </a:fld>
            <a:endParaRPr lang="en-US" dirty="0"/>
          </a:p>
        </p:txBody>
      </p:sp>
      <p:pic>
        <p:nvPicPr>
          <p:cNvPr id="6" name="Picture 5" descr="table.png"/>
          <p:cNvPicPr>
            <a:picLocks noChangeAspect="1"/>
          </p:cNvPicPr>
          <p:nvPr/>
        </p:nvPicPr>
        <p:blipFill>
          <a:blip r:embed="rId3" cstate="print"/>
          <a:stretch>
            <a:fillRect/>
          </a:stretch>
        </p:blipFill>
        <p:spPr>
          <a:xfrm>
            <a:off x="1941756" y="2003203"/>
            <a:ext cx="6745903" cy="4764524"/>
          </a:xfrm>
          <a:prstGeom prst="rect">
            <a:avLst/>
          </a:prstGeom>
        </p:spPr>
      </p:pic>
      <p:sp>
        <p:nvSpPr>
          <p:cNvPr id="7" name="TextBox 6"/>
          <p:cNvSpPr txBox="1"/>
          <p:nvPr/>
        </p:nvSpPr>
        <p:spPr>
          <a:xfrm>
            <a:off x="1006106" y="6535521"/>
            <a:ext cx="1715333" cy="338554"/>
          </a:xfrm>
          <a:prstGeom prst="rect">
            <a:avLst/>
          </a:prstGeom>
          <a:noFill/>
        </p:spPr>
        <p:txBody>
          <a:bodyPr wrap="none" rtlCol="0">
            <a:spAutoFit/>
          </a:bodyPr>
          <a:lstStyle/>
          <a:p>
            <a:pPr>
              <a:buNone/>
            </a:pPr>
            <a:r>
              <a:rPr lang="en-US" sz="1600" dirty="0" smtClean="0"/>
              <a:t>Brock et al. (2009)</a:t>
            </a:r>
            <a:endParaRPr lang="en-US" sz="1600" dirty="0"/>
          </a:p>
        </p:txBody>
      </p:sp>
    </p:spTree>
    <p:extLst>
      <p:ext uri="{BB962C8B-B14F-4D97-AF65-F5344CB8AC3E}">
        <p14:creationId xmlns:p14="http://schemas.microsoft.com/office/powerpoint/2010/main" val="738893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startAt="3"/>
            </a:pPr>
            <a:r>
              <a:rPr lang="en-US" sz="2800" dirty="0" smtClean="0"/>
              <a:t>Assess the suicide’s impact on the school and estimate the level of response required.</a:t>
            </a:r>
          </a:p>
          <a:p>
            <a:pPr lvl="1">
              <a:lnSpc>
                <a:spcPct val="90000"/>
              </a:lnSpc>
            </a:pPr>
            <a:r>
              <a:rPr lang="en-US" sz="2400" dirty="0"/>
              <a:t>The importance of accurate estimates</a:t>
            </a:r>
            <a:r>
              <a:rPr lang="en-US" sz="2400" dirty="0" smtClean="0"/>
              <a:t>.</a:t>
            </a:r>
          </a:p>
          <a:p>
            <a:pPr lvl="2">
              <a:lnSpc>
                <a:spcPct val="90000"/>
              </a:lnSpc>
            </a:pPr>
            <a:r>
              <a:rPr lang="en-US" sz="2200" dirty="0" smtClean="0"/>
              <a:t>Make sure a postvention is truly needed before initiating this intervention.</a:t>
            </a:r>
            <a:endParaRPr lang="en-US" sz="2200" dirty="0"/>
          </a:p>
          <a:p>
            <a:pPr lvl="1">
              <a:lnSpc>
                <a:spcPct val="90000"/>
              </a:lnSpc>
            </a:pPr>
            <a:r>
              <a:rPr lang="en-US" sz="2400" dirty="0"/>
              <a:t>Temporal proximity to other traumatic events (especially suicides)</a:t>
            </a:r>
            <a:r>
              <a:rPr lang="en-US" sz="2400" dirty="0" smtClean="0"/>
              <a:t>.</a:t>
            </a:r>
            <a:endParaRPr lang="en-US" sz="2400" dirty="0"/>
          </a:p>
          <a:p>
            <a:pPr lvl="1">
              <a:lnSpc>
                <a:spcPct val="90000"/>
              </a:lnSpc>
            </a:pPr>
            <a:r>
              <a:rPr lang="en-US" sz="2400" dirty="0"/>
              <a:t>Timing of </a:t>
            </a:r>
            <a:r>
              <a:rPr lang="en-US" sz="2400" dirty="0" smtClean="0"/>
              <a:t>the </a:t>
            </a:r>
            <a:r>
              <a:rPr lang="en-US" sz="2400" dirty="0"/>
              <a:t>suicide</a:t>
            </a:r>
            <a:r>
              <a:rPr lang="en-US" sz="2400" dirty="0" smtClean="0"/>
              <a:t>.</a:t>
            </a:r>
            <a:endParaRPr lang="en-US" sz="2400" dirty="0"/>
          </a:p>
          <a:p>
            <a:pPr lvl="1">
              <a:lnSpc>
                <a:spcPct val="90000"/>
              </a:lnSpc>
            </a:pPr>
            <a:r>
              <a:rPr lang="en-US" sz="2400" dirty="0"/>
              <a:t>Physical and/or emotional proximity to the suicide.</a:t>
            </a:r>
          </a:p>
          <a:p>
            <a:pPr lvl="1"/>
            <a:endParaRPr lang="en-US" sz="26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76</a:t>
            </a:fld>
            <a:endParaRPr lang="en-US" dirty="0"/>
          </a:p>
        </p:txBody>
      </p:sp>
      <p:sp>
        <p:nvSpPr>
          <p:cNvPr id="5" name="TextBox 4"/>
          <p:cNvSpPr txBox="1"/>
          <p:nvPr/>
        </p:nvSpPr>
        <p:spPr>
          <a:xfrm>
            <a:off x="1006106" y="6535521"/>
            <a:ext cx="1242848" cy="338554"/>
          </a:xfrm>
          <a:prstGeom prst="rect">
            <a:avLst/>
          </a:prstGeom>
          <a:noFill/>
        </p:spPr>
        <p:txBody>
          <a:bodyPr wrap="none" rtlCol="0">
            <a:spAutoFit/>
          </a:bodyPr>
          <a:lstStyle/>
          <a:p>
            <a:pPr>
              <a:buNone/>
            </a:pPr>
            <a:r>
              <a:rPr lang="en-US" sz="1600" dirty="0" smtClean="0"/>
              <a:t>Brock (2002)</a:t>
            </a:r>
            <a:endParaRPr lang="en-US" sz="1600" dirty="0"/>
          </a:p>
        </p:txBody>
      </p:sp>
    </p:spTree>
    <p:extLst>
      <p:ext uri="{BB962C8B-B14F-4D97-AF65-F5344CB8AC3E}">
        <p14:creationId xmlns:p14="http://schemas.microsoft.com/office/powerpoint/2010/main" val="14731064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startAt="4"/>
            </a:pPr>
            <a:r>
              <a:rPr lang="en-US" sz="2800" dirty="0" smtClean="0"/>
              <a:t>Notify other involved school staff members.</a:t>
            </a:r>
          </a:p>
          <a:p>
            <a:pPr lvl="1"/>
            <a:r>
              <a:rPr lang="en-US" sz="2600" dirty="0" smtClean="0"/>
              <a:t>Deceased student’s teachers (current an former)</a:t>
            </a:r>
          </a:p>
          <a:p>
            <a:pPr lvl="1"/>
            <a:r>
              <a:rPr lang="en-US" sz="2600" dirty="0" smtClean="0"/>
              <a:t>Any other staff members who had a relationship with the deceased</a:t>
            </a:r>
          </a:p>
          <a:p>
            <a:pPr lvl="1"/>
            <a:r>
              <a:rPr lang="en-US" sz="2600" dirty="0" smtClean="0"/>
              <a:t>Teachers and staff who work with suicide survivors.</a:t>
            </a:r>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77</a:t>
            </a:fld>
            <a:endParaRPr lang="en-US" dirty="0"/>
          </a:p>
        </p:txBody>
      </p:sp>
      <p:sp>
        <p:nvSpPr>
          <p:cNvPr id="5" name="TextBox 4"/>
          <p:cNvSpPr txBox="1"/>
          <p:nvPr/>
        </p:nvSpPr>
        <p:spPr>
          <a:xfrm>
            <a:off x="1006106" y="6535521"/>
            <a:ext cx="1242848" cy="338554"/>
          </a:xfrm>
          <a:prstGeom prst="rect">
            <a:avLst/>
          </a:prstGeom>
          <a:noFill/>
        </p:spPr>
        <p:txBody>
          <a:bodyPr wrap="none" rtlCol="0">
            <a:spAutoFit/>
          </a:bodyPr>
          <a:lstStyle/>
          <a:p>
            <a:pPr>
              <a:buNone/>
            </a:pPr>
            <a:r>
              <a:rPr lang="en-US" sz="1600" dirty="0" smtClean="0"/>
              <a:t>Brock (2002)</a:t>
            </a:r>
            <a:endParaRPr lang="en-US" sz="1600" dirty="0"/>
          </a:p>
        </p:txBody>
      </p:sp>
    </p:spTree>
    <p:extLst>
      <p:ext uri="{BB962C8B-B14F-4D97-AF65-F5344CB8AC3E}">
        <p14:creationId xmlns:p14="http://schemas.microsoft.com/office/powerpoint/2010/main" val="32376570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600200"/>
            <a:ext cx="6641592" cy="4048760"/>
          </a:xfrm>
        </p:spPr>
        <p:txBody>
          <a:bodyPr>
            <a:normAutofit/>
          </a:bodyPr>
          <a:lstStyle/>
          <a:p>
            <a:pPr marL="628650" indent="-514350">
              <a:buFont typeface="+mj-lt"/>
              <a:buAutoNum type="arabicPeriod" startAt="5"/>
            </a:pPr>
            <a:r>
              <a:rPr lang="en-US" sz="2800" dirty="0" smtClean="0"/>
              <a:t>Contact the family of the suicide victim.</a:t>
            </a:r>
          </a:p>
          <a:p>
            <a:pPr lvl="1">
              <a:lnSpc>
                <a:spcPct val="80000"/>
              </a:lnSpc>
            </a:pPr>
            <a:r>
              <a:rPr lang="en-US" sz="2400" dirty="0" smtClean="0"/>
              <a:t>Purposes </a:t>
            </a:r>
            <a:r>
              <a:rPr lang="en-US" sz="2400" dirty="0"/>
              <a:t>include...</a:t>
            </a:r>
          </a:p>
          <a:p>
            <a:pPr lvl="2">
              <a:lnSpc>
                <a:spcPct val="80000"/>
              </a:lnSpc>
            </a:pPr>
            <a:r>
              <a:rPr lang="en-US" sz="2000" dirty="0"/>
              <a:t>Express </a:t>
            </a:r>
            <a:r>
              <a:rPr lang="en-US" sz="2000" dirty="0" smtClean="0"/>
              <a:t>sympathy</a:t>
            </a:r>
            <a:r>
              <a:rPr lang="en-US" sz="2000" dirty="0"/>
              <a:t> </a:t>
            </a:r>
            <a:r>
              <a:rPr lang="en-US" sz="2000" dirty="0" smtClean="0"/>
              <a:t>and offer </a:t>
            </a:r>
            <a:r>
              <a:rPr lang="en-US" sz="2000" dirty="0"/>
              <a:t>support.</a:t>
            </a:r>
          </a:p>
          <a:p>
            <a:pPr lvl="2">
              <a:lnSpc>
                <a:spcPct val="80000"/>
              </a:lnSpc>
            </a:pPr>
            <a:r>
              <a:rPr lang="en-US" sz="2000" dirty="0"/>
              <a:t>Identify the victim’s friends/siblings who may need assistance.</a:t>
            </a:r>
          </a:p>
          <a:p>
            <a:pPr lvl="2">
              <a:lnSpc>
                <a:spcPct val="80000"/>
              </a:lnSpc>
            </a:pPr>
            <a:r>
              <a:rPr lang="en-US" sz="2000" dirty="0"/>
              <a:t>Discuss the school’s </a:t>
            </a:r>
            <a:r>
              <a:rPr lang="en-US" sz="2000" dirty="0" smtClean="0"/>
              <a:t>response to the death.</a:t>
            </a:r>
            <a:endParaRPr lang="en-US" sz="2000" dirty="0"/>
          </a:p>
          <a:p>
            <a:pPr lvl="2">
              <a:lnSpc>
                <a:spcPct val="80000"/>
              </a:lnSpc>
            </a:pPr>
            <a:r>
              <a:rPr lang="en-US" sz="2000" dirty="0"/>
              <a:t>Identify details about the death could be shared with outsiders.</a:t>
            </a:r>
          </a:p>
          <a:p>
            <a:pPr>
              <a:lnSpc>
                <a:spcPct val="80000"/>
              </a:lnSpc>
              <a:buFont typeface="Wingdings" pitchFamily="2" charset="2"/>
              <a:buNone/>
            </a:pPr>
            <a:r>
              <a:rPr lang="en-US" sz="2000" dirty="0"/>
              <a:t>	</a:t>
            </a:r>
          </a:p>
          <a:p>
            <a:endParaRPr lang="en-US" sz="28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78</a:t>
            </a:fld>
            <a:endParaRPr lang="en-US" dirty="0"/>
          </a:p>
        </p:txBody>
      </p:sp>
      <p:sp>
        <p:nvSpPr>
          <p:cNvPr id="5" name="TextBox 4"/>
          <p:cNvSpPr txBox="1"/>
          <p:nvPr/>
        </p:nvSpPr>
        <p:spPr>
          <a:xfrm>
            <a:off x="1006106" y="6535521"/>
            <a:ext cx="6054462" cy="338554"/>
          </a:xfrm>
          <a:prstGeom prst="rect">
            <a:avLst/>
          </a:prstGeom>
          <a:noFill/>
        </p:spPr>
        <p:txBody>
          <a:bodyPr wrap="none" rtlCol="0">
            <a:spAutoFit/>
          </a:bodyPr>
          <a:lstStyle/>
          <a:p>
            <a:r>
              <a:rPr lang="en-US" sz="1600" dirty="0" smtClean="0"/>
              <a:t>Brock (</a:t>
            </a:r>
            <a:r>
              <a:rPr lang="en-US" sz="1600" dirty="0"/>
              <a:t>2002); </a:t>
            </a:r>
            <a:r>
              <a:rPr lang="en-US" sz="1600" dirty="0" smtClean="0"/>
              <a:t> American </a:t>
            </a:r>
            <a:r>
              <a:rPr lang="en-US" sz="1600" dirty="0"/>
              <a:t>Foundation for Suicide Prevention et al. (2011</a:t>
            </a:r>
            <a:r>
              <a:rPr lang="en-US" sz="1600" dirty="0" smtClean="0"/>
              <a:t>)</a:t>
            </a:r>
            <a:endParaRPr lang="en-US" sz="1600" dirty="0"/>
          </a:p>
        </p:txBody>
      </p:sp>
    </p:spTree>
    <p:extLst>
      <p:ext uri="{BB962C8B-B14F-4D97-AF65-F5344CB8AC3E}">
        <p14:creationId xmlns:p14="http://schemas.microsoft.com/office/powerpoint/2010/main" val="19505522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apture.pdf"/>
          <p:cNvPicPr>
            <a:picLocks noChangeAspect="1"/>
          </p:cNvPicPr>
          <p:nvPr/>
        </p:nvPicPr>
        <p:blipFill rotWithShape="1">
          <a:blip r:embed="rId3" cstate="email">
            <a:extLst>
              <a:ext uri="{28A0092B-C50C-407E-A947-70E740481C1C}">
                <a14:useLocalDpi xmlns:a14="http://schemas.microsoft.com/office/drawing/2010/main" val="0"/>
              </a:ext>
            </a:extLst>
          </a:blip>
          <a:srcRect l="-2831" r="2831"/>
          <a:stretch/>
        </p:blipFill>
        <p:spPr>
          <a:xfrm>
            <a:off x="5994864" y="2107367"/>
            <a:ext cx="2938824" cy="3016628"/>
          </a:xfrm>
          <a:prstGeom prst="rect">
            <a:avLst/>
          </a:prstGeom>
        </p:spPr>
      </p:pic>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9" y="1600200"/>
            <a:ext cx="4658366" cy="4445000"/>
          </a:xfrm>
        </p:spPr>
        <p:txBody>
          <a:bodyPr>
            <a:normAutofit fontScale="92500" lnSpcReduction="20000"/>
          </a:bodyPr>
          <a:lstStyle/>
          <a:p>
            <a:pPr marL="628650" indent="-514350">
              <a:buFont typeface="+mj-lt"/>
              <a:buAutoNum type="arabicPeriod" startAt="6"/>
            </a:pPr>
            <a:r>
              <a:rPr lang="en-US" sz="2800" dirty="0" smtClean="0"/>
              <a:t>Determine </a:t>
            </a:r>
            <a:r>
              <a:rPr lang="en-US" sz="2800" b="1" dirty="0" smtClean="0"/>
              <a:t>what</a:t>
            </a:r>
            <a:r>
              <a:rPr lang="en-US" sz="2800" dirty="0" smtClean="0"/>
              <a:t> information to share about the death</a:t>
            </a:r>
          </a:p>
          <a:p>
            <a:pPr lvl="1"/>
            <a:r>
              <a:rPr lang="en-US" sz="2400" dirty="0" smtClean="0"/>
              <a:t>Several different communications may be necessary</a:t>
            </a:r>
          </a:p>
          <a:p>
            <a:pPr lvl="2"/>
            <a:r>
              <a:rPr lang="en-US" sz="2000" dirty="0" smtClean="0"/>
              <a:t>When the death has been ruled a suicide</a:t>
            </a:r>
          </a:p>
          <a:p>
            <a:pPr lvl="2"/>
            <a:r>
              <a:rPr lang="en-US" sz="2000" dirty="0" smtClean="0"/>
              <a:t>When the cause of death is unconfirmed</a:t>
            </a:r>
          </a:p>
          <a:p>
            <a:pPr lvl="2"/>
            <a:r>
              <a:rPr lang="en-US" sz="2000" dirty="0" smtClean="0"/>
              <a:t>When the family has requested that the                               cause of death not be disclosed</a:t>
            </a:r>
          </a:p>
          <a:p>
            <a:pPr lvl="2"/>
            <a:r>
              <a:rPr lang="en-US" sz="2000" dirty="0" smtClean="0"/>
              <a:t>Templates provided in </a:t>
            </a:r>
          </a:p>
          <a:p>
            <a:pPr lvl="2"/>
            <a:r>
              <a:rPr lang="en-US" sz="2000" i="1" dirty="0" smtClean="0"/>
              <a:t>After a Suicide: A Toolkit for Schools</a:t>
            </a:r>
            <a:endParaRPr lang="en-US" sz="2000" i="1" dirty="0"/>
          </a:p>
          <a:p>
            <a:pPr lvl="2">
              <a:lnSpc>
                <a:spcPct val="90000"/>
              </a:lnSpc>
            </a:pPr>
            <a:endParaRPr lang="en-US" sz="2000" dirty="0"/>
          </a:p>
          <a:p>
            <a:endParaRPr lang="en-US" sz="26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79</a:t>
            </a:fld>
            <a:endParaRPr lang="en-US" dirty="0"/>
          </a:p>
        </p:txBody>
      </p:sp>
      <p:sp>
        <p:nvSpPr>
          <p:cNvPr id="5" name="TextBox 4"/>
          <p:cNvSpPr txBox="1"/>
          <p:nvPr/>
        </p:nvSpPr>
        <p:spPr>
          <a:xfrm>
            <a:off x="1006106" y="6535521"/>
            <a:ext cx="6111469" cy="338554"/>
          </a:xfrm>
          <a:prstGeom prst="rect">
            <a:avLst/>
          </a:prstGeom>
          <a:noFill/>
        </p:spPr>
        <p:txBody>
          <a:bodyPr wrap="none" rtlCol="0">
            <a:spAutoFit/>
          </a:bodyPr>
          <a:lstStyle/>
          <a:p>
            <a:r>
              <a:rPr lang="en-US" sz="1600" dirty="0" smtClean="0"/>
              <a:t>Brock (</a:t>
            </a:r>
            <a:r>
              <a:rPr lang="en-US" sz="1600" dirty="0"/>
              <a:t>2002); </a:t>
            </a:r>
            <a:r>
              <a:rPr lang="en-US" sz="1600" dirty="0" smtClean="0"/>
              <a:t> American </a:t>
            </a:r>
            <a:r>
              <a:rPr lang="en-US" sz="1600" dirty="0"/>
              <a:t>Foundation for Suicide Prevention et al. (2011</a:t>
            </a:r>
            <a:r>
              <a:rPr lang="en-US" sz="1600" dirty="0" smtClean="0"/>
              <a:t>)</a:t>
            </a:r>
            <a:endParaRPr lang="en-US" sz="1600" dirty="0"/>
          </a:p>
        </p:txBody>
      </p:sp>
    </p:spTree>
    <p:extLst>
      <p:ext uri="{BB962C8B-B14F-4D97-AF65-F5344CB8AC3E}">
        <p14:creationId xmlns:p14="http://schemas.microsoft.com/office/powerpoint/2010/main" val="143845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0"/>
            <a:ext cx="8001000" cy="533400"/>
          </a:xfrm>
        </p:spPr>
        <p:txBody>
          <a:bodyPr>
            <a:normAutofit fontScale="90000"/>
          </a:bodyPr>
          <a:lstStyle/>
          <a:p>
            <a:pPr eaLnBrk="1" hangingPunct="1"/>
            <a:r>
              <a:rPr lang="en-US" sz="4000">
                <a:latin typeface="Times New Roman" charset="0"/>
              </a:rPr>
              <a:t>National Youth Suicide Statistics</a:t>
            </a:r>
          </a:p>
        </p:txBody>
      </p:sp>
      <p:sp>
        <p:nvSpPr>
          <p:cNvPr id="479235" name="Rectangle 3"/>
          <p:cNvSpPr>
            <a:spLocks noGrp="1" noChangeArrowheads="1"/>
          </p:cNvSpPr>
          <p:nvPr>
            <p:ph idx="1"/>
          </p:nvPr>
        </p:nvSpPr>
        <p:spPr>
          <a:xfrm>
            <a:off x="990600" y="1219200"/>
            <a:ext cx="7696200" cy="3124200"/>
          </a:xfrm>
        </p:spPr>
        <p:txBody>
          <a:bodyPr/>
          <a:lstStyle/>
          <a:p>
            <a:pPr eaLnBrk="1" hangingPunct="1">
              <a:lnSpc>
                <a:spcPct val="80000"/>
              </a:lnSpc>
              <a:buFont typeface="Wingdings" pitchFamily="2" charset="2"/>
              <a:buChar char="n"/>
              <a:defRPr/>
            </a:pPr>
            <a:r>
              <a:rPr lang="en-US" sz="2800" b="1" dirty="0" smtClean="0">
                <a:ea typeface="+mn-ea"/>
              </a:rPr>
              <a:t>Third </a:t>
            </a:r>
            <a:r>
              <a:rPr lang="en-US" sz="2800" dirty="0" smtClean="0">
                <a:ea typeface="+mn-ea"/>
              </a:rPr>
              <a:t>leading </a:t>
            </a:r>
            <a:r>
              <a:rPr lang="en-US" sz="2800" dirty="0">
                <a:ea typeface="+mn-ea"/>
              </a:rPr>
              <a:t>cause of death among </a:t>
            </a:r>
            <a:r>
              <a:rPr lang="en-US" sz="2800" dirty="0" smtClean="0">
                <a:ea typeface="+mn-ea"/>
              </a:rPr>
              <a:t>10-</a:t>
            </a:r>
            <a:r>
              <a:rPr lang="en-US" sz="2800" dirty="0">
                <a:ea typeface="+mn-ea"/>
              </a:rPr>
              <a:t>14 year olds in </a:t>
            </a:r>
            <a:r>
              <a:rPr lang="en-US" sz="2800" dirty="0" smtClean="0">
                <a:ea typeface="+mn-ea"/>
              </a:rPr>
              <a:t>2012 </a:t>
            </a:r>
            <a:r>
              <a:rPr lang="en-US" sz="2400" dirty="0" smtClean="0">
                <a:ea typeface="+mn-ea"/>
              </a:rPr>
              <a:t>(</a:t>
            </a:r>
            <a:r>
              <a:rPr lang="en-US" sz="2400" i="1" dirty="0">
                <a:ea typeface="+mn-ea"/>
              </a:rPr>
              <a:t>N</a:t>
            </a:r>
            <a:r>
              <a:rPr lang="en-US" sz="2400" dirty="0">
                <a:ea typeface="+mn-ea"/>
              </a:rPr>
              <a:t> = </a:t>
            </a:r>
            <a:r>
              <a:rPr lang="en-US" sz="2400" b="1" dirty="0" smtClean="0"/>
              <a:t>306</a:t>
            </a:r>
            <a:r>
              <a:rPr lang="en-US" sz="2400" dirty="0" smtClean="0">
                <a:ea typeface="+mn-ea"/>
              </a:rPr>
              <a:t>;1.48:100,000).</a:t>
            </a:r>
          </a:p>
          <a:p>
            <a:pPr lvl="1">
              <a:lnSpc>
                <a:spcPct val="80000"/>
              </a:lnSpc>
              <a:defRPr/>
            </a:pPr>
            <a:r>
              <a:rPr lang="en-US" sz="2400" dirty="0" smtClean="0"/>
              <a:t>7 suicides in 2010 among children under 10 years.</a:t>
            </a:r>
            <a:endParaRPr lang="en-US" sz="800" dirty="0" smtClean="0"/>
          </a:p>
          <a:p>
            <a:pPr marL="0" indent="0" eaLnBrk="1" hangingPunct="1">
              <a:lnSpc>
                <a:spcPct val="80000"/>
              </a:lnSpc>
              <a:buFont typeface="Wingdings" pitchFamily="2" charset="2"/>
              <a:buNone/>
              <a:defRPr/>
            </a:pPr>
            <a:endParaRPr lang="en-US" sz="1200" dirty="0">
              <a:ea typeface="+mn-ea"/>
            </a:endParaRPr>
          </a:p>
          <a:p>
            <a:pPr eaLnBrk="1" hangingPunct="1">
              <a:lnSpc>
                <a:spcPct val="80000"/>
              </a:lnSpc>
              <a:buFont typeface="Wingdings" pitchFamily="2" charset="2"/>
              <a:buChar char="n"/>
              <a:defRPr/>
            </a:pPr>
            <a:r>
              <a:rPr lang="en-US" sz="2800" b="1" dirty="0" smtClean="0">
                <a:ea typeface="+mn-ea"/>
              </a:rPr>
              <a:t>Second </a:t>
            </a:r>
            <a:r>
              <a:rPr lang="en-US" sz="2800" dirty="0" smtClean="0">
                <a:ea typeface="+mn-ea"/>
              </a:rPr>
              <a:t>leading </a:t>
            </a:r>
            <a:r>
              <a:rPr lang="en-US" sz="2800" dirty="0">
                <a:ea typeface="+mn-ea"/>
              </a:rPr>
              <a:t>cause of death among 15</a:t>
            </a:r>
            <a:r>
              <a:rPr lang="en-US" sz="2800" dirty="0" smtClean="0">
                <a:ea typeface="+mn-ea"/>
              </a:rPr>
              <a:t>-19 </a:t>
            </a:r>
            <a:r>
              <a:rPr lang="en-US" sz="2800" dirty="0">
                <a:ea typeface="+mn-ea"/>
              </a:rPr>
              <a:t>year olds in </a:t>
            </a:r>
            <a:r>
              <a:rPr lang="en-US" sz="2800" dirty="0" smtClean="0">
                <a:ea typeface="+mn-ea"/>
              </a:rPr>
              <a:t>2012 </a:t>
            </a:r>
            <a:r>
              <a:rPr lang="en-US" sz="2400" dirty="0">
                <a:ea typeface="+mn-ea"/>
              </a:rPr>
              <a:t>(</a:t>
            </a:r>
            <a:r>
              <a:rPr lang="en-US" sz="2400" i="1" dirty="0">
                <a:ea typeface="+mn-ea"/>
              </a:rPr>
              <a:t>N</a:t>
            </a:r>
            <a:r>
              <a:rPr lang="en-US" sz="2400" dirty="0">
                <a:ea typeface="+mn-ea"/>
              </a:rPr>
              <a:t> = </a:t>
            </a:r>
            <a:r>
              <a:rPr lang="en-US" sz="2400" b="1" dirty="0" smtClean="0">
                <a:ea typeface="+mn-ea"/>
              </a:rPr>
              <a:t>1,782</a:t>
            </a:r>
            <a:r>
              <a:rPr lang="en-US" sz="2400" dirty="0" smtClean="0">
                <a:ea typeface="+mn-ea"/>
              </a:rPr>
              <a:t>; 8.35:</a:t>
            </a:r>
            <a:r>
              <a:rPr lang="en-US" sz="2400" dirty="0">
                <a:ea typeface="+mn-ea"/>
              </a:rPr>
              <a:t>100,000).</a:t>
            </a:r>
          </a:p>
          <a:p>
            <a:pPr eaLnBrk="1" hangingPunct="1">
              <a:lnSpc>
                <a:spcPct val="80000"/>
              </a:lnSpc>
              <a:buFont typeface="Wingdings" charset="0"/>
              <a:buNone/>
              <a:defRPr/>
            </a:pPr>
            <a:endParaRPr lang="en-US" sz="2400" dirty="0">
              <a:ea typeface="+mn-ea"/>
            </a:endParaRPr>
          </a:p>
        </p:txBody>
      </p:sp>
      <p:sp>
        <p:nvSpPr>
          <p:cNvPr id="2" name="Slide Number Placeholder 1"/>
          <p:cNvSpPr>
            <a:spLocks noGrp="1"/>
          </p:cNvSpPr>
          <p:nvPr>
            <p:ph type="sldNum" sz="quarter" idx="12"/>
          </p:nvPr>
        </p:nvSpPr>
        <p:spPr/>
        <p:txBody>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47018F47-69E4-5349-800E-A313808BD516}" type="slidenum">
              <a:rPr lang="en-US" sz="1400">
                <a:latin typeface="Arial" charset="0"/>
              </a:rPr>
              <a:pPr/>
              <a:t>8</a:t>
            </a:fld>
            <a:endParaRPr lang="en-US" sz="1400">
              <a:latin typeface="Arial" charset="0"/>
            </a:endParaRPr>
          </a:p>
        </p:txBody>
      </p:sp>
      <p:sp>
        <p:nvSpPr>
          <p:cNvPr id="11269" name="Rectangle 4"/>
          <p:cNvSpPr>
            <a:spLocks noChangeArrowheads="1"/>
          </p:cNvSpPr>
          <p:nvPr/>
        </p:nvSpPr>
        <p:spPr bwMode="auto">
          <a:xfrm>
            <a:off x="990600" y="6550025"/>
            <a:ext cx="7772400" cy="307975"/>
          </a:xfrm>
          <a:prstGeom prst="rect">
            <a:avLst/>
          </a:prstGeom>
          <a:noFill/>
          <a:ln w="12700">
            <a:noFill/>
            <a:miter lim="800000"/>
            <a:headEnd/>
            <a:tailEnd/>
          </a:ln>
        </p:spPr>
        <p:txBody>
          <a:bodyPr>
            <a:spAutoFit/>
          </a:bodyPr>
          <a:lstStyle/>
          <a:p>
            <a:pPr>
              <a:defRPr/>
            </a:pPr>
            <a:r>
              <a:rPr lang="en-US" sz="1400" dirty="0">
                <a:latin typeface="+mn-lt"/>
                <a:ea typeface="+mn-ea"/>
                <a:cs typeface="Arial"/>
              </a:rPr>
              <a:t>CDC (2014). </a:t>
            </a:r>
            <a:r>
              <a:rPr lang="en-US" sz="1400" dirty="0">
                <a:latin typeface="+mn-lt"/>
                <a:ea typeface="+mn-ea"/>
                <a:cs typeface="Arial"/>
                <a:hlinkClick r:id="rId3"/>
              </a:rPr>
              <a:t>http://www.cdc.gov/injury/wisqars/fatal_injury_reports.html</a:t>
            </a:r>
            <a:r>
              <a:rPr lang="en-US" sz="1400" dirty="0">
                <a:latin typeface="+mn-lt"/>
                <a:ea typeface="+mn-ea"/>
                <a:cs typeface="Arial"/>
              </a:rPr>
              <a:t> </a:t>
            </a:r>
          </a:p>
        </p:txBody>
      </p:sp>
      <p:pic>
        <p:nvPicPr>
          <p:cNvPr id="6150"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3657600"/>
            <a:ext cx="26987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7635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600200"/>
            <a:ext cx="6641592" cy="4445000"/>
          </a:xfrm>
        </p:spPr>
        <p:txBody>
          <a:bodyPr>
            <a:normAutofit fontScale="92500"/>
          </a:bodyPr>
          <a:lstStyle/>
          <a:p>
            <a:pPr marL="628650" indent="-514350">
              <a:buFont typeface="+mj-lt"/>
              <a:buAutoNum type="arabicPeriod" startAt="6"/>
            </a:pPr>
            <a:r>
              <a:rPr lang="en-US" sz="2800" dirty="0" smtClean="0"/>
              <a:t>Determine </a:t>
            </a:r>
            <a:r>
              <a:rPr lang="en-US" sz="2800" b="1" dirty="0" smtClean="0"/>
              <a:t>what</a:t>
            </a:r>
            <a:r>
              <a:rPr lang="en-US" sz="2800" dirty="0" smtClean="0"/>
              <a:t> information to share about the death</a:t>
            </a:r>
            <a:endParaRPr lang="en-US" sz="2800" dirty="0"/>
          </a:p>
          <a:p>
            <a:pPr lvl="1">
              <a:lnSpc>
                <a:spcPct val="90000"/>
              </a:lnSpc>
            </a:pPr>
            <a:r>
              <a:rPr lang="en-US" sz="2400" dirty="0"/>
              <a:t>Avoid detailed descriptions of the suicide including specific method and location.</a:t>
            </a:r>
          </a:p>
          <a:p>
            <a:pPr lvl="1">
              <a:lnSpc>
                <a:spcPct val="90000"/>
              </a:lnSpc>
            </a:pPr>
            <a:r>
              <a:rPr lang="en-US" sz="2400" dirty="0" smtClean="0"/>
              <a:t>Avoid </a:t>
            </a:r>
            <a:r>
              <a:rPr lang="en-US" sz="2400" dirty="0"/>
              <a:t>over simplifying the causes of suicide and presenting them as inexplicable or unavoidable.</a:t>
            </a:r>
          </a:p>
          <a:p>
            <a:pPr lvl="1">
              <a:lnSpc>
                <a:spcPct val="90000"/>
              </a:lnSpc>
            </a:pPr>
            <a:r>
              <a:rPr lang="en-US" sz="2400" dirty="0" smtClean="0"/>
              <a:t>Avoid </a:t>
            </a:r>
            <a:r>
              <a:rPr lang="en-US" sz="2400" dirty="0"/>
              <a:t>using the words “committed suicide” or “failed suicide.”</a:t>
            </a:r>
          </a:p>
          <a:p>
            <a:pPr lvl="1">
              <a:lnSpc>
                <a:spcPct val="90000"/>
              </a:lnSpc>
            </a:pPr>
            <a:r>
              <a:rPr lang="en-US" sz="2400" dirty="0" smtClean="0"/>
              <a:t>Always </a:t>
            </a:r>
            <a:r>
              <a:rPr lang="en-US" sz="2400" dirty="0"/>
              <a:t>include a referral phone number and information about local crisis intervention services</a:t>
            </a:r>
          </a:p>
          <a:p>
            <a:pPr lvl="1">
              <a:lnSpc>
                <a:spcPct val="90000"/>
              </a:lnSpc>
            </a:pPr>
            <a:r>
              <a:rPr lang="en-US" sz="2400" dirty="0" smtClean="0"/>
              <a:t>Emphasize </a:t>
            </a:r>
            <a:r>
              <a:rPr lang="en-US" sz="2400" dirty="0"/>
              <a:t>recent treatment advances for depression and other mental illness</a:t>
            </a:r>
            <a:r>
              <a:rPr lang="en-US" sz="2400" dirty="0" smtClean="0"/>
              <a:t>.</a:t>
            </a:r>
            <a:endParaRPr lang="en-US" sz="2400" dirty="0"/>
          </a:p>
          <a:p>
            <a:endParaRPr lang="en-US" sz="26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80</a:t>
            </a:fld>
            <a:endParaRPr lang="en-US" dirty="0"/>
          </a:p>
        </p:txBody>
      </p:sp>
      <p:sp>
        <p:nvSpPr>
          <p:cNvPr id="5" name="TextBox 4"/>
          <p:cNvSpPr txBox="1"/>
          <p:nvPr/>
        </p:nvSpPr>
        <p:spPr>
          <a:xfrm>
            <a:off x="1018935" y="6535521"/>
            <a:ext cx="6111469" cy="338554"/>
          </a:xfrm>
          <a:prstGeom prst="rect">
            <a:avLst/>
          </a:prstGeom>
          <a:noFill/>
        </p:spPr>
        <p:txBody>
          <a:bodyPr wrap="none" rtlCol="0">
            <a:spAutoFit/>
          </a:bodyPr>
          <a:lstStyle/>
          <a:p>
            <a:r>
              <a:rPr lang="en-US" sz="1600" dirty="0" smtClean="0"/>
              <a:t>Brock (</a:t>
            </a:r>
            <a:r>
              <a:rPr lang="en-US" sz="1600" dirty="0"/>
              <a:t>2002); </a:t>
            </a:r>
            <a:r>
              <a:rPr lang="en-US" sz="1600" dirty="0" smtClean="0"/>
              <a:t> American </a:t>
            </a:r>
            <a:r>
              <a:rPr lang="en-US" sz="1600" dirty="0"/>
              <a:t>Foundation for Suicide Prevention et al. (2011</a:t>
            </a:r>
            <a:r>
              <a:rPr lang="en-US" sz="1600" dirty="0" smtClean="0"/>
              <a:t>)</a:t>
            </a:r>
            <a:endParaRPr lang="en-US" sz="1600" dirty="0"/>
          </a:p>
        </p:txBody>
      </p:sp>
    </p:spTree>
    <p:extLst>
      <p:ext uri="{BB962C8B-B14F-4D97-AF65-F5344CB8AC3E}">
        <p14:creationId xmlns:p14="http://schemas.microsoft.com/office/powerpoint/2010/main" val="5351275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startAt="7"/>
            </a:pPr>
            <a:r>
              <a:rPr lang="en-US" sz="2800" dirty="0" smtClean="0"/>
              <a:t>Determine </a:t>
            </a:r>
            <a:r>
              <a:rPr lang="en-US" sz="2800" b="1" dirty="0" smtClean="0"/>
              <a:t>how</a:t>
            </a:r>
            <a:r>
              <a:rPr lang="en-US" sz="2800" dirty="0" smtClean="0"/>
              <a:t> to share information about the death.</a:t>
            </a:r>
          </a:p>
          <a:p>
            <a:pPr lvl="1">
              <a:lnSpc>
                <a:spcPct val="90000"/>
              </a:lnSpc>
            </a:pPr>
            <a:r>
              <a:rPr lang="en-US" sz="2400" dirty="0"/>
              <a:t>Reporting the death to students...</a:t>
            </a:r>
          </a:p>
          <a:p>
            <a:pPr lvl="2">
              <a:lnSpc>
                <a:spcPct val="90000"/>
              </a:lnSpc>
            </a:pPr>
            <a:r>
              <a:rPr lang="en-US" sz="2000" dirty="0" smtClean="0"/>
              <a:t>Avoid tributes </a:t>
            </a:r>
            <a:r>
              <a:rPr lang="en-US" sz="2000" dirty="0"/>
              <a:t>by friends, school wide assemblies, sharing information over PA </a:t>
            </a:r>
            <a:r>
              <a:rPr lang="en-US" sz="2000" dirty="0" smtClean="0"/>
              <a:t>systems</a:t>
            </a:r>
            <a:r>
              <a:rPr lang="en-US" sz="2000" dirty="0"/>
              <a:t> </a:t>
            </a:r>
            <a:r>
              <a:rPr lang="en-US" sz="2000" dirty="0" smtClean="0"/>
              <a:t>that may romanticize the death</a:t>
            </a:r>
            <a:endParaRPr lang="en-US" sz="2000" dirty="0"/>
          </a:p>
          <a:p>
            <a:pPr lvl="3">
              <a:lnSpc>
                <a:spcPct val="90000"/>
              </a:lnSpc>
            </a:pPr>
            <a:r>
              <a:rPr lang="en-US" sz="2000" dirty="0"/>
              <a:t>Positive attention given to someone who has died (or attempted to die) by suicide can lead vulnerable individuals who desire such attention to take their own lives. </a:t>
            </a:r>
            <a:endParaRPr lang="en-US" sz="2000" dirty="0" smtClean="0"/>
          </a:p>
          <a:p>
            <a:pPr lvl="3">
              <a:lnSpc>
                <a:spcPct val="90000"/>
              </a:lnSpc>
            </a:pPr>
            <a:r>
              <a:rPr lang="en-US" sz="2000" dirty="0" smtClean="0"/>
              <a:t>Provide </a:t>
            </a:r>
            <a:r>
              <a:rPr lang="en-US" sz="2000" dirty="0"/>
              <a:t>information in small groups (e.g., classrooms)</a:t>
            </a:r>
            <a:r>
              <a:rPr lang="en-US" sz="2000" dirty="0" smtClean="0"/>
              <a:t>.</a:t>
            </a:r>
          </a:p>
          <a:p>
            <a:pPr marL="411480" lvl="1" indent="0">
              <a:lnSpc>
                <a:spcPct val="90000"/>
              </a:lnSpc>
              <a:buNone/>
            </a:pPr>
            <a:endParaRPr lang="en-US" sz="2400" dirty="0" smtClean="0"/>
          </a:p>
          <a:p>
            <a:pPr>
              <a:lnSpc>
                <a:spcPct val="90000"/>
              </a:lnSpc>
              <a:buFont typeface="Wingdings" pitchFamily="2" charset="2"/>
              <a:buNone/>
            </a:pPr>
            <a:endParaRPr lang="en-US" sz="1400" dirty="0"/>
          </a:p>
          <a:p>
            <a:pPr lvl="3">
              <a:lnSpc>
                <a:spcPct val="90000"/>
              </a:lnSpc>
            </a:pPr>
            <a:endParaRPr lang="en-US" sz="2000" dirty="0" smtClean="0"/>
          </a:p>
          <a:p>
            <a:pPr marL="628650" indent="-514350">
              <a:buFont typeface="+mj-lt"/>
              <a:buAutoNum type="arabicPeriod" startAt="7"/>
            </a:pPr>
            <a:endParaRPr lang="en-US" sz="20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81</a:t>
            </a:fld>
            <a:endParaRPr lang="en-US" dirty="0"/>
          </a:p>
        </p:txBody>
      </p:sp>
      <p:sp>
        <p:nvSpPr>
          <p:cNvPr id="5" name="TextBox 4"/>
          <p:cNvSpPr txBox="1"/>
          <p:nvPr/>
        </p:nvSpPr>
        <p:spPr>
          <a:xfrm>
            <a:off x="993277" y="6535521"/>
            <a:ext cx="1169611" cy="338554"/>
          </a:xfrm>
          <a:prstGeom prst="rect">
            <a:avLst/>
          </a:prstGeom>
          <a:noFill/>
        </p:spPr>
        <p:txBody>
          <a:bodyPr wrap="none" rtlCol="0">
            <a:spAutoFit/>
          </a:bodyPr>
          <a:lstStyle/>
          <a:p>
            <a:pPr>
              <a:buNone/>
            </a:pPr>
            <a:r>
              <a:rPr lang="en-US" sz="1600" dirty="0" smtClean="0"/>
              <a:t>Brock, 2002</a:t>
            </a:r>
            <a:endParaRPr lang="en-US" sz="1600" dirty="0"/>
          </a:p>
        </p:txBody>
      </p:sp>
    </p:spTree>
    <p:extLst>
      <p:ext uri="{BB962C8B-B14F-4D97-AF65-F5344CB8AC3E}">
        <p14:creationId xmlns:p14="http://schemas.microsoft.com/office/powerpoint/2010/main" val="15726501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26332" y="5159199"/>
            <a:ext cx="2433776" cy="1730381"/>
          </a:xfrm>
          <a:prstGeom prst="rect">
            <a:avLst/>
          </a:prstGeom>
        </p:spPr>
      </p:pic>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startAt="7"/>
            </a:pPr>
            <a:r>
              <a:rPr lang="en-US" sz="2800" dirty="0" smtClean="0"/>
              <a:t>Determine </a:t>
            </a:r>
            <a:r>
              <a:rPr lang="en-US" sz="2800" b="1" dirty="0" smtClean="0"/>
              <a:t>how</a:t>
            </a:r>
            <a:r>
              <a:rPr lang="en-US" sz="2800" dirty="0" smtClean="0"/>
              <a:t> to share information about the death.</a:t>
            </a:r>
          </a:p>
          <a:p>
            <a:pPr lvl="1">
              <a:lnSpc>
                <a:spcPct val="90000"/>
              </a:lnSpc>
            </a:pPr>
            <a:r>
              <a:rPr lang="en-US" sz="2400" dirty="0"/>
              <a:t>Reporting the death to </a:t>
            </a:r>
            <a:r>
              <a:rPr lang="en-US" sz="2400" dirty="0" smtClean="0"/>
              <a:t>the media.</a:t>
            </a:r>
            <a:r>
              <a:rPr lang="en-US" sz="2400" dirty="0"/>
              <a:t>..</a:t>
            </a:r>
          </a:p>
          <a:p>
            <a:pPr lvl="2"/>
            <a:r>
              <a:rPr lang="en-US" sz="2000" dirty="0"/>
              <a:t>It is essential that the media not romanticize the death.</a:t>
            </a:r>
          </a:p>
          <a:p>
            <a:pPr lvl="2"/>
            <a:r>
              <a:rPr lang="en-US" sz="2000" dirty="0"/>
              <a:t>The media should be encouraged to acknowledge the pathological aspects of suicide.</a:t>
            </a:r>
          </a:p>
          <a:p>
            <a:pPr lvl="2"/>
            <a:r>
              <a:rPr lang="en-US" sz="2000" dirty="0"/>
              <a:t>Photos of the suicide victim should not be used.</a:t>
            </a:r>
          </a:p>
          <a:p>
            <a:pPr lvl="2"/>
            <a:r>
              <a:rPr lang="en-US" sz="2000" dirty="0"/>
              <a:t>“Suicide" should not be placed in the caption .</a:t>
            </a:r>
          </a:p>
          <a:p>
            <a:pPr lvl="2"/>
            <a:r>
              <a:rPr lang="en-US" sz="2000" dirty="0"/>
              <a:t>Include information about the community resources</a:t>
            </a:r>
            <a:r>
              <a:rPr lang="en-US" sz="2000" dirty="0" smtClean="0"/>
              <a:t>.</a:t>
            </a:r>
          </a:p>
          <a:p>
            <a:pPr lvl="2"/>
            <a:r>
              <a:rPr lang="en-US" sz="2000" dirty="0" smtClean="0"/>
              <a:t>Sample media statement provided in                                     </a:t>
            </a:r>
            <a:r>
              <a:rPr lang="en-US" sz="2000" i="1" dirty="0" smtClean="0">
                <a:hlinkClick r:id="rId4" action="ppaction://hlinkfile"/>
              </a:rPr>
              <a:t>After a Suicide: A Toolkit for Schools</a:t>
            </a:r>
            <a:endParaRPr lang="en-US" sz="2000" i="1" dirty="0"/>
          </a:p>
          <a:p>
            <a:pPr marL="777240" lvl="2" indent="0">
              <a:lnSpc>
                <a:spcPct val="90000"/>
              </a:lnSpc>
              <a:buNone/>
            </a:pPr>
            <a:endParaRPr lang="en-US" sz="2000" i="1" dirty="0" smtClean="0"/>
          </a:p>
          <a:p>
            <a:pPr lvl="1">
              <a:lnSpc>
                <a:spcPct val="90000"/>
              </a:lnSpc>
              <a:buFont typeface="Wingdings" pitchFamily="2" charset="2"/>
              <a:buNone/>
            </a:pPr>
            <a:endParaRPr lang="en-US" sz="1200" dirty="0"/>
          </a:p>
          <a:p>
            <a:pPr lvl="3">
              <a:lnSpc>
                <a:spcPct val="90000"/>
              </a:lnSpc>
            </a:pPr>
            <a:endParaRPr lang="en-US" sz="2000" dirty="0" smtClean="0"/>
          </a:p>
          <a:p>
            <a:pPr marL="628650" indent="-514350">
              <a:buFont typeface="+mj-lt"/>
              <a:buAutoNum type="arabicPeriod" startAt="7"/>
            </a:pPr>
            <a:endParaRPr lang="en-US" sz="20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82</a:t>
            </a:fld>
            <a:endParaRPr lang="en-US" dirty="0"/>
          </a:p>
        </p:txBody>
      </p:sp>
      <p:sp>
        <p:nvSpPr>
          <p:cNvPr id="5" name="TextBox 4"/>
          <p:cNvSpPr txBox="1"/>
          <p:nvPr/>
        </p:nvSpPr>
        <p:spPr>
          <a:xfrm>
            <a:off x="890645" y="6535521"/>
            <a:ext cx="6003266" cy="338554"/>
          </a:xfrm>
          <a:prstGeom prst="rect">
            <a:avLst/>
          </a:prstGeom>
          <a:noFill/>
        </p:spPr>
        <p:txBody>
          <a:bodyPr wrap="none" rtlCol="0">
            <a:spAutoFit/>
          </a:bodyPr>
          <a:lstStyle/>
          <a:p>
            <a:r>
              <a:rPr lang="en-US" sz="1600" dirty="0" smtClean="0"/>
              <a:t>Brock, </a:t>
            </a:r>
            <a:r>
              <a:rPr lang="en-US" sz="1600" dirty="0"/>
              <a:t>2002; </a:t>
            </a:r>
            <a:r>
              <a:rPr lang="en-US" sz="1600" dirty="0" smtClean="0"/>
              <a:t> American </a:t>
            </a:r>
            <a:r>
              <a:rPr lang="en-US" sz="1600" dirty="0"/>
              <a:t>Foundation for Suicide Prevention et al. (2011</a:t>
            </a:r>
            <a:r>
              <a:rPr lang="en-US" sz="1600" dirty="0" smtClean="0"/>
              <a:t>)</a:t>
            </a:r>
          </a:p>
        </p:txBody>
      </p:sp>
    </p:spTree>
    <p:extLst>
      <p:ext uri="{BB962C8B-B14F-4D97-AF65-F5344CB8AC3E}">
        <p14:creationId xmlns:p14="http://schemas.microsoft.com/office/powerpoint/2010/main" val="8122398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p:txBody>
          <a:bodyPr>
            <a:normAutofit/>
          </a:bodyPr>
          <a:lstStyle/>
          <a:p>
            <a:pPr marL="628650" indent="-514350">
              <a:buFont typeface="+mj-lt"/>
              <a:buAutoNum type="arabicPeriod" startAt="7"/>
            </a:pPr>
            <a:r>
              <a:rPr lang="en-US" sz="2800" dirty="0" smtClean="0"/>
              <a:t>Determine </a:t>
            </a:r>
            <a:r>
              <a:rPr lang="en-US" sz="2800" b="1" dirty="0" smtClean="0"/>
              <a:t>how</a:t>
            </a:r>
            <a:r>
              <a:rPr lang="en-US" sz="2800" dirty="0" smtClean="0"/>
              <a:t> to share information about the death.</a:t>
            </a:r>
          </a:p>
          <a:p>
            <a:pPr lvl="1">
              <a:lnSpc>
                <a:spcPct val="90000"/>
              </a:lnSpc>
            </a:pPr>
            <a:r>
              <a:rPr lang="en-US" sz="2400" dirty="0"/>
              <a:t>Reporting the death to </a:t>
            </a:r>
            <a:r>
              <a:rPr lang="en-US" sz="2400" dirty="0" smtClean="0"/>
              <a:t>the media: Guidelines </a:t>
            </a:r>
            <a:r>
              <a:rPr lang="en-US" sz="2400" dirty="0"/>
              <a:t>from the World Health Organization</a:t>
            </a:r>
          </a:p>
          <a:p>
            <a:pPr marL="1295400" lvl="2" indent="-381000">
              <a:buFont typeface="Wingdings" pitchFamily="2" charset="2"/>
              <a:buAutoNum type="arabicPeriod"/>
            </a:pPr>
            <a:r>
              <a:rPr lang="en-US" sz="2000" dirty="0"/>
              <a:t>Suicide is never the result of a single incident</a:t>
            </a:r>
          </a:p>
          <a:p>
            <a:pPr marL="1295400" lvl="2" indent="-381000">
              <a:buFont typeface="Wingdings" pitchFamily="2" charset="2"/>
              <a:buAutoNum type="arabicPeriod"/>
            </a:pPr>
            <a:r>
              <a:rPr lang="en-US" sz="2000" dirty="0"/>
              <a:t>Avoid providing details of the method or the location a suicide victim uses that can be copied</a:t>
            </a:r>
          </a:p>
          <a:p>
            <a:pPr marL="1295400" lvl="2" indent="-381000">
              <a:buFont typeface="Wingdings" pitchFamily="2" charset="2"/>
              <a:buAutoNum type="arabicPeriod"/>
            </a:pPr>
            <a:r>
              <a:rPr lang="en-US" sz="2000" dirty="0"/>
              <a:t>Provide the appropriate vital statistics (i.e., as indicated provide information about the mental health challenges typically associated with suicide).</a:t>
            </a:r>
          </a:p>
          <a:p>
            <a:pPr marL="1295400" lvl="2" indent="-381000">
              <a:buFont typeface="Wingdings" pitchFamily="2" charset="2"/>
              <a:buAutoNum type="arabicPeriod"/>
            </a:pPr>
            <a:r>
              <a:rPr lang="en-US" sz="2000" dirty="0"/>
              <a:t>Provide information about resources that can help to address suicidal ideation.</a:t>
            </a:r>
          </a:p>
          <a:p>
            <a:pPr marL="777240" lvl="2" indent="0">
              <a:lnSpc>
                <a:spcPct val="90000"/>
              </a:lnSpc>
              <a:buNone/>
            </a:pPr>
            <a:endParaRPr lang="en-US" sz="2000" dirty="0" smtClean="0"/>
          </a:p>
          <a:p>
            <a:pPr lvl="1">
              <a:lnSpc>
                <a:spcPct val="90000"/>
              </a:lnSpc>
              <a:buFont typeface="Wingdings" pitchFamily="2" charset="2"/>
              <a:buNone/>
            </a:pPr>
            <a:endParaRPr lang="en-US" sz="1200" dirty="0"/>
          </a:p>
          <a:p>
            <a:pPr lvl="3">
              <a:lnSpc>
                <a:spcPct val="90000"/>
              </a:lnSpc>
            </a:pPr>
            <a:endParaRPr lang="en-US" sz="2000" dirty="0" smtClean="0"/>
          </a:p>
          <a:p>
            <a:pPr marL="628650" indent="-514350">
              <a:buFont typeface="+mj-lt"/>
              <a:buAutoNum type="arabicPeriod" startAt="7"/>
            </a:pPr>
            <a:endParaRPr lang="en-US" sz="20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83</a:t>
            </a:fld>
            <a:endParaRPr lang="en-US" dirty="0"/>
          </a:p>
        </p:txBody>
      </p:sp>
      <p:sp>
        <p:nvSpPr>
          <p:cNvPr id="6" name="TextBox 5"/>
          <p:cNvSpPr txBox="1"/>
          <p:nvPr/>
        </p:nvSpPr>
        <p:spPr>
          <a:xfrm>
            <a:off x="1006106" y="6535521"/>
            <a:ext cx="4272424" cy="338554"/>
          </a:xfrm>
          <a:prstGeom prst="rect">
            <a:avLst/>
          </a:prstGeom>
          <a:noFill/>
        </p:spPr>
        <p:txBody>
          <a:bodyPr wrap="none" rtlCol="0">
            <a:spAutoFit/>
          </a:bodyPr>
          <a:lstStyle/>
          <a:p>
            <a:pPr marL="0" lvl="3">
              <a:defRPr/>
            </a:pPr>
            <a:r>
              <a:rPr lang="en-US" sz="1600" dirty="0" smtClean="0"/>
              <a:t>Brock (2002);  World Health Organization (2000)</a:t>
            </a:r>
            <a:endParaRPr lang="en-US" sz="1600" dirty="0"/>
          </a:p>
        </p:txBody>
      </p:sp>
    </p:spTree>
    <p:extLst>
      <p:ext uri="{BB962C8B-B14F-4D97-AF65-F5344CB8AC3E}">
        <p14:creationId xmlns:p14="http://schemas.microsoft.com/office/powerpoint/2010/main" val="23861943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551975"/>
            <a:ext cx="6641592" cy="4800600"/>
          </a:xfrm>
        </p:spPr>
        <p:txBody>
          <a:bodyPr>
            <a:normAutofit fontScale="92500"/>
          </a:bodyPr>
          <a:lstStyle/>
          <a:p>
            <a:pPr marL="628650" indent="-514350">
              <a:buFont typeface="+mj-lt"/>
              <a:buAutoNum type="arabicPeriod" startAt="8"/>
            </a:pPr>
            <a:r>
              <a:rPr lang="en-US" sz="2800" dirty="0" smtClean="0"/>
              <a:t>Identify students significantly affected by the suicide and initiate referral procedures.</a:t>
            </a:r>
          </a:p>
          <a:p>
            <a:pPr lvl="1">
              <a:lnSpc>
                <a:spcPct val="90000"/>
              </a:lnSpc>
            </a:pPr>
            <a:r>
              <a:rPr lang="en-US" sz="2400" dirty="0"/>
              <a:t>Risk Factors for Imitative </a:t>
            </a:r>
            <a:r>
              <a:rPr lang="en-US" sz="2400" dirty="0" smtClean="0"/>
              <a:t>Behavior</a:t>
            </a:r>
            <a:endParaRPr lang="en-US" sz="700" dirty="0"/>
          </a:p>
          <a:p>
            <a:pPr lvl="2">
              <a:lnSpc>
                <a:spcPct val="90000"/>
              </a:lnSpc>
            </a:pPr>
            <a:r>
              <a:rPr lang="en-US" sz="2000" dirty="0"/>
              <a:t>Facilitated the suicide.</a:t>
            </a:r>
          </a:p>
          <a:p>
            <a:pPr lvl="2">
              <a:lnSpc>
                <a:spcPct val="90000"/>
              </a:lnSpc>
            </a:pPr>
            <a:r>
              <a:rPr lang="en-US" sz="2000" dirty="0"/>
              <a:t>Failed to recognize the suicidal intent.</a:t>
            </a:r>
          </a:p>
          <a:p>
            <a:pPr lvl="2">
              <a:lnSpc>
                <a:spcPct val="90000"/>
              </a:lnSpc>
            </a:pPr>
            <a:r>
              <a:rPr lang="en-US" sz="2000" dirty="0"/>
              <a:t>Believe they may have caused the suicide.</a:t>
            </a:r>
          </a:p>
          <a:p>
            <a:pPr lvl="2">
              <a:lnSpc>
                <a:spcPct val="90000"/>
              </a:lnSpc>
            </a:pPr>
            <a:r>
              <a:rPr lang="en-US" sz="2000" dirty="0"/>
              <a:t>Had a relationship with the suicide victim.</a:t>
            </a:r>
          </a:p>
          <a:p>
            <a:pPr lvl="2">
              <a:lnSpc>
                <a:spcPct val="90000"/>
              </a:lnSpc>
            </a:pPr>
            <a:r>
              <a:rPr lang="en-US" sz="2000" dirty="0"/>
              <a:t>Identify with the suicide victim.</a:t>
            </a:r>
          </a:p>
          <a:p>
            <a:pPr lvl="2">
              <a:lnSpc>
                <a:spcPct val="90000"/>
              </a:lnSpc>
            </a:pPr>
            <a:r>
              <a:rPr lang="en-US" sz="2000" dirty="0"/>
              <a:t>Have a history of prior suicidal behavior.</a:t>
            </a:r>
          </a:p>
          <a:p>
            <a:pPr lvl="2">
              <a:lnSpc>
                <a:spcPct val="90000"/>
              </a:lnSpc>
            </a:pPr>
            <a:r>
              <a:rPr lang="en-US" sz="2000" dirty="0"/>
              <a:t>Have a history of psychopathology.</a:t>
            </a:r>
          </a:p>
          <a:p>
            <a:pPr lvl="2">
              <a:lnSpc>
                <a:spcPct val="90000"/>
              </a:lnSpc>
            </a:pPr>
            <a:r>
              <a:rPr lang="en-US" sz="2000" dirty="0"/>
              <a:t>Shows symptoms of helplessness and/or hopelessness.</a:t>
            </a:r>
          </a:p>
          <a:p>
            <a:pPr lvl="2">
              <a:lnSpc>
                <a:spcPct val="90000"/>
              </a:lnSpc>
            </a:pPr>
            <a:r>
              <a:rPr lang="en-US" sz="2000" dirty="0"/>
              <a:t>Have suffered significant life stressors or losses.</a:t>
            </a:r>
          </a:p>
          <a:p>
            <a:pPr lvl="2">
              <a:lnSpc>
                <a:spcPct val="90000"/>
              </a:lnSpc>
            </a:pPr>
            <a:r>
              <a:rPr lang="en-US" sz="2000" dirty="0"/>
              <a:t>Lack internal and external resources</a:t>
            </a:r>
            <a:endParaRPr lang="en-US" sz="20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84</a:t>
            </a:fld>
            <a:endParaRPr lang="en-US" dirty="0"/>
          </a:p>
        </p:txBody>
      </p:sp>
      <p:sp>
        <p:nvSpPr>
          <p:cNvPr id="5" name="TextBox 4"/>
          <p:cNvSpPr txBox="1"/>
          <p:nvPr/>
        </p:nvSpPr>
        <p:spPr>
          <a:xfrm>
            <a:off x="1006107" y="6536971"/>
            <a:ext cx="8390188" cy="323165"/>
          </a:xfrm>
          <a:prstGeom prst="rect">
            <a:avLst/>
          </a:prstGeom>
          <a:noFill/>
        </p:spPr>
        <p:txBody>
          <a:bodyPr wrap="square" rtlCol="0">
            <a:spAutoFit/>
          </a:bodyPr>
          <a:lstStyle/>
          <a:p>
            <a:pPr>
              <a:spcBef>
                <a:spcPct val="20000"/>
              </a:spcBef>
            </a:pPr>
            <a:r>
              <a:rPr lang="en-US" sz="1500" dirty="0" smtClean="0"/>
              <a:t>Brock (2002); Brock, Sandoval, &amp; Hart (2006)</a:t>
            </a:r>
            <a:endParaRPr lang="en-US" sz="1500" dirty="0"/>
          </a:p>
        </p:txBody>
      </p:sp>
    </p:spTree>
    <p:extLst>
      <p:ext uri="{BB962C8B-B14F-4D97-AF65-F5344CB8AC3E}">
        <p14:creationId xmlns:p14="http://schemas.microsoft.com/office/powerpoint/2010/main" val="3118343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7" y="1600200"/>
            <a:ext cx="7339553" cy="4826469"/>
          </a:xfrm>
        </p:spPr>
        <p:txBody>
          <a:bodyPr>
            <a:normAutofit fontScale="55000" lnSpcReduction="20000"/>
          </a:bodyPr>
          <a:lstStyle/>
          <a:p>
            <a:pPr marL="628650" indent="-514350">
              <a:buFont typeface="+mj-lt"/>
              <a:buAutoNum type="arabicPeriod" startAt="9"/>
            </a:pPr>
            <a:r>
              <a:rPr lang="en-US" sz="5100" dirty="0" smtClean="0"/>
              <a:t>Conduct a faculty planning session.</a:t>
            </a:r>
          </a:p>
          <a:p>
            <a:pPr lvl="1"/>
            <a:r>
              <a:rPr lang="en-US" sz="3200" dirty="0" smtClean="0"/>
              <a:t>Share information </a:t>
            </a:r>
            <a:r>
              <a:rPr lang="en-US" sz="3200" dirty="0"/>
              <a:t>about the death. </a:t>
            </a:r>
            <a:endParaRPr lang="en-US" sz="3200" dirty="0" smtClean="0"/>
          </a:p>
          <a:p>
            <a:pPr lvl="1"/>
            <a:r>
              <a:rPr lang="en-US" sz="3200" dirty="0" smtClean="0"/>
              <a:t>Allow </a:t>
            </a:r>
            <a:r>
              <a:rPr lang="en-US" sz="3200" dirty="0"/>
              <a:t>staff </a:t>
            </a:r>
            <a:r>
              <a:rPr lang="en-US" sz="3200" dirty="0" smtClean="0"/>
              <a:t>to </a:t>
            </a:r>
            <a:r>
              <a:rPr lang="en-US" sz="3200" dirty="0"/>
              <a:t>express their </a:t>
            </a:r>
            <a:r>
              <a:rPr lang="en-US" sz="3200" dirty="0" smtClean="0"/>
              <a:t>reactions </a:t>
            </a:r>
            <a:r>
              <a:rPr lang="en-US" sz="3200" dirty="0"/>
              <a:t>and grief</a:t>
            </a:r>
            <a:r>
              <a:rPr lang="en-US" sz="3200" dirty="0" smtClean="0"/>
              <a:t>..</a:t>
            </a:r>
          </a:p>
          <a:p>
            <a:pPr lvl="1"/>
            <a:r>
              <a:rPr lang="en-US" sz="3200" dirty="0"/>
              <a:t>P</a:t>
            </a:r>
            <a:r>
              <a:rPr lang="en-US" sz="3200" dirty="0" smtClean="0"/>
              <a:t>rovide a </a:t>
            </a:r>
            <a:r>
              <a:rPr lang="en-US" sz="3200" dirty="0"/>
              <a:t>scripted death notification statement for students</a:t>
            </a:r>
            <a:r>
              <a:rPr lang="en-US" sz="3200" dirty="0" smtClean="0"/>
              <a:t>.</a:t>
            </a:r>
          </a:p>
          <a:p>
            <a:pPr lvl="1"/>
            <a:r>
              <a:rPr lang="en-US" sz="3200" dirty="0" smtClean="0"/>
              <a:t>Prepare </a:t>
            </a:r>
            <a:r>
              <a:rPr lang="en-US" sz="3200" dirty="0"/>
              <a:t>for student reactions and questions </a:t>
            </a:r>
            <a:endParaRPr lang="en-US" sz="3200" dirty="0" smtClean="0"/>
          </a:p>
          <a:p>
            <a:pPr lvl="1"/>
            <a:r>
              <a:rPr lang="en-US" sz="3200" dirty="0" smtClean="0"/>
              <a:t>Explain </a:t>
            </a:r>
            <a:r>
              <a:rPr lang="en-US" sz="3200" dirty="0"/>
              <a:t>plans for the </a:t>
            </a:r>
            <a:r>
              <a:rPr lang="en-US" sz="3200" dirty="0" smtClean="0"/>
              <a:t>day.</a:t>
            </a:r>
          </a:p>
          <a:p>
            <a:pPr lvl="1"/>
            <a:r>
              <a:rPr lang="en-US" sz="3200" dirty="0" smtClean="0"/>
              <a:t>Remind </a:t>
            </a:r>
            <a:r>
              <a:rPr lang="en-US" sz="3200" dirty="0"/>
              <a:t>all staff of the </a:t>
            </a:r>
            <a:r>
              <a:rPr lang="en-US" sz="3200" dirty="0" smtClean="0"/>
              <a:t>role </a:t>
            </a:r>
            <a:r>
              <a:rPr lang="en-US" sz="3200" dirty="0"/>
              <a:t>they </a:t>
            </a:r>
            <a:r>
              <a:rPr lang="en-US" sz="3200" dirty="0" smtClean="0"/>
              <a:t>play </a:t>
            </a:r>
            <a:r>
              <a:rPr lang="en-US" sz="3200" dirty="0"/>
              <a:t>in identifying changes in </a:t>
            </a:r>
            <a:r>
              <a:rPr lang="en-US" sz="3200" dirty="0" smtClean="0"/>
              <a:t>behavior </a:t>
            </a:r>
            <a:r>
              <a:rPr lang="en-US" sz="3200" dirty="0"/>
              <a:t>and discuss plan for handling students who are having difficulty</a:t>
            </a:r>
            <a:r>
              <a:rPr lang="en-US" sz="3200" dirty="0" smtClean="0"/>
              <a:t>.</a:t>
            </a:r>
          </a:p>
          <a:p>
            <a:pPr lvl="1"/>
            <a:r>
              <a:rPr lang="en-US" sz="3200" dirty="0" smtClean="0"/>
              <a:t>Brief </a:t>
            </a:r>
            <a:r>
              <a:rPr lang="en-US" sz="3200" dirty="0"/>
              <a:t>staff about identifying and referring at-risk students as well as the need to keep records of those efforts. </a:t>
            </a:r>
            <a:endParaRPr lang="en-US" sz="3200" dirty="0" smtClean="0"/>
          </a:p>
          <a:p>
            <a:pPr lvl="1"/>
            <a:r>
              <a:rPr lang="en-US" sz="3200" dirty="0" smtClean="0"/>
              <a:t>Apprise </a:t>
            </a:r>
            <a:r>
              <a:rPr lang="en-US" sz="3200" dirty="0"/>
              <a:t>staff of any outside crisis responders or others who will be assisting. </a:t>
            </a:r>
            <a:endParaRPr lang="en-US" sz="3200" dirty="0" smtClean="0"/>
          </a:p>
          <a:p>
            <a:pPr lvl="1"/>
            <a:r>
              <a:rPr lang="en-US" sz="3200" dirty="0" smtClean="0"/>
              <a:t>Remind </a:t>
            </a:r>
            <a:r>
              <a:rPr lang="en-US" sz="3200" dirty="0"/>
              <a:t>staff of student dismissal protocol for funeral</a:t>
            </a:r>
            <a:r>
              <a:rPr lang="en-US" sz="3200" dirty="0" smtClean="0"/>
              <a:t>.</a:t>
            </a:r>
          </a:p>
          <a:p>
            <a:pPr lvl="1"/>
            <a:r>
              <a:rPr lang="en-US" sz="3200" dirty="0" smtClean="0"/>
              <a:t>Identify </a:t>
            </a:r>
            <a:r>
              <a:rPr lang="en-US" sz="3200" dirty="0"/>
              <a:t>which Crisis Response Team member has been designated as the media spokesperson and instruct staff to refer all media inquiries to him or her. </a:t>
            </a:r>
            <a:endParaRPr lang="en-US" sz="32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85</a:t>
            </a:fld>
            <a:endParaRPr lang="en-US" dirty="0"/>
          </a:p>
        </p:txBody>
      </p:sp>
      <p:sp>
        <p:nvSpPr>
          <p:cNvPr id="5" name="TextBox 4"/>
          <p:cNvSpPr txBox="1"/>
          <p:nvPr/>
        </p:nvSpPr>
        <p:spPr>
          <a:xfrm>
            <a:off x="993277" y="6535521"/>
            <a:ext cx="6054462" cy="338554"/>
          </a:xfrm>
          <a:prstGeom prst="rect">
            <a:avLst/>
          </a:prstGeom>
          <a:noFill/>
        </p:spPr>
        <p:txBody>
          <a:bodyPr wrap="none" rtlCol="0">
            <a:spAutoFit/>
          </a:bodyPr>
          <a:lstStyle/>
          <a:p>
            <a:r>
              <a:rPr lang="en-US" sz="1600" dirty="0" smtClean="0"/>
              <a:t>Brock (</a:t>
            </a:r>
            <a:r>
              <a:rPr lang="en-US" sz="1600" dirty="0"/>
              <a:t>2002); </a:t>
            </a:r>
            <a:r>
              <a:rPr lang="en-US" sz="1600" dirty="0" smtClean="0"/>
              <a:t> American </a:t>
            </a:r>
            <a:r>
              <a:rPr lang="en-US" sz="1600" dirty="0"/>
              <a:t>Foundation for Suicide Prevention et al. (2011</a:t>
            </a:r>
            <a:r>
              <a:rPr lang="en-US" sz="1600" dirty="0" smtClean="0"/>
              <a:t>)</a:t>
            </a:r>
            <a:endParaRPr lang="en-US" sz="1600" dirty="0"/>
          </a:p>
        </p:txBody>
      </p:sp>
    </p:spTree>
    <p:extLst>
      <p:ext uri="{BB962C8B-B14F-4D97-AF65-F5344CB8AC3E}">
        <p14:creationId xmlns:p14="http://schemas.microsoft.com/office/powerpoint/2010/main" val="8708984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fontScale="77500" lnSpcReduction="20000"/>
          </a:bodyPr>
          <a:lstStyle/>
          <a:p>
            <a:pPr marL="628650" indent="-514350">
              <a:buFont typeface="+mj-lt"/>
              <a:buAutoNum type="arabicPeriod" startAt="10"/>
            </a:pPr>
            <a:r>
              <a:rPr lang="en-US" sz="2600" dirty="0" smtClean="0"/>
              <a:t>Initiate crisis intervention services</a:t>
            </a:r>
          </a:p>
          <a:p>
            <a:pPr marL="830580" lvl="1" indent="-533400">
              <a:lnSpc>
                <a:spcPct val="90000"/>
              </a:lnSpc>
              <a:buFont typeface="+mj-lt"/>
              <a:buAutoNum type="alphaLcParenR"/>
            </a:pPr>
            <a:r>
              <a:rPr lang="en-US" sz="2600" dirty="0"/>
              <a:t>Initial intervention </a:t>
            </a:r>
            <a:r>
              <a:rPr lang="en-US" sz="2600" dirty="0" smtClean="0"/>
              <a:t>options…</a:t>
            </a:r>
          </a:p>
          <a:p>
            <a:pPr marL="1196340" lvl="2" indent="-533400">
              <a:lnSpc>
                <a:spcPct val="90000"/>
              </a:lnSpc>
            </a:pPr>
            <a:r>
              <a:rPr lang="en-US" sz="2600" dirty="0" smtClean="0"/>
              <a:t>Individual </a:t>
            </a:r>
            <a:r>
              <a:rPr lang="en-US" sz="2600" dirty="0"/>
              <a:t>psychological first aid</a:t>
            </a:r>
            <a:r>
              <a:rPr lang="en-US" sz="2600" dirty="0" smtClean="0"/>
              <a:t>.</a:t>
            </a:r>
          </a:p>
          <a:p>
            <a:pPr marL="1196340" lvl="2" indent="-533400">
              <a:lnSpc>
                <a:spcPct val="90000"/>
              </a:lnSpc>
            </a:pPr>
            <a:r>
              <a:rPr lang="en-US" sz="2600" dirty="0" smtClean="0"/>
              <a:t>Group </a:t>
            </a:r>
            <a:r>
              <a:rPr lang="en-US" sz="2600" dirty="0"/>
              <a:t>psychological first aid</a:t>
            </a:r>
            <a:r>
              <a:rPr lang="en-US" sz="2600" dirty="0" smtClean="0"/>
              <a:t>.</a:t>
            </a:r>
          </a:p>
          <a:p>
            <a:pPr marL="1196340" lvl="2" indent="-533400">
              <a:lnSpc>
                <a:spcPct val="90000"/>
              </a:lnSpc>
            </a:pPr>
            <a:r>
              <a:rPr lang="en-US" sz="2600" dirty="0" smtClean="0"/>
              <a:t>Classroom </a:t>
            </a:r>
            <a:r>
              <a:rPr lang="en-US" sz="2600" dirty="0"/>
              <a:t>activities and/or presentations</a:t>
            </a:r>
            <a:r>
              <a:rPr lang="en-US" sz="2600" dirty="0" smtClean="0"/>
              <a:t>.</a:t>
            </a:r>
          </a:p>
          <a:p>
            <a:pPr marL="1196340" lvl="2" indent="-533400">
              <a:lnSpc>
                <a:spcPct val="90000"/>
              </a:lnSpc>
            </a:pPr>
            <a:r>
              <a:rPr lang="en-US" sz="2600" dirty="0" smtClean="0"/>
              <a:t>Parent </a:t>
            </a:r>
            <a:r>
              <a:rPr lang="en-US" sz="2600" dirty="0"/>
              <a:t>meetings</a:t>
            </a:r>
            <a:r>
              <a:rPr lang="en-US" sz="2600" dirty="0" smtClean="0"/>
              <a:t>.</a:t>
            </a:r>
          </a:p>
          <a:p>
            <a:pPr marL="1196340" lvl="2" indent="-533400">
              <a:lnSpc>
                <a:spcPct val="90000"/>
              </a:lnSpc>
            </a:pPr>
            <a:r>
              <a:rPr lang="en-US" sz="2600" dirty="0" smtClean="0"/>
              <a:t>Staff </a:t>
            </a:r>
            <a:r>
              <a:rPr lang="en-US" sz="2600" dirty="0"/>
              <a:t>meetings</a:t>
            </a:r>
            <a:r>
              <a:rPr lang="en-US" sz="2600" dirty="0" smtClean="0"/>
              <a:t>.</a:t>
            </a:r>
          </a:p>
          <a:p>
            <a:pPr marL="830580" lvl="1" indent="-533400">
              <a:lnSpc>
                <a:spcPct val="90000"/>
              </a:lnSpc>
              <a:buFont typeface="+mj-lt"/>
              <a:buAutoNum type="alphaLcParenR"/>
            </a:pPr>
            <a:r>
              <a:rPr lang="en-US" sz="2600" dirty="0" smtClean="0"/>
              <a:t>Walk </a:t>
            </a:r>
            <a:r>
              <a:rPr lang="en-US" sz="2600" dirty="0"/>
              <a:t>through the suicide victim’s class schedule</a:t>
            </a:r>
            <a:r>
              <a:rPr lang="en-US" sz="2600" dirty="0" smtClean="0"/>
              <a:t>.</a:t>
            </a:r>
          </a:p>
          <a:p>
            <a:pPr marL="830580" lvl="1" indent="-533400">
              <a:lnSpc>
                <a:spcPct val="90000"/>
              </a:lnSpc>
              <a:buFont typeface="+mj-lt"/>
              <a:buAutoNum type="alphaLcParenR"/>
            </a:pPr>
            <a:r>
              <a:rPr lang="en-US" sz="2600" dirty="0" smtClean="0"/>
              <a:t>Meet </a:t>
            </a:r>
            <a:r>
              <a:rPr lang="en-US" sz="2600" dirty="0"/>
              <a:t>separately with individuals who were proximal to the suicide</a:t>
            </a:r>
            <a:r>
              <a:rPr lang="en-US" sz="2600" dirty="0" smtClean="0"/>
              <a:t>.</a:t>
            </a:r>
          </a:p>
          <a:p>
            <a:pPr marL="830580" lvl="1" indent="-533400">
              <a:lnSpc>
                <a:spcPct val="90000"/>
              </a:lnSpc>
              <a:buFont typeface="+mj-lt"/>
              <a:buAutoNum type="alphaLcParenR"/>
            </a:pPr>
            <a:r>
              <a:rPr lang="en-US" sz="2600" dirty="0" smtClean="0"/>
              <a:t>Identify </a:t>
            </a:r>
            <a:r>
              <a:rPr lang="en-US" sz="2600" dirty="0"/>
              <a:t>severely traumatized and make appropriate referrals</a:t>
            </a:r>
            <a:r>
              <a:rPr lang="en-US" sz="2600" dirty="0" smtClean="0"/>
              <a:t>.</a:t>
            </a:r>
          </a:p>
          <a:p>
            <a:pPr marL="830580" lvl="1" indent="-533400">
              <a:lnSpc>
                <a:spcPct val="90000"/>
              </a:lnSpc>
              <a:buFont typeface="+mj-lt"/>
              <a:buAutoNum type="alphaLcParenR"/>
            </a:pPr>
            <a:r>
              <a:rPr lang="en-US" sz="2600" dirty="0" smtClean="0"/>
              <a:t>Facilitate </a:t>
            </a:r>
            <a:r>
              <a:rPr lang="en-US" sz="2600" dirty="0"/>
              <a:t>dis-identification with the suicide </a:t>
            </a:r>
            <a:r>
              <a:rPr lang="en-US" sz="2600" dirty="0" smtClean="0"/>
              <a:t>victim…</a:t>
            </a:r>
          </a:p>
          <a:p>
            <a:pPr marL="1196340" lvl="2" indent="-533400">
              <a:lnSpc>
                <a:spcPct val="90000"/>
              </a:lnSpc>
            </a:pPr>
            <a:r>
              <a:rPr lang="en-US" sz="2600" dirty="0" smtClean="0"/>
              <a:t>Do </a:t>
            </a:r>
            <a:r>
              <a:rPr lang="en-US" sz="2600" dirty="0"/>
              <a:t>not romanticize or glorify the victim's behavior or circumstances</a:t>
            </a:r>
            <a:r>
              <a:rPr lang="en-US" sz="2600" dirty="0" smtClean="0"/>
              <a:t>.</a:t>
            </a:r>
          </a:p>
          <a:p>
            <a:pPr marL="1196340" lvl="2" indent="-533400">
              <a:lnSpc>
                <a:spcPct val="90000"/>
              </a:lnSpc>
            </a:pPr>
            <a:r>
              <a:rPr lang="en-US" sz="2600" dirty="0" smtClean="0"/>
              <a:t>Point </a:t>
            </a:r>
            <a:r>
              <a:rPr lang="en-US" sz="2600" dirty="0"/>
              <a:t>out how students are different from the victim</a:t>
            </a:r>
            <a:r>
              <a:rPr lang="en-US" sz="2600" dirty="0" smtClean="0"/>
              <a:t>.</a:t>
            </a:r>
          </a:p>
          <a:p>
            <a:pPr marL="830580" lvl="1" indent="-533400">
              <a:lnSpc>
                <a:spcPct val="90000"/>
              </a:lnSpc>
              <a:buFont typeface="+mj-lt"/>
              <a:buAutoNum type="alphaLcParenR"/>
            </a:pPr>
            <a:r>
              <a:rPr lang="en-US" sz="2600" dirty="0" smtClean="0"/>
              <a:t>Parental </a:t>
            </a:r>
            <a:r>
              <a:rPr lang="en-US" sz="2600" dirty="0"/>
              <a:t>contact</a:t>
            </a:r>
            <a:r>
              <a:rPr lang="en-US" sz="2600" dirty="0" smtClean="0"/>
              <a:t>.</a:t>
            </a:r>
          </a:p>
          <a:p>
            <a:pPr marL="830580" lvl="1" indent="-533400">
              <a:lnSpc>
                <a:spcPct val="90000"/>
              </a:lnSpc>
              <a:buFont typeface="+mj-lt"/>
              <a:buAutoNum type="alphaLcParenR"/>
            </a:pPr>
            <a:r>
              <a:rPr lang="en-US" sz="2600" dirty="0" smtClean="0"/>
              <a:t>Psychotherapy </a:t>
            </a:r>
            <a:r>
              <a:rPr lang="en-US" sz="2600" dirty="0"/>
              <a:t>Referrals.</a:t>
            </a:r>
          </a:p>
          <a:p>
            <a:pPr marL="830580" lvl="1" indent="-533400">
              <a:lnSpc>
                <a:spcPct val="90000"/>
              </a:lnSpc>
            </a:pPr>
            <a:endParaRPr lang="en-US" sz="2400" dirty="0"/>
          </a:p>
          <a:p>
            <a:pPr marL="628650" indent="-514350">
              <a:buFont typeface="+mj-lt"/>
              <a:buAutoNum type="arabicPeriod" startAt="10"/>
            </a:pPr>
            <a:endParaRPr lang="en-US" sz="28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86</a:t>
            </a:fld>
            <a:endParaRPr lang="en-US" dirty="0"/>
          </a:p>
        </p:txBody>
      </p:sp>
      <p:sp>
        <p:nvSpPr>
          <p:cNvPr id="5" name="TextBox 4"/>
          <p:cNvSpPr txBox="1"/>
          <p:nvPr/>
        </p:nvSpPr>
        <p:spPr>
          <a:xfrm>
            <a:off x="1006106" y="6535521"/>
            <a:ext cx="1242848" cy="338554"/>
          </a:xfrm>
          <a:prstGeom prst="rect">
            <a:avLst/>
          </a:prstGeom>
          <a:noFill/>
        </p:spPr>
        <p:txBody>
          <a:bodyPr wrap="none" rtlCol="0">
            <a:spAutoFit/>
          </a:bodyPr>
          <a:lstStyle/>
          <a:p>
            <a:pPr>
              <a:buNone/>
            </a:pPr>
            <a:r>
              <a:rPr lang="en-US" sz="1600" dirty="0" smtClean="0"/>
              <a:t>Brock (2002)</a:t>
            </a:r>
            <a:endParaRPr lang="en-US" sz="1600" dirty="0"/>
          </a:p>
        </p:txBody>
      </p:sp>
    </p:spTree>
    <p:extLst>
      <p:ext uri="{BB962C8B-B14F-4D97-AF65-F5344CB8AC3E}">
        <p14:creationId xmlns:p14="http://schemas.microsoft.com/office/powerpoint/2010/main" val="16311782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08780" y="4353900"/>
            <a:ext cx="3338800" cy="2504100"/>
          </a:xfrm>
          <a:prstGeom prst="rect">
            <a:avLst/>
          </a:prstGeom>
        </p:spPr>
      </p:pic>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startAt="11"/>
            </a:pPr>
            <a:r>
              <a:rPr lang="en-US" sz="2800" dirty="0" smtClean="0"/>
              <a:t>Consider memorials</a:t>
            </a:r>
          </a:p>
          <a:p>
            <a:pPr lvl="1"/>
            <a:r>
              <a:rPr lang="en-US" sz="2600" dirty="0"/>
              <a:t>“A delicate balance must be struck that creates opportunities for students to grieve but that does not increase suicide risk for other school students by glorifying, romanticizing or sensationalizing suicide.” </a:t>
            </a:r>
          </a:p>
          <a:p>
            <a:endParaRPr lang="en-US" sz="28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87</a:t>
            </a:fld>
            <a:endParaRPr lang="en-US" dirty="0"/>
          </a:p>
        </p:txBody>
      </p:sp>
      <p:sp>
        <p:nvSpPr>
          <p:cNvPr id="5" name="TextBox 4"/>
          <p:cNvSpPr txBox="1"/>
          <p:nvPr/>
        </p:nvSpPr>
        <p:spPr>
          <a:xfrm>
            <a:off x="993277" y="6535521"/>
            <a:ext cx="3331661" cy="338554"/>
          </a:xfrm>
          <a:prstGeom prst="rect">
            <a:avLst/>
          </a:prstGeom>
          <a:noFill/>
        </p:spPr>
        <p:txBody>
          <a:bodyPr wrap="none" rtlCol="0">
            <a:spAutoFit/>
          </a:bodyPr>
          <a:lstStyle/>
          <a:p>
            <a:pPr>
              <a:buNone/>
            </a:pPr>
            <a:r>
              <a:rPr lang="en-US" sz="1600" dirty="0" smtClean="0"/>
              <a:t>Center for Suicide Prevention</a:t>
            </a:r>
            <a:r>
              <a:rPr lang="en-US" sz="1600" dirty="0"/>
              <a:t> </a:t>
            </a:r>
            <a:r>
              <a:rPr lang="en-US" sz="1600" dirty="0" smtClean="0"/>
              <a:t>(2004)</a:t>
            </a:r>
            <a:endParaRPr lang="en-US" sz="1600" dirty="0"/>
          </a:p>
        </p:txBody>
      </p:sp>
    </p:spTree>
    <p:extLst>
      <p:ext uri="{BB962C8B-B14F-4D97-AF65-F5344CB8AC3E}">
        <p14:creationId xmlns:p14="http://schemas.microsoft.com/office/powerpoint/2010/main" val="11648813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fontScale="92500" lnSpcReduction="20000"/>
          </a:bodyPr>
          <a:lstStyle/>
          <a:p>
            <a:pPr marL="628650" indent="-514350">
              <a:buFont typeface="+mj-lt"/>
              <a:buAutoNum type="arabicPeriod" startAt="11"/>
            </a:pPr>
            <a:r>
              <a:rPr lang="en-US" sz="2800" dirty="0" smtClean="0"/>
              <a:t>Consider memorials</a:t>
            </a:r>
          </a:p>
          <a:p>
            <a:r>
              <a:rPr lang="en-US" dirty="0"/>
              <a:t>Do </a:t>
            </a:r>
            <a:r>
              <a:rPr lang="en-US" b="1" dirty="0"/>
              <a:t>NOT</a:t>
            </a:r>
            <a:r>
              <a:rPr lang="en-US" dirty="0"/>
              <a:t> . . .</a:t>
            </a:r>
          </a:p>
          <a:p>
            <a:pPr lvl="1"/>
            <a:r>
              <a:rPr lang="en-US" dirty="0"/>
              <a:t>send all students from school to funerals, or stop classes for a funeral.</a:t>
            </a:r>
          </a:p>
          <a:p>
            <a:pPr lvl="1"/>
            <a:r>
              <a:rPr lang="en-US" dirty="0"/>
              <a:t>have memorial or funeral services at school.</a:t>
            </a:r>
          </a:p>
          <a:p>
            <a:pPr lvl="1"/>
            <a:r>
              <a:rPr lang="en-US" dirty="0"/>
              <a:t>establish permanent memorials such as plaques or dedicating yearbooks to the memory of suicide victims.</a:t>
            </a:r>
          </a:p>
          <a:p>
            <a:pPr lvl="1"/>
            <a:r>
              <a:rPr lang="en-US" dirty="0"/>
              <a:t>dedicate songs or sporting events to the suicide victims.</a:t>
            </a:r>
          </a:p>
          <a:p>
            <a:pPr lvl="1"/>
            <a:r>
              <a:rPr lang="en-US" dirty="0"/>
              <a:t>fly the flag at half staff.</a:t>
            </a:r>
          </a:p>
          <a:p>
            <a:pPr lvl="1"/>
            <a:r>
              <a:rPr lang="en-US" dirty="0"/>
              <a:t>have assemblies focusing on the suicide victim, or have a moment of silence in all-school assemblies.</a:t>
            </a:r>
          </a:p>
          <a:p>
            <a:endParaRPr lang="en-US" sz="28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88</a:t>
            </a:fld>
            <a:endParaRPr lang="en-US" dirty="0"/>
          </a:p>
        </p:txBody>
      </p:sp>
      <p:sp>
        <p:nvSpPr>
          <p:cNvPr id="5" name="TextBox 4"/>
          <p:cNvSpPr txBox="1"/>
          <p:nvPr/>
        </p:nvSpPr>
        <p:spPr>
          <a:xfrm>
            <a:off x="1018936" y="6535521"/>
            <a:ext cx="8390188" cy="338554"/>
          </a:xfrm>
          <a:prstGeom prst="rect">
            <a:avLst/>
          </a:prstGeom>
          <a:noFill/>
        </p:spPr>
        <p:txBody>
          <a:bodyPr wrap="square" rtlCol="0">
            <a:spAutoFit/>
          </a:bodyPr>
          <a:lstStyle/>
          <a:p>
            <a:pPr>
              <a:spcBef>
                <a:spcPct val="20000"/>
              </a:spcBef>
            </a:pPr>
            <a:r>
              <a:rPr lang="en-US" sz="1600" dirty="0" smtClean="0"/>
              <a:t>Brock, Sandoval, &amp; Hart (2006)</a:t>
            </a:r>
            <a:endParaRPr lang="en-US" sz="1000" i="1" dirty="0"/>
          </a:p>
        </p:txBody>
      </p:sp>
    </p:spTree>
    <p:extLst>
      <p:ext uri="{BB962C8B-B14F-4D97-AF65-F5344CB8AC3E}">
        <p14:creationId xmlns:p14="http://schemas.microsoft.com/office/powerpoint/2010/main" val="7494354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fontScale="77500" lnSpcReduction="20000"/>
          </a:bodyPr>
          <a:lstStyle/>
          <a:p>
            <a:pPr marL="628650" indent="-514350">
              <a:buFont typeface="+mj-lt"/>
              <a:buAutoNum type="arabicPeriod" startAt="11"/>
            </a:pPr>
            <a:r>
              <a:rPr lang="en-US" sz="2800" dirty="0" smtClean="0"/>
              <a:t>Consider memorials</a:t>
            </a:r>
          </a:p>
          <a:p>
            <a:pPr>
              <a:lnSpc>
                <a:spcPct val="90000"/>
              </a:lnSpc>
            </a:pPr>
            <a:r>
              <a:rPr lang="en-US" b="1" dirty="0"/>
              <a:t>DO</a:t>
            </a:r>
            <a:r>
              <a:rPr lang="en-US" dirty="0"/>
              <a:t> . . .</a:t>
            </a:r>
          </a:p>
          <a:p>
            <a:pPr lvl="1">
              <a:lnSpc>
                <a:spcPct val="90000"/>
              </a:lnSpc>
            </a:pPr>
            <a:r>
              <a:rPr lang="en-US" dirty="0"/>
              <a:t>something to prevent other suicides (e.g., encourage crisis hotline volunteerism).</a:t>
            </a:r>
          </a:p>
          <a:p>
            <a:pPr lvl="1">
              <a:lnSpc>
                <a:spcPct val="90000"/>
              </a:lnSpc>
            </a:pPr>
            <a:r>
              <a:rPr lang="en-US" dirty="0"/>
              <a:t>develop living memorials, such as student assistance programs, that will help others cope with feelings and problems.</a:t>
            </a:r>
          </a:p>
          <a:p>
            <a:pPr lvl="1">
              <a:lnSpc>
                <a:spcPct val="90000"/>
              </a:lnSpc>
            </a:pPr>
            <a:r>
              <a:rPr lang="en-US" dirty="0"/>
              <a:t>allow students, with parental permission, to attend the funeral.</a:t>
            </a:r>
          </a:p>
          <a:p>
            <a:pPr lvl="1">
              <a:lnSpc>
                <a:spcPct val="90000"/>
              </a:lnSpc>
            </a:pPr>
            <a:r>
              <a:rPr lang="en-US" dirty="0"/>
              <a:t>Donate/Collect funds to help suicide prevention programs and/or to help families with funeral expenses</a:t>
            </a:r>
          </a:p>
          <a:p>
            <a:pPr lvl="1">
              <a:lnSpc>
                <a:spcPct val="90000"/>
              </a:lnSpc>
            </a:pPr>
            <a:r>
              <a:rPr lang="en-US" dirty="0"/>
              <a:t>encourage affected students, with parental permission, to attend the funeral.</a:t>
            </a:r>
          </a:p>
          <a:p>
            <a:pPr lvl="1">
              <a:lnSpc>
                <a:spcPct val="90000"/>
              </a:lnSpc>
            </a:pPr>
            <a:r>
              <a:rPr lang="en-US" dirty="0"/>
              <a:t>mention to families and ministers the need to distance the person who committed suicide from survivors and to avoid glorifying the suicidal act.</a:t>
            </a:r>
          </a:p>
          <a:p>
            <a:endParaRPr lang="en-US" sz="2800" dirty="0" smtClean="0"/>
          </a:p>
          <a:p>
            <a:pPr>
              <a:lnSpc>
                <a:spcPct val="90000"/>
              </a:lnSpc>
            </a:pPr>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5668978C-3EBD-7A44-8C31-08E40350197E}" type="slidenum">
              <a:rPr lang="en-US" smtClean="0"/>
              <a:t>89</a:t>
            </a:fld>
            <a:endParaRPr lang="en-US" dirty="0"/>
          </a:p>
        </p:txBody>
      </p:sp>
      <p:sp>
        <p:nvSpPr>
          <p:cNvPr id="5" name="TextBox 4"/>
          <p:cNvSpPr txBox="1"/>
          <p:nvPr/>
        </p:nvSpPr>
        <p:spPr>
          <a:xfrm>
            <a:off x="993278" y="6535521"/>
            <a:ext cx="8390188" cy="338554"/>
          </a:xfrm>
          <a:prstGeom prst="rect">
            <a:avLst/>
          </a:prstGeom>
          <a:noFill/>
        </p:spPr>
        <p:txBody>
          <a:bodyPr wrap="square" rtlCol="0">
            <a:spAutoFit/>
          </a:bodyPr>
          <a:lstStyle/>
          <a:p>
            <a:pPr>
              <a:spcBef>
                <a:spcPct val="20000"/>
              </a:spcBef>
            </a:pPr>
            <a:r>
              <a:rPr lang="en-US" sz="1600" dirty="0" smtClean="0"/>
              <a:t>Brock, Sandoval, &amp; Hart (2006)</a:t>
            </a:r>
            <a:endParaRPr lang="en-US" sz="1000" i="1" dirty="0"/>
          </a:p>
        </p:txBody>
      </p:sp>
    </p:spTree>
    <p:extLst>
      <p:ext uri="{BB962C8B-B14F-4D97-AF65-F5344CB8AC3E}">
        <p14:creationId xmlns:p14="http://schemas.microsoft.com/office/powerpoint/2010/main" val="31863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0"/>
            <a:ext cx="8229600" cy="457200"/>
          </a:xfrm>
        </p:spPr>
        <p:txBody>
          <a:bodyPr>
            <a:noAutofit/>
          </a:bodyPr>
          <a:lstStyle/>
          <a:p>
            <a:pPr eaLnBrk="1" hangingPunct="1"/>
            <a:r>
              <a:rPr lang="en-US" sz="4000" dirty="0"/>
              <a:t>Other Suicide Facts: All Age Groups</a:t>
            </a:r>
          </a:p>
        </p:txBody>
      </p:sp>
      <p:sp>
        <p:nvSpPr>
          <p:cNvPr id="481283" name="Rectangle 3"/>
          <p:cNvSpPr>
            <a:spLocks noGrp="1" noChangeArrowheads="1"/>
          </p:cNvSpPr>
          <p:nvPr>
            <p:ph idx="1"/>
          </p:nvPr>
        </p:nvSpPr>
        <p:spPr>
          <a:xfrm>
            <a:off x="990600" y="1066800"/>
            <a:ext cx="7620000" cy="3352800"/>
          </a:xfrm>
        </p:spPr>
        <p:txBody>
          <a:bodyPr>
            <a:normAutofit/>
          </a:bodyPr>
          <a:lstStyle/>
          <a:p>
            <a:pPr>
              <a:lnSpc>
                <a:spcPct val="80000"/>
              </a:lnSpc>
              <a:tabLst>
                <a:tab pos="5138738" algn="l"/>
              </a:tabLst>
            </a:pPr>
            <a:r>
              <a:rPr lang="en-US" sz="2800" dirty="0"/>
              <a:t>Total number of deaths 2012 (</a:t>
            </a:r>
            <a:r>
              <a:rPr lang="en-US" sz="2800" i="1" dirty="0"/>
              <a:t>N</a:t>
            </a:r>
            <a:r>
              <a:rPr lang="en-US" sz="2800" dirty="0"/>
              <a:t> = 40,600 </a:t>
            </a:r>
            <a:r>
              <a:rPr lang="en-US" sz="2800" b="1" dirty="0"/>
              <a:t>; 12.94</a:t>
            </a:r>
            <a:r>
              <a:rPr lang="en-US" sz="2800" dirty="0"/>
              <a:t>:100,000)</a:t>
            </a:r>
            <a:endParaRPr lang="en-US" sz="2800" baseline="30000" dirty="0"/>
          </a:p>
          <a:p>
            <a:pPr lvl="1">
              <a:lnSpc>
                <a:spcPct val="80000"/>
              </a:lnSpc>
              <a:tabLst>
                <a:tab pos="5138738" algn="l"/>
              </a:tabLst>
            </a:pPr>
            <a:r>
              <a:rPr lang="en-US" sz="2400" dirty="0"/>
              <a:t>10th leading cause of death</a:t>
            </a:r>
          </a:p>
          <a:p>
            <a:pPr lvl="1">
              <a:lnSpc>
                <a:spcPct val="80000"/>
              </a:lnSpc>
              <a:tabLst>
                <a:tab pos="5138738" algn="l"/>
              </a:tabLst>
            </a:pPr>
            <a:r>
              <a:rPr lang="en-US" sz="2400" dirty="0"/>
              <a:t>Highest rate in 31 years.</a:t>
            </a:r>
          </a:p>
          <a:p>
            <a:pPr lvl="1">
              <a:lnSpc>
                <a:spcPct val="80000"/>
              </a:lnSpc>
              <a:buNone/>
              <a:tabLst>
                <a:tab pos="5138738" algn="l"/>
              </a:tabLst>
            </a:pPr>
            <a:endParaRPr lang="en-US" sz="2400" dirty="0"/>
          </a:p>
          <a:p>
            <a:pPr>
              <a:lnSpc>
                <a:spcPct val="80000"/>
              </a:lnSpc>
              <a:tabLst>
                <a:tab pos="5138738" algn="l"/>
              </a:tabLst>
            </a:pPr>
            <a:r>
              <a:rPr lang="en-US" sz="2800" dirty="0"/>
              <a:t>More men die by suicide</a:t>
            </a:r>
            <a:endParaRPr lang="en-US" sz="2400" dirty="0"/>
          </a:p>
          <a:p>
            <a:pPr lvl="1">
              <a:lnSpc>
                <a:spcPct val="80000"/>
              </a:lnSpc>
              <a:tabLst>
                <a:tab pos="5138738" algn="l"/>
              </a:tabLst>
            </a:pPr>
            <a:r>
              <a:rPr lang="en-US" sz="2400" dirty="0"/>
              <a:t>3.6 male suicides (</a:t>
            </a:r>
            <a:r>
              <a:rPr lang="en-US" sz="2400" i="1" dirty="0"/>
              <a:t>N</a:t>
            </a:r>
            <a:r>
              <a:rPr lang="en-US" sz="2400" dirty="0"/>
              <a:t> = </a:t>
            </a:r>
            <a:r>
              <a:rPr lang="en-US" sz="2400" b="1" dirty="0"/>
              <a:t>31,780</a:t>
            </a:r>
            <a:r>
              <a:rPr lang="en-US" sz="2400" dirty="0"/>
              <a:t>) for</a:t>
            </a:r>
            <a:r>
              <a:rPr lang="en-US" sz="2400" b="1" dirty="0"/>
              <a:t> </a:t>
            </a:r>
            <a:r>
              <a:rPr lang="en-US" sz="2400" dirty="0"/>
              <a:t>every female suicide (</a:t>
            </a:r>
            <a:r>
              <a:rPr lang="en-US" sz="2400" i="1" dirty="0"/>
              <a:t>N </a:t>
            </a:r>
            <a:r>
              <a:rPr lang="en-US" sz="2400" dirty="0"/>
              <a:t>= </a:t>
            </a:r>
            <a:r>
              <a:rPr lang="en-US" sz="2400" b="1" dirty="0"/>
              <a:t>8,820</a:t>
            </a:r>
            <a:r>
              <a:rPr lang="en-US" sz="2400" dirty="0"/>
              <a:t>)</a:t>
            </a:r>
          </a:p>
          <a:p>
            <a:pPr lvl="1">
              <a:lnSpc>
                <a:spcPct val="80000"/>
              </a:lnSpc>
              <a:tabLst>
                <a:tab pos="5138738" algn="l"/>
              </a:tabLst>
            </a:pPr>
            <a:r>
              <a:rPr lang="en-US" sz="2400" dirty="0"/>
              <a:t>3 female attempts for each male attempt</a:t>
            </a:r>
          </a:p>
        </p:txBody>
      </p:sp>
      <p:sp>
        <p:nvSpPr>
          <p:cNvPr id="2" name="Slide Number Placeholder 1"/>
          <p:cNvSpPr>
            <a:spLocks noGrp="1"/>
          </p:cNvSpPr>
          <p:nvPr>
            <p:ph type="sldNum" sz="quarter" idx="12"/>
          </p:nvPr>
        </p:nvSpPr>
        <p:spPr/>
        <p:txBody>
          <a:bodyPr/>
          <a:lstStyle/>
          <a:p>
            <a:fld id="{C0287754-1B4F-4536-882E-15A8F8D8EE67}" type="slidenum">
              <a:rPr lang="en-US" smtClean="0"/>
              <a:pPr/>
              <a:t>9</a:t>
            </a:fld>
            <a:endParaRPr lang="en-US"/>
          </a:p>
        </p:txBody>
      </p:sp>
      <p:sp>
        <p:nvSpPr>
          <p:cNvPr id="7172" name="Text Box 4"/>
          <p:cNvSpPr txBox="1">
            <a:spLocks noChangeArrowheads="1"/>
          </p:cNvSpPr>
          <p:nvPr/>
        </p:nvSpPr>
        <p:spPr bwMode="auto">
          <a:xfrm>
            <a:off x="1279525" y="6073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endParaRPr lang="en-US"/>
          </a:p>
        </p:txBody>
      </p:sp>
      <p:sp>
        <p:nvSpPr>
          <p:cNvPr id="24582" name="Text Box 5"/>
          <p:cNvSpPr txBox="1">
            <a:spLocks noChangeArrowheads="1"/>
          </p:cNvSpPr>
          <p:nvPr/>
        </p:nvSpPr>
        <p:spPr bwMode="auto">
          <a:xfrm>
            <a:off x="990600" y="6519446"/>
            <a:ext cx="8077200" cy="338554"/>
          </a:xfrm>
          <a:prstGeom prst="rect">
            <a:avLst/>
          </a:prstGeom>
          <a:noFill/>
          <a:ln w="12700">
            <a:noFill/>
            <a:miter lim="800000"/>
            <a:headEnd/>
            <a:tailEnd/>
          </a:ln>
        </p:spPr>
        <p:txBody>
          <a:bodyPr>
            <a:spAutoFit/>
          </a:bodyPr>
          <a:lstStyle/>
          <a:p>
            <a:pPr marL="457200" indent="-457200">
              <a:defRPr/>
            </a:pPr>
            <a:r>
              <a:rPr lang="en-US" sz="1600" dirty="0" smtClean="0">
                <a:latin typeface="+mn-lt"/>
              </a:rPr>
              <a:t>CDC (2014)</a:t>
            </a:r>
            <a:endParaRPr lang="en-US" sz="1600" dirty="0">
              <a:latin typeface="+mn-lt"/>
            </a:endParaRPr>
          </a:p>
        </p:txBody>
      </p:sp>
    </p:spTree>
    <p:extLst>
      <p:ext uri="{BB962C8B-B14F-4D97-AF65-F5344CB8AC3E}">
        <p14:creationId xmlns:p14="http://schemas.microsoft.com/office/powerpoint/2010/main" val="18503274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Postvention Protocol</a:t>
            </a:r>
          </a:p>
        </p:txBody>
      </p:sp>
      <p:sp>
        <p:nvSpPr>
          <p:cNvPr id="3" name="Content Placeholder 2"/>
          <p:cNvSpPr>
            <a:spLocks noGrp="1"/>
          </p:cNvSpPr>
          <p:nvPr>
            <p:ph idx="1"/>
          </p:nvPr>
        </p:nvSpPr>
        <p:spPr>
          <a:xfrm>
            <a:off x="1435608" y="1447800"/>
            <a:ext cx="7498080" cy="4800600"/>
          </a:xfrm>
        </p:spPr>
        <p:txBody>
          <a:bodyPr>
            <a:normAutofit/>
          </a:bodyPr>
          <a:lstStyle/>
          <a:p>
            <a:pPr marL="628650" indent="-514350">
              <a:buFont typeface="+mj-lt"/>
              <a:buAutoNum type="arabicPeriod" startAt="12"/>
            </a:pPr>
            <a:r>
              <a:rPr lang="en-US" sz="2800" dirty="0" smtClean="0"/>
              <a:t>Debrief the postvention response.</a:t>
            </a:r>
          </a:p>
          <a:p>
            <a:pPr lvl="1">
              <a:lnSpc>
                <a:spcPct val="90000"/>
              </a:lnSpc>
            </a:pPr>
            <a:r>
              <a:rPr lang="en-US" sz="2400" dirty="0"/>
              <a:t>Goals for debriefing will </a:t>
            </a:r>
            <a:r>
              <a:rPr lang="en-US" sz="2400" dirty="0" smtClean="0"/>
              <a:t>include…</a:t>
            </a:r>
          </a:p>
          <a:p>
            <a:pPr lvl="2">
              <a:lnSpc>
                <a:spcPct val="90000"/>
              </a:lnSpc>
            </a:pPr>
            <a:r>
              <a:rPr lang="en-US" sz="2000" dirty="0" smtClean="0"/>
              <a:t>Review </a:t>
            </a:r>
            <a:r>
              <a:rPr lang="en-US" sz="2000" dirty="0"/>
              <a:t>and evaluation of all crisis intervention activities</a:t>
            </a:r>
            <a:r>
              <a:rPr lang="en-US" sz="2000" dirty="0" smtClean="0"/>
              <a:t>.</a:t>
            </a:r>
          </a:p>
          <a:p>
            <a:pPr lvl="2">
              <a:lnSpc>
                <a:spcPct val="90000"/>
              </a:lnSpc>
            </a:pPr>
            <a:r>
              <a:rPr lang="en-US" sz="2000" dirty="0" smtClean="0"/>
              <a:t>Making </a:t>
            </a:r>
            <a:r>
              <a:rPr lang="en-US" sz="2000" dirty="0"/>
              <a:t>of plans for follow-up actions</a:t>
            </a:r>
            <a:r>
              <a:rPr lang="en-US" sz="2000" dirty="0" smtClean="0"/>
              <a:t>.</a:t>
            </a:r>
          </a:p>
          <a:p>
            <a:pPr lvl="2">
              <a:lnSpc>
                <a:spcPct val="90000"/>
              </a:lnSpc>
            </a:pPr>
            <a:r>
              <a:rPr lang="en-US" sz="2000" dirty="0" smtClean="0"/>
              <a:t>Providing </a:t>
            </a:r>
            <a:r>
              <a:rPr lang="en-US" sz="2000" dirty="0"/>
              <a:t>an opportunity to help intervenors cope</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5668978C-3EBD-7A44-8C31-08E40350197E}" type="slidenum">
              <a:rPr lang="en-US" smtClean="0"/>
              <a:t>90</a:t>
            </a:fld>
            <a:endParaRPr lang="en-US" dirty="0"/>
          </a:p>
        </p:txBody>
      </p:sp>
      <p:sp>
        <p:nvSpPr>
          <p:cNvPr id="5" name="TextBox 4"/>
          <p:cNvSpPr txBox="1"/>
          <p:nvPr/>
        </p:nvSpPr>
        <p:spPr>
          <a:xfrm>
            <a:off x="1006106" y="6535521"/>
            <a:ext cx="1242848" cy="338554"/>
          </a:xfrm>
          <a:prstGeom prst="rect">
            <a:avLst/>
          </a:prstGeom>
          <a:noFill/>
        </p:spPr>
        <p:txBody>
          <a:bodyPr wrap="none" rtlCol="0">
            <a:spAutoFit/>
          </a:bodyPr>
          <a:lstStyle/>
          <a:p>
            <a:pPr>
              <a:buNone/>
            </a:pPr>
            <a:r>
              <a:rPr lang="en-US" sz="1600" dirty="0" smtClean="0"/>
              <a:t>Brock (2002)</a:t>
            </a:r>
            <a:endParaRPr lang="en-US" sz="1600" dirty="0"/>
          </a:p>
        </p:txBody>
      </p:sp>
    </p:spTree>
    <p:extLst>
      <p:ext uri="{BB962C8B-B14F-4D97-AF65-F5344CB8AC3E}">
        <p14:creationId xmlns:p14="http://schemas.microsoft.com/office/powerpoint/2010/main" val="19196999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435608" y="1447800"/>
            <a:ext cx="7498080" cy="5158458"/>
          </a:xfrm>
        </p:spPr>
        <p:txBody>
          <a:bodyPr>
            <a:normAutofit fontScale="25000" lnSpcReduction="20000"/>
          </a:bodyPr>
          <a:lstStyle/>
          <a:p>
            <a:pPr marL="346075" indent="-346075">
              <a:buNone/>
            </a:pPr>
            <a:r>
              <a:rPr lang="en-US" sz="5600" dirty="0"/>
              <a:t>American Foundation for Suicide Prevention, American Association of Suicideology, &amp; Annenberg Public Policy Center. (2001). </a:t>
            </a:r>
            <a:r>
              <a:rPr lang="en-US" sz="5600" i="1" dirty="0"/>
              <a:t>Reporting on suicide: Recommendations for the media. </a:t>
            </a:r>
            <a:r>
              <a:rPr lang="en-US" sz="5600" dirty="0"/>
              <a:t>Retrieved from </a:t>
            </a:r>
            <a:r>
              <a:rPr lang="en-US" sz="5600" u="sng" dirty="0">
                <a:hlinkClick r:id="rId3"/>
              </a:rPr>
              <a:t>http://www.suicidology.org/c/document_library/get_file?folderId=231&amp;name=DLFE-71.pdf</a:t>
            </a:r>
            <a:r>
              <a:rPr lang="en-US" sz="5600" dirty="0"/>
              <a:t> </a:t>
            </a:r>
          </a:p>
          <a:p>
            <a:pPr marL="346075" indent="-341313">
              <a:buNone/>
            </a:pPr>
            <a:r>
              <a:rPr lang="en-US" sz="5600" dirty="0"/>
              <a:t>American Foundation for Suicide Prevention and Suicide Prevention Resource Center. (2011). </a:t>
            </a:r>
            <a:r>
              <a:rPr lang="en-US" sz="5600" i="1" dirty="0"/>
              <a:t>After a suicide: A toolkit for schools</a:t>
            </a:r>
            <a:r>
              <a:rPr lang="en-US" sz="5600" dirty="0"/>
              <a:t>. Newton, MA: Education Development Center. </a:t>
            </a:r>
          </a:p>
          <a:p>
            <a:pPr marL="346075" indent="-341313">
              <a:buNone/>
            </a:pPr>
            <a:r>
              <a:rPr lang="en-US" sz="5600" dirty="0"/>
              <a:t>Amstadter, A. B., McCart, M. R., &amp; Ruggiero, K. J. (2007). Psychosocial interventions for adults with crime-related PTSD. </a:t>
            </a:r>
            <a:r>
              <a:rPr lang="en-US" sz="5600" i="1" dirty="0"/>
              <a:t>Professional Psychology: Research and Practice</a:t>
            </a:r>
            <a:r>
              <a:rPr lang="en-US" sz="5600" dirty="0"/>
              <a:t>, </a:t>
            </a:r>
            <a:r>
              <a:rPr lang="en-US" sz="5600" i="1" dirty="0"/>
              <a:t>38</a:t>
            </a:r>
            <a:r>
              <a:rPr lang="en-US" sz="5600" dirty="0"/>
              <a:t>, 640–651.</a:t>
            </a:r>
          </a:p>
          <a:p>
            <a:pPr marL="346075" indent="-341313">
              <a:buNone/>
            </a:pPr>
            <a:r>
              <a:rPr lang="en-US" sz="5600" dirty="0"/>
              <a:t>Andriessen, K. (2009). Can postvention be prevention? </a:t>
            </a:r>
            <a:r>
              <a:rPr lang="en-US" sz="5600" i="1" dirty="0"/>
              <a:t>Crisis</a:t>
            </a:r>
            <a:r>
              <a:rPr lang="en-US" sz="5600" dirty="0"/>
              <a:t>, </a:t>
            </a:r>
            <a:r>
              <a:rPr lang="en-US" sz="5600" i="1" dirty="0"/>
              <a:t>30</a:t>
            </a:r>
            <a:r>
              <a:rPr lang="en-US" sz="5600" dirty="0"/>
              <a:t>, 43-47. </a:t>
            </a:r>
          </a:p>
          <a:p>
            <a:pPr marL="346075" indent="-341313">
              <a:buNone/>
            </a:pPr>
            <a:r>
              <a:rPr lang="en-US" sz="5600" dirty="0"/>
              <a:t>Andriessen, K., &amp; Krysinska, K. (2012). Essential questions on suicide bereavement and postvention. </a:t>
            </a:r>
            <a:r>
              <a:rPr lang="en-US" sz="5600" i="1" dirty="0"/>
              <a:t>International Journal of Environmental Research and Public Health, 9, </a:t>
            </a:r>
            <a:r>
              <a:rPr lang="en-US" sz="5600" dirty="0"/>
              <a:t>24-32.</a:t>
            </a:r>
            <a:r>
              <a:rPr lang="hr-HR" sz="5600" dirty="0"/>
              <a:t> doi:10.3390/ijerph9010024 </a:t>
            </a:r>
            <a:endParaRPr lang="en-US" sz="5600" dirty="0"/>
          </a:p>
          <a:p>
            <a:pPr marL="346075" indent="-341313">
              <a:buNone/>
            </a:pPr>
            <a:r>
              <a:rPr lang="en-US" sz="5600" dirty="0"/>
              <a:t>Applied Research and Consulting, Columbia University Mailman School of Public Health, &amp; New York Psychiatric Institute. (2002, May 6). </a:t>
            </a:r>
            <a:r>
              <a:rPr lang="en-US" sz="5600" i="1" dirty="0"/>
              <a:t>Effects of the World Trade Center attack on NYC public school students: Initial report to the New York City Board of Education. </a:t>
            </a:r>
            <a:r>
              <a:rPr lang="en-US" sz="5600" dirty="0"/>
              <a:t>New York, NY: New York City Board of Education.</a:t>
            </a:r>
          </a:p>
          <a:p>
            <a:pPr marL="346075" indent="-341313">
              <a:buNone/>
            </a:pPr>
            <a:r>
              <a:rPr lang="en-US" sz="5600" dirty="0"/>
              <a:t>Barenbaum, J., Ruchkin, V., &amp; Schwab-Stone, M. (2004). The psychosocial aspects of children exposed to war: Practice and policy initiatives. </a:t>
            </a:r>
            <a:r>
              <a:rPr lang="en-US" sz="5600" i="1" dirty="0"/>
              <a:t>Journal of Child Psychology and Psychiatry</a:t>
            </a:r>
            <a:r>
              <a:rPr lang="en-US" sz="5600" dirty="0"/>
              <a:t>, </a:t>
            </a:r>
            <a:r>
              <a:rPr lang="en-US" sz="5600" i="1" dirty="0"/>
              <a:t>45</a:t>
            </a:r>
            <a:r>
              <a:rPr lang="en-US" sz="5600" dirty="0"/>
              <a:t>, 41–62.</a:t>
            </a:r>
            <a:r>
              <a:rPr lang="pl-PL" sz="5600" dirty="0"/>
              <a:t>Berg, I. (1992). Absence from school and mental health. </a:t>
            </a:r>
            <a:r>
              <a:rPr lang="pl-PL" sz="5600" i="1" dirty="0"/>
              <a:t>British Journal of Psychiatry, 161, </a:t>
            </a:r>
            <a:r>
              <a:rPr lang="pl-PL" sz="5600" dirty="0"/>
              <a:t>154–166.</a:t>
            </a:r>
            <a:endParaRPr lang="en-US" sz="5600" dirty="0"/>
          </a:p>
          <a:p>
            <a:pPr marL="346075" indent="-341313">
              <a:buNone/>
            </a:pPr>
            <a:r>
              <a:rPr lang="en-US" sz="5600" dirty="0"/>
              <a:t>Berman, A. L. (2011). Estimating the population of survivors of suicide: Seeking an evidence base. </a:t>
            </a:r>
            <a:r>
              <a:rPr lang="en-US" sz="5600" i="1" dirty="0"/>
              <a:t>Suicide &amp; Life Threatening Behavior, 41</a:t>
            </a:r>
            <a:r>
              <a:rPr lang="en-US" sz="5600" dirty="0"/>
              <a:t>, 110-116. </a:t>
            </a:r>
          </a:p>
          <a:p>
            <a:pPr marL="346075" indent="-341313">
              <a:buNone/>
            </a:pPr>
            <a:r>
              <a:rPr lang="en-US" sz="5600" dirty="0"/>
              <a:t>Brock, S. E. (2002). School suicide postvention. In S. E. Brock, P. J. Lazarus, &amp; S. R. Jimerson (Eds.), </a:t>
            </a:r>
            <a:r>
              <a:rPr lang="en-US" sz="5600" i="1" dirty="0"/>
              <a:t>Best practices in school crisis prevention and intervention </a:t>
            </a:r>
            <a:r>
              <a:rPr lang="en-US" sz="5600" dirty="0"/>
              <a:t>(pp. 553-575). Bethesda, MD: National Association of School Psychologists</a:t>
            </a:r>
            <a:r>
              <a:rPr lang="en-US" sz="5600" dirty="0" smtClean="0"/>
              <a:t>.</a:t>
            </a:r>
            <a:endParaRPr lang="en-US" sz="5600"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91</a:t>
            </a:fld>
            <a:endParaRPr kumimoji="0" lang="en-US" dirty="0"/>
          </a:p>
        </p:txBody>
      </p:sp>
    </p:spTree>
    <p:extLst>
      <p:ext uri="{BB962C8B-B14F-4D97-AF65-F5344CB8AC3E}">
        <p14:creationId xmlns:p14="http://schemas.microsoft.com/office/powerpoint/2010/main" val="16489770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435608" y="1447800"/>
            <a:ext cx="7498080" cy="5055836"/>
          </a:xfrm>
        </p:spPr>
        <p:txBody>
          <a:bodyPr>
            <a:normAutofit fontScale="25000" lnSpcReduction="20000"/>
          </a:bodyPr>
          <a:lstStyle/>
          <a:p>
            <a:pPr marL="346075" indent="-341313">
              <a:buNone/>
            </a:pPr>
            <a:r>
              <a:rPr lang="en-US" sz="5600" dirty="0" smtClean="0"/>
              <a:t>Brock</a:t>
            </a:r>
            <a:r>
              <a:rPr lang="en-US" sz="5600" dirty="0"/>
              <a:t>, S. E. (2011). </a:t>
            </a:r>
            <a:r>
              <a:rPr lang="en-US" sz="5600" i="1" dirty="0"/>
              <a:t>Crisis intervention and recovery: The roles of school-based mental health professionals. Training of Trainers </a:t>
            </a:r>
            <a:r>
              <a:rPr lang="en-US" sz="5600" dirty="0"/>
              <a:t>(2</a:t>
            </a:r>
            <a:r>
              <a:rPr lang="en-US" sz="5600" baseline="30000" dirty="0"/>
              <a:t>nd</a:t>
            </a:r>
            <a:r>
              <a:rPr lang="en-US" sz="5600" dirty="0"/>
              <a:t> ed.). (Available from National Association of School Psychologists, 4340 East West Highway, Suite 402, Bethesda, MD 20814).</a:t>
            </a:r>
          </a:p>
          <a:p>
            <a:pPr marL="346075" indent="-341313">
              <a:buNone/>
            </a:pPr>
            <a:r>
              <a:rPr lang="en-US" sz="5600" dirty="0"/>
              <a:t>Brock, S. E., &amp; Jimerson, S. R. (2004). School crisis interventions: Strategies for addressing the consequences of crisis events. In E. R. Gerler Jr. (Ed.), </a:t>
            </a:r>
            <a:r>
              <a:rPr lang="en-US" sz="5600" i="1" dirty="0"/>
              <a:t>Handbook of school violence </a:t>
            </a:r>
            <a:r>
              <a:rPr lang="en-US" sz="5600" dirty="0"/>
              <a:t>(pp. 285–332). Binghamton, NY: Haworth Press.</a:t>
            </a:r>
          </a:p>
          <a:p>
            <a:pPr marL="346075" indent="-341313">
              <a:buNone/>
            </a:pPr>
            <a:r>
              <a:rPr lang="en-US" sz="5600" dirty="0"/>
              <a:t>Brock, S. E., Nickerson, A. B., Reeves, M. A., Jimerson, S. R., Lieberman, R. A., &amp; Feinberg, T. A. (2009). </a:t>
            </a:r>
            <a:r>
              <a:rPr lang="en-US" sz="5600" i="1" dirty="0"/>
              <a:t>School crisis prevention and intervention: The PREP</a:t>
            </a:r>
            <a:r>
              <a:rPr lang="en-US" sz="5600" i="1" u="sng" dirty="0"/>
              <a:t>a</a:t>
            </a:r>
            <a:r>
              <a:rPr lang="en-US" sz="5600" i="1" dirty="0"/>
              <a:t>RE model</a:t>
            </a:r>
            <a:r>
              <a:rPr lang="en-US" sz="5600" dirty="0"/>
              <a:t>. Bethesda, MD: National Association of School Psychologists.</a:t>
            </a:r>
          </a:p>
          <a:p>
            <a:pPr marL="346075" indent="-341313">
              <a:buNone/>
            </a:pPr>
            <a:r>
              <a:rPr lang="en-US" sz="5600" dirty="0"/>
              <a:t>Brock, S. E., Sandoval, J., &amp; Hart, S. R. (2006). Suicidal ideation and behaviors. In G Bear &amp; K Minke (Eds.), </a:t>
            </a:r>
            <a:r>
              <a:rPr lang="en-US" sz="5600" i="1" dirty="0"/>
              <a:t>Children’s needs III: Understanding and addressing the developmental needs of children </a:t>
            </a:r>
            <a:r>
              <a:rPr lang="en-US" sz="5600" dirty="0"/>
              <a:t>(pp. 187-197). Bethesda, MD: National Association of School Psychologists </a:t>
            </a:r>
          </a:p>
          <a:p>
            <a:pPr marL="346075" indent="-341313">
              <a:buNone/>
            </a:pPr>
            <a:r>
              <a:rPr lang="en-US" sz="5600" dirty="0"/>
              <a:t>Brown, E. J., &amp; Bobrow, A. L. (2004). School entry after a community-wide trauma: Challenges and lessons learned from September 11th, 2001. </a:t>
            </a:r>
            <a:r>
              <a:rPr lang="en-US" sz="5600" i="1" dirty="0"/>
              <a:t>Clinical Child and Family Psychology Review</a:t>
            </a:r>
            <a:r>
              <a:rPr lang="en-US" sz="5600" dirty="0"/>
              <a:t>, </a:t>
            </a:r>
            <a:r>
              <a:rPr lang="en-US" sz="5600" i="1" dirty="0"/>
              <a:t>7</a:t>
            </a:r>
            <a:r>
              <a:rPr lang="en-US" sz="5600" dirty="0"/>
              <a:t>, 211–221. </a:t>
            </a:r>
          </a:p>
          <a:p>
            <a:pPr marL="346075" indent="-341313">
              <a:buNone/>
            </a:pPr>
            <a:r>
              <a:rPr lang="en-US" sz="5600" dirty="0"/>
              <a:t>Brymer, M., Jacobs, A., Layne, C., Pynoos, R., Ruzek, J., Steinberg, A., ...Watson, P. (2006). </a:t>
            </a:r>
            <a:r>
              <a:rPr lang="en-US" sz="5600" i="1" dirty="0"/>
              <a:t>Psychological first aid: Field operations guide </a:t>
            </a:r>
            <a:r>
              <a:rPr lang="en-US" sz="5600" dirty="0"/>
              <a:t>(2nd ed.). Rockville, MD: National Child Traumatic Stress Network and National Center for PTSD. Retrieved from </a:t>
            </a:r>
            <a:r>
              <a:rPr lang="en-US" sz="5600" dirty="0">
                <a:hlinkClick r:id="rId3"/>
              </a:rPr>
              <a:t>http://www.nctsn.org/nccts/nav.do?pid=</a:t>
            </a:r>
            <a:r>
              <a:rPr lang="en-US" sz="5600" dirty="0" smtClean="0">
                <a:hlinkClick r:id="rId3"/>
              </a:rPr>
              <a:t>typ_terr_resources_pfa</a:t>
            </a:r>
            <a:r>
              <a:rPr lang="en-US" sz="5600" dirty="0" smtClean="0"/>
              <a:t>  </a:t>
            </a:r>
            <a:endParaRPr lang="en-US" sz="5600" dirty="0"/>
          </a:p>
          <a:p>
            <a:pPr marL="346075" indent="-341313">
              <a:buNone/>
            </a:pPr>
            <a:r>
              <a:rPr lang="en-US" sz="5600" dirty="0"/>
              <a:t>Cain, A. C. (Ed.). (1972). </a:t>
            </a:r>
            <a:r>
              <a:rPr lang="en-US" sz="5600" i="1" dirty="0"/>
              <a:t>Survivors of Suicide</a:t>
            </a:r>
            <a:r>
              <a:rPr lang="en-US" sz="5600" dirty="0"/>
              <a:t>. Springfield, IL, Thomas: Springfield, IL. </a:t>
            </a:r>
          </a:p>
          <a:p>
            <a:pPr marL="346075" indent="-341313">
              <a:buNone/>
            </a:pPr>
            <a:r>
              <a:rPr lang="en-US" sz="5600" dirty="0"/>
              <a:t>Centers for Disease Control and Prevention. (1998, August 19). Recommendations for a community plan for the prevention and containment of suicide clusters</a:t>
            </a:r>
            <a:r>
              <a:rPr lang="en-US" sz="5600" i="1" dirty="0"/>
              <a:t>. MMWR, 37(S-6), 1-12</a:t>
            </a:r>
            <a:endParaRPr lang="en-US" sz="5600" dirty="0"/>
          </a:p>
          <a:p>
            <a:pPr marL="346075" indent="-341313">
              <a:buNone/>
            </a:pPr>
            <a:r>
              <a:rPr lang="en-US" sz="5600" dirty="0"/>
              <a:t>Centers for Disease Control and Prevention. (2013). </a:t>
            </a:r>
            <a:r>
              <a:rPr lang="en-US" sz="5600" i="1" dirty="0"/>
              <a:t>Web-based injury statistics query and reporting system (WISQARS). Leading causes of death reports. </a:t>
            </a:r>
            <a:r>
              <a:rPr lang="en-US" sz="5600" dirty="0"/>
              <a:t>Atlanta, GA: National Center for Injury Prevention and Control. Retrieved from </a:t>
            </a:r>
            <a:r>
              <a:rPr lang="en-US" sz="5600" u="sng" dirty="0">
                <a:hlinkClick r:id="rId4"/>
              </a:rPr>
              <a:t>http://www.cdc.gov/injury/wisqars/index.html</a:t>
            </a:r>
            <a:r>
              <a:rPr lang="en-US" sz="5600" u="sng" dirty="0"/>
              <a:t> </a:t>
            </a:r>
            <a:endParaRPr lang="en-US" sz="5600"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92</a:t>
            </a:fld>
            <a:endParaRPr kumimoji="0" lang="en-US" dirty="0"/>
          </a:p>
        </p:txBody>
      </p:sp>
    </p:spTree>
    <p:extLst>
      <p:ext uri="{BB962C8B-B14F-4D97-AF65-F5344CB8AC3E}">
        <p14:creationId xmlns:p14="http://schemas.microsoft.com/office/powerpoint/2010/main" val="18262274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435608" y="1447799"/>
            <a:ext cx="7498080" cy="5017353"/>
          </a:xfrm>
        </p:spPr>
        <p:txBody>
          <a:bodyPr>
            <a:normAutofit fontScale="25000" lnSpcReduction="20000"/>
          </a:bodyPr>
          <a:lstStyle/>
          <a:p>
            <a:pPr marL="346075" indent="-341313">
              <a:buNone/>
            </a:pPr>
            <a:r>
              <a:rPr lang="en-US" sz="5600" dirty="0" smtClean="0"/>
              <a:t>Center </a:t>
            </a:r>
            <a:r>
              <a:rPr lang="en-US" sz="5600" dirty="0"/>
              <a:t>for Suicide Prevention. (2004, May). </a:t>
            </a:r>
            <a:r>
              <a:rPr lang="en-US" sz="5600" i="1" dirty="0"/>
              <a:t>School memorials after suicide: Helpful or harmful?</a:t>
            </a:r>
            <a:r>
              <a:rPr lang="en-US" sz="5600" dirty="0"/>
              <a:t> Retrieved from </a:t>
            </a:r>
            <a:r>
              <a:rPr lang="en-US" sz="5600" u="sng" dirty="0">
                <a:hlinkClick r:id="rId3"/>
              </a:rPr>
              <a:t>www.suicideinfo.ca</a:t>
            </a:r>
            <a:endParaRPr lang="en-US" sz="5600" dirty="0"/>
          </a:p>
          <a:p>
            <a:pPr marL="346075" indent="-341313">
              <a:buNone/>
            </a:pPr>
            <a:r>
              <a:rPr lang="en-US" sz="5600" dirty="0"/>
              <a:t>Children’s Defense Fund. (2013a). Protect children, not guns: Key facts. Retrieved from </a:t>
            </a:r>
            <a:r>
              <a:rPr lang="en-US" sz="5600" u="sng" dirty="0">
                <a:hlinkClick r:id="rId4"/>
              </a:rPr>
              <a:t>http://www.childrensdefense.org/child-research-data-publications/data/state-data-repository/protect-children-not-guns-key-facts-2013.pdf</a:t>
            </a:r>
            <a:endParaRPr lang="en-US" sz="5600" dirty="0"/>
          </a:p>
          <a:p>
            <a:pPr marL="346075" indent="-341313">
              <a:buNone/>
            </a:pPr>
            <a:r>
              <a:rPr lang="en-US" sz="5600" dirty="0"/>
              <a:t>Cohen, J. A., &amp; the Work Group on Quality Issues. (2010). Practice parameter for the assessment and treatment of children and adolescents with posttraumatic stress disorder. </a:t>
            </a:r>
            <a:r>
              <a:rPr lang="en-US" sz="5600" i="1" dirty="0"/>
              <a:t>Journal of the American Academy of Child &amp; Adolescent Psychiatry</a:t>
            </a:r>
            <a:r>
              <a:rPr lang="en-US" sz="5600" dirty="0"/>
              <a:t>, </a:t>
            </a:r>
            <a:r>
              <a:rPr lang="en-US" sz="5600" i="1" dirty="0"/>
              <a:t>49</a:t>
            </a:r>
            <a:r>
              <a:rPr lang="en-US" sz="5600" dirty="0"/>
              <a:t>, 414–430. </a:t>
            </a:r>
          </a:p>
          <a:p>
            <a:pPr marL="346075" indent="-341313">
              <a:buNone/>
            </a:pPr>
            <a:r>
              <a:rPr lang="en-US" sz="5600" dirty="0"/>
              <a:t>de Groot, M. H., de Keijeser, D., &amp; Neeleman, J. (2006). Grief shortly after suicide and nautral death: A comparative study among spouses and first-degree relatives. </a:t>
            </a:r>
            <a:r>
              <a:rPr lang="en-US" sz="5600" i="1" dirty="0"/>
              <a:t>Suicide and Life-Threatening Behavior, 36, </a:t>
            </a:r>
            <a:r>
              <a:rPr lang="en-US" sz="5600" dirty="0"/>
              <a:t>418-431.</a:t>
            </a:r>
          </a:p>
          <a:p>
            <a:pPr marL="346075" indent="-341313">
              <a:buNone/>
            </a:pPr>
            <a:r>
              <a:rPr lang="en-US" sz="5600" dirty="0"/>
              <a:t>Feeny, N. C., Foa, E. B., Treadwell, K. R. H., &amp; March, J. (2004). Posttraumatic stress disorder in youth: A critical review of the cognitive and behavioral treatment outcome literature. </a:t>
            </a:r>
            <a:r>
              <a:rPr lang="en-US" sz="5600" i="1" dirty="0"/>
              <a:t>Professional Psychology: Research and Practice</a:t>
            </a:r>
            <a:r>
              <a:rPr lang="en-US" sz="5600" dirty="0"/>
              <a:t>, </a:t>
            </a:r>
            <a:r>
              <a:rPr lang="en-US" sz="5600" i="1" dirty="0"/>
              <a:t>35</a:t>
            </a:r>
            <a:r>
              <a:rPr lang="en-US" sz="5600" dirty="0"/>
              <a:t>, 466–476. </a:t>
            </a:r>
          </a:p>
          <a:p>
            <a:pPr marL="346075" indent="-341313">
              <a:buNone/>
            </a:pPr>
            <a:r>
              <a:rPr lang="en-US" sz="5600" dirty="0"/>
              <a:t>Figley, C. R. (2002). </a:t>
            </a:r>
            <a:r>
              <a:rPr lang="en-US" sz="5600" i="1" dirty="0"/>
              <a:t>Treating compassion fatigue</a:t>
            </a:r>
            <a:r>
              <a:rPr lang="en-US" sz="5600" dirty="0"/>
              <a:t>. New York, NY: Brunner-Routledge. </a:t>
            </a:r>
          </a:p>
          <a:p>
            <a:pPr marL="346075" indent="-341313">
              <a:buNone/>
            </a:pPr>
            <a:r>
              <a:rPr lang="en-US" sz="5600" dirty="0"/>
              <a:t>Grad, O. T., Clark, S., Dyregrov, K., &amp; Andriessen, K. (2004). What helps and what hinders the process of surviving the suicide of somebody close? </a:t>
            </a:r>
            <a:r>
              <a:rPr lang="en-US" sz="5600" i="1" dirty="0"/>
              <a:t>Crisis, 25, </a:t>
            </a:r>
            <a:r>
              <a:rPr lang="en-US" sz="5600" dirty="0"/>
              <a:t>134-139.</a:t>
            </a:r>
          </a:p>
          <a:p>
            <a:pPr marL="346075" indent="-341313">
              <a:buNone/>
            </a:pPr>
            <a:r>
              <a:rPr lang="en-US" sz="5600" dirty="0"/>
              <a:t>Howard, J. M., &amp; Goelitz, A. (2004). Psychoeducation as a response to community disaster. </a:t>
            </a:r>
            <a:r>
              <a:rPr lang="en-US" sz="5600" i="1" dirty="0"/>
              <a:t>Brief Treatment and Crisis Intervention</a:t>
            </a:r>
            <a:r>
              <a:rPr lang="en-US" sz="5600" dirty="0"/>
              <a:t>, </a:t>
            </a:r>
            <a:r>
              <a:rPr lang="en-US" sz="5600" i="1" dirty="0"/>
              <a:t>4</a:t>
            </a:r>
            <a:r>
              <a:rPr lang="en-US" sz="5600" dirty="0"/>
              <a:t>, 1–10. </a:t>
            </a:r>
          </a:p>
          <a:p>
            <a:pPr marL="346075" indent="-341313">
              <a:buNone/>
            </a:pPr>
            <a:r>
              <a:rPr lang="en-US" sz="5600" dirty="0"/>
              <a:t>Jordan, J. R. (2001). Is suicide bereavement different: A reassessment of the literature. </a:t>
            </a:r>
            <a:r>
              <a:rPr lang="en-US" sz="5600" i="1" dirty="0"/>
              <a:t>Suicide &amp; Life-Threatening Behavior, 31 </a:t>
            </a:r>
            <a:r>
              <a:rPr lang="en-US" sz="5600" dirty="0"/>
              <a:t>91-102.</a:t>
            </a:r>
          </a:p>
          <a:p>
            <a:pPr marL="346075" indent="-341313">
              <a:buNone/>
            </a:pPr>
            <a:r>
              <a:rPr lang="en-US" sz="5600" dirty="0"/>
              <a:t>Jordan, J. R. &amp; McIntosh, J. L. (2011). Suicide bereavement: Why study survivors of suicide loss? In J. R. Jordan, J. L. McIntosh (Eds.), </a:t>
            </a:r>
            <a:r>
              <a:rPr lang="en-US" sz="5600" i="1" dirty="0"/>
              <a:t>Grief after Suicide </a:t>
            </a:r>
            <a:r>
              <a:rPr lang="en-US" sz="5600" dirty="0"/>
              <a:t>(pp. 3-17). New York, NY: Routledge.</a:t>
            </a:r>
          </a:p>
          <a:p>
            <a:pPr marL="458788" indent="-458788">
              <a:buNone/>
            </a:pPr>
            <a:endParaRPr lang="en-US" sz="1600"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93</a:t>
            </a:fld>
            <a:endParaRPr kumimoji="0" lang="en-US" dirty="0"/>
          </a:p>
        </p:txBody>
      </p:sp>
    </p:spTree>
    <p:extLst>
      <p:ext uri="{BB962C8B-B14F-4D97-AF65-F5344CB8AC3E}">
        <p14:creationId xmlns:p14="http://schemas.microsoft.com/office/powerpoint/2010/main" val="18262274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435608" y="1447799"/>
            <a:ext cx="7498080" cy="4857751"/>
          </a:xfrm>
        </p:spPr>
        <p:txBody>
          <a:bodyPr>
            <a:normAutofit fontScale="25000" lnSpcReduction="20000"/>
          </a:bodyPr>
          <a:lstStyle/>
          <a:p>
            <a:pPr marL="346075" indent="-341313">
              <a:buNone/>
            </a:pPr>
            <a:r>
              <a:rPr lang="en-US" sz="5600" dirty="0" smtClean="0"/>
              <a:t>Jordan</a:t>
            </a:r>
            <a:r>
              <a:rPr lang="en-US" sz="5600" dirty="0"/>
              <a:t>, J. R. (2001). Is suicide bereavement different: A reassessment of the literature. </a:t>
            </a:r>
            <a:r>
              <a:rPr lang="en-US" sz="5600" i="1" dirty="0"/>
              <a:t>Suicide &amp; Life-Threatening Behavior, 31 </a:t>
            </a:r>
            <a:r>
              <a:rPr lang="en-US" sz="5600" dirty="0"/>
              <a:t>91-102.</a:t>
            </a:r>
          </a:p>
          <a:p>
            <a:pPr marL="346075" indent="-341313">
              <a:buNone/>
            </a:pPr>
            <a:r>
              <a:rPr lang="en-US" sz="5600" dirty="0"/>
              <a:t>Jordan, J. R. &amp; McIntosh, J. L. (2011). Suicide bereavement: Why study survivors of suicide loss? In J. R. Jordan, J. L. McIntosh (Eds.), </a:t>
            </a:r>
            <a:r>
              <a:rPr lang="en-US" sz="5600" i="1" dirty="0"/>
              <a:t>Grief after Suicide </a:t>
            </a:r>
            <a:r>
              <a:rPr lang="en-US" sz="5600" dirty="0"/>
              <a:t>(pp. 3-17). New York, NY: Routledge.</a:t>
            </a:r>
          </a:p>
          <a:p>
            <a:pPr marL="346075" indent="-341313">
              <a:buNone/>
            </a:pPr>
            <a:r>
              <a:rPr lang="en-US" sz="5600" dirty="0"/>
              <a:t>Joshi, P. T., &amp; Lewin, S. M. (2004). Disaster, terrorism and children. </a:t>
            </a:r>
            <a:r>
              <a:rPr lang="en-US" sz="5600" i="1" dirty="0"/>
              <a:t>Psychiatric Annals</a:t>
            </a:r>
            <a:r>
              <a:rPr lang="en-US" sz="5600" dirty="0"/>
              <a:t>, </a:t>
            </a:r>
            <a:r>
              <a:rPr lang="en-US" sz="5600" i="1" dirty="0"/>
              <a:t>34</a:t>
            </a:r>
            <a:r>
              <a:rPr lang="en-US" sz="5600" dirty="0"/>
              <a:t>, 710–716.</a:t>
            </a:r>
          </a:p>
          <a:p>
            <a:pPr marL="346075" indent="-341313">
              <a:buNone/>
            </a:pPr>
            <a:r>
              <a:rPr lang="en-US" sz="5600" dirty="0"/>
              <a:t>Kochanek, K. D., et al. (2011, March). Deaths: Preliminary data for 2009. </a:t>
            </a:r>
            <a:r>
              <a:rPr lang="en-US" sz="5600" i="1" dirty="0"/>
              <a:t>National Vital Statistics Report, 59</a:t>
            </a:r>
            <a:r>
              <a:rPr lang="en-US" sz="5600" dirty="0"/>
              <a:t>(4), 1-51. Retrieved from </a:t>
            </a:r>
            <a:r>
              <a:rPr lang="en-US" sz="5600" u="sng" dirty="0">
                <a:hlinkClick r:id="rId3"/>
              </a:rPr>
              <a:t>http://www.cdc.gov/nchs/data/nvsr/nvsr59/nvsr59_04.pdf</a:t>
            </a:r>
            <a:r>
              <a:rPr lang="en-US" sz="5600" dirty="0"/>
              <a:t> </a:t>
            </a:r>
          </a:p>
          <a:p>
            <a:pPr marL="346075" indent="-341313">
              <a:buNone/>
            </a:pPr>
            <a:r>
              <a:rPr lang="en-US" sz="5600" dirty="0"/>
              <a:t>Lipschitz, D., Rasmusson, A.,  Anyan, W., Cromwell, P., &amp; Southwick, S. (2000). Clinical and functional correlates of post-traumatic stress disorder in urban adolescent girls at a primary care clinic. </a:t>
            </a:r>
            <a:r>
              <a:rPr lang="en-US" sz="5600" i="1" dirty="0"/>
              <a:t>Journal of the American Academy of Child &amp; Adolescent Psychiatry, 39, </a:t>
            </a:r>
            <a:r>
              <a:rPr lang="en-US" sz="5600" dirty="0"/>
              <a:t>1104-1111.</a:t>
            </a:r>
          </a:p>
          <a:p>
            <a:pPr marL="346075" indent="-341313">
              <a:buNone/>
            </a:pPr>
            <a:r>
              <a:rPr lang="en-US" sz="5600" dirty="0"/>
              <a:t>Lukens, E. P., &amp; McFarlane, W. R. (2004). Psychoeducation as evidence-based practice: Considerations for practice, research, and policy. </a:t>
            </a:r>
            <a:r>
              <a:rPr lang="en-US" sz="5600" i="1" dirty="0"/>
              <a:t>Brief Treatment and Crisis Intervention</a:t>
            </a:r>
            <a:r>
              <a:rPr lang="en-US" sz="5600" dirty="0"/>
              <a:t>, </a:t>
            </a:r>
            <a:r>
              <a:rPr lang="en-US" sz="5600" i="1" dirty="0"/>
              <a:t>4</a:t>
            </a:r>
            <a:r>
              <a:rPr lang="en-US" sz="5600" dirty="0"/>
              <a:t>, 205–225. </a:t>
            </a:r>
          </a:p>
          <a:p>
            <a:pPr marL="346075" indent="-341313">
              <a:buNone/>
            </a:pPr>
            <a:r>
              <a:rPr lang="en-US" sz="5600" dirty="0"/>
              <a:t>McIntosh, J. (1993). Control group studies of suicide survivors: A review and critique. </a:t>
            </a:r>
            <a:r>
              <a:rPr lang="en-US" sz="5600" i="1" dirty="0"/>
              <a:t>Suicide Life &amp; Threatening Behavior,</a:t>
            </a:r>
            <a:r>
              <a:rPr lang="en-US" sz="5600" dirty="0"/>
              <a:t> </a:t>
            </a:r>
            <a:r>
              <a:rPr lang="en-US" sz="5600" i="1" dirty="0"/>
              <a:t>23</a:t>
            </a:r>
            <a:r>
              <a:rPr lang="en-US" sz="5600" dirty="0"/>
              <a:t>, 146-161. </a:t>
            </a:r>
          </a:p>
          <a:p>
            <a:pPr marL="346075" indent="-341313">
              <a:buNone/>
            </a:pPr>
            <a:r>
              <a:rPr lang="en-US" sz="5600" dirty="0"/>
              <a:t>McIntosh, J. L., &amp; Drapeau, C. W. (for the American Association of Suicidology). (2012). </a:t>
            </a:r>
            <a:r>
              <a:rPr lang="en-US" sz="5600" i="1" dirty="0"/>
              <a:t>U.S.A. suicide 2010:</a:t>
            </a:r>
            <a:r>
              <a:rPr lang="en-US" sz="5600" dirty="0"/>
              <a:t> </a:t>
            </a:r>
            <a:r>
              <a:rPr lang="en-US" sz="5600" i="1" dirty="0"/>
              <a:t>Official final data. </a:t>
            </a:r>
            <a:r>
              <a:rPr lang="en-US" sz="5600" dirty="0"/>
              <a:t>Washington, DC: American Association of Suicidology. Retrieved from </a:t>
            </a:r>
            <a:r>
              <a:rPr lang="en-US" sz="5600" u="sng" dirty="0">
                <a:hlinkClick r:id="rId4"/>
              </a:rPr>
              <a:t>http://www.suicidology.org</a:t>
            </a:r>
            <a:r>
              <a:rPr lang="en-US" sz="5600" dirty="0"/>
              <a:t>.</a:t>
            </a:r>
          </a:p>
          <a:p>
            <a:pPr marL="346075" indent="-341313">
              <a:buNone/>
            </a:pPr>
            <a:r>
              <a:rPr lang="en-US" sz="5600" dirty="0"/>
              <a:t>Mishara, B. L. (1999). Concepts of death and suicide in children ages 6-12 and their implications for suicide prevention. </a:t>
            </a:r>
            <a:r>
              <a:rPr lang="en-US" sz="5600" i="1" dirty="0"/>
              <a:t>Suicide &amp; Life-Threatening Behavior, 29, </a:t>
            </a:r>
            <a:r>
              <a:rPr lang="en-US" sz="5600" dirty="0"/>
              <a:t>105-118</a:t>
            </a:r>
            <a:r>
              <a:rPr lang="en-US" sz="5600" i="1" dirty="0"/>
              <a:t>.</a:t>
            </a:r>
            <a:endParaRPr lang="en-US" sz="5600" dirty="0"/>
          </a:p>
          <a:p>
            <a:pPr marL="346075" indent="-341313">
              <a:buNone/>
            </a:pPr>
            <a:r>
              <a:rPr lang="en-US" sz="5600" dirty="0"/>
              <a:t>National Center for Injury Prevention and Control. (2011, December). WISQARS Injury Mortality Reports, 1999-2007. Atlanta, GA: Centers for Disease Control and Prevention. Retrieved from </a:t>
            </a:r>
            <a:r>
              <a:rPr lang="en-US" sz="5600" u="sng" dirty="0">
                <a:hlinkClick r:id="rId5"/>
              </a:rPr>
              <a:t>http://webappa.cdc.gov/sasweb/ncipc/mortrate10_sy.html</a:t>
            </a:r>
            <a:r>
              <a:rPr lang="en-US" sz="5600" dirty="0"/>
              <a:t> </a:t>
            </a:r>
          </a:p>
          <a:p>
            <a:pPr marL="346075" indent="-341313">
              <a:buNone/>
            </a:pPr>
            <a:endParaRPr lang="en-US" sz="5600" dirty="0"/>
          </a:p>
          <a:p>
            <a:pPr marL="346075" indent="-341313">
              <a:buNone/>
            </a:pPr>
            <a:r>
              <a:rPr lang="en-US" sz="5600" dirty="0"/>
              <a:t> </a:t>
            </a:r>
          </a:p>
          <a:p>
            <a:pPr marL="458788" indent="-458788">
              <a:buNone/>
            </a:pPr>
            <a:endParaRPr lang="en-US" sz="1600"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94</a:t>
            </a:fld>
            <a:endParaRPr kumimoji="0" lang="en-US" dirty="0"/>
          </a:p>
        </p:txBody>
      </p:sp>
    </p:spTree>
    <p:extLst>
      <p:ext uri="{BB962C8B-B14F-4D97-AF65-F5344CB8AC3E}">
        <p14:creationId xmlns:p14="http://schemas.microsoft.com/office/powerpoint/2010/main" val="212713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435608" y="1447799"/>
            <a:ext cx="7498080" cy="5094319"/>
          </a:xfrm>
        </p:spPr>
        <p:txBody>
          <a:bodyPr>
            <a:normAutofit fontScale="25000" lnSpcReduction="20000"/>
          </a:bodyPr>
          <a:lstStyle/>
          <a:p>
            <a:pPr marL="346075" indent="-341313">
              <a:buNone/>
            </a:pPr>
            <a:r>
              <a:rPr lang="en-US" sz="5600" dirty="0" smtClean="0"/>
              <a:t>Nickerson</a:t>
            </a:r>
            <a:r>
              <a:rPr lang="en-US" sz="5600" dirty="0"/>
              <a:t>, A. B., Reeves, M. A., Brock, S. E., &amp; Jimerson, S. R. (2009). </a:t>
            </a:r>
            <a:r>
              <a:rPr lang="en-US" sz="5600" i="1" dirty="0"/>
              <a:t>Assessing, identifying, and treating posttraumatic stress disorder at school.</a:t>
            </a:r>
            <a:r>
              <a:rPr lang="en-US" sz="5600" dirty="0"/>
              <a:t> New York, NY: Springer.</a:t>
            </a:r>
          </a:p>
          <a:p>
            <a:pPr marL="346075" indent="-341313">
              <a:buNone/>
            </a:pPr>
            <a:r>
              <a:rPr lang="en-US" sz="5600" dirty="0"/>
              <a:t>Oflaz, F., Hatipoğlu, S., &amp; Aydin, H. (2008). Effectiveness of psychoeducational intervention on post-traumatic stress disorder and coping styles of earthquake survivors. </a:t>
            </a:r>
            <a:r>
              <a:rPr lang="en-US" sz="5600" i="1" dirty="0"/>
              <a:t>Journal of Clinical Nursing</a:t>
            </a:r>
            <a:r>
              <a:rPr lang="en-US" sz="5600" dirty="0"/>
              <a:t>, </a:t>
            </a:r>
            <a:r>
              <a:rPr lang="en-US" sz="5600" i="1" dirty="0"/>
              <a:t>17</a:t>
            </a:r>
            <a:r>
              <a:rPr lang="en-US" sz="5600" dirty="0"/>
              <a:t>, 677–687. </a:t>
            </a:r>
          </a:p>
          <a:p>
            <a:pPr marL="346075" indent="-341313">
              <a:buNone/>
            </a:pPr>
            <a:r>
              <a:rPr lang="en-US" sz="5600" dirty="0"/>
              <a:t>Pynoos, R. S., Frederick, C., Nader, K., Arroyo, W., Steinberg, A., Eth, S., . . . Fairbanks, L. (1987). Life threat and posttraumatic stress in school-age children. </a:t>
            </a:r>
            <a:r>
              <a:rPr lang="en-US" sz="5600" i="1" dirty="0"/>
              <a:t>Archives of General Psychiatry</a:t>
            </a:r>
            <a:r>
              <a:rPr lang="en-US" sz="5600" dirty="0"/>
              <a:t>, </a:t>
            </a:r>
            <a:r>
              <a:rPr lang="en-US" sz="5600" i="1" dirty="0"/>
              <a:t>44</a:t>
            </a:r>
            <a:r>
              <a:rPr lang="en-US" sz="5600" dirty="0"/>
              <a:t>, 1057–1063. </a:t>
            </a:r>
          </a:p>
          <a:p>
            <a:pPr marL="346075" indent="-341313">
              <a:buNone/>
            </a:pPr>
            <a:r>
              <a:rPr lang="en-US" sz="5600" dirty="0"/>
              <a:t>Ramsay, R. F., Tanney, B. L., Tierney, R. J., &amp; Lang, W. A. (1996). </a:t>
            </a:r>
            <a:r>
              <a:rPr lang="en-US" sz="5600" i="1" dirty="0"/>
              <a:t>Suicide intervention workshop (6</a:t>
            </a:r>
            <a:r>
              <a:rPr lang="en-US" sz="5600" i="1" baseline="30000" dirty="0"/>
              <a:t>th</a:t>
            </a:r>
            <a:r>
              <a:rPr lang="en-US" sz="5600" i="1" dirty="0"/>
              <a:t> ed.). Calgary, AB: LivingWorks Education.</a:t>
            </a:r>
            <a:endParaRPr lang="en-US" sz="5600" dirty="0"/>
          </a:p>
          <a:p>
            <a:pPr marL="346075" indent="-341313">
              <a:buNone/>
            </a:pPr>
            <a:r>
              <a:rPr lang="en-US" sz="5600" dirty="0"/>
              <a:t>Reeves, M. A., Kanan, L. M., &amp; Plog, A. (2010). </a:t>
            </a:r>
            <a:r>
              <a:rPr lang="en-US" sz="5600" i="1" dirty="0"/>
              <a:t>Comprehensive planning for safe learning environments: A school professional’s guide to integrating physical and psychological safety – Prevention through recovery. </a:t>
            </a:r>
            <a:r>
              <a:rPr lang="en-US" sz="5600" dirty="0"/>
              <a:t>New York, NY: Routledge. </a:t>
            </a:r>
          </a:p>
          <a:p>
            <a:pPr marL="346075" indent="-341313">
              <a:buNone/>
            </a:pPr>
            <a:r>
              <a:rPr lang="en-US" sz="5600" dirty="0"/>
              <a:t>Reeves, M. A., Nickerson, A. B., &amp; ., Jimerson, S. R. (2006). </a:t>
            </a:r>
            <a:r>
              <a:rPr lang="en-US" sz="5600" i="1" dirty="0"/>
              <a:t>Crisis prevention and Preparedness: Comprehensive school safety planning</a:t>
            </a:r>
            <a:r>
              <a:rPr lang="en-US" sz="5600" dirty="0"/>
              <a:t>. Bethesda, MD: National Association of School Psychologists.</a:t>
            </a:r>
          </a:p>
          <a:p>
            <a:pPr marL="346075" indent="-341313">
              <a:buNone/>
            </a:pPr>
            <a:r>
              <a:rPr lang="en-US" sz="5600" dirty="0"/>
              <a:t>Robers, S., Zhang, J., &amp; Truman, J. (2012). </a:t>
            </a:r>
            <a:r>
              <a:rPr lang="en-US" sz="5600" i="1" dirty="0"/>
              <a:t>Indicators of school crime and safety: 2011</a:t>
            </a:r>
            <a:r>
              <a:rPr lang="en-US" sz="5600" dirty="0"/>
              <a:t> (NCES 2012-002/NCJ 236021). Washington, DC: National Center for Education Statistics, U.S. Department of Education, and Bureau of Justice Statistics, Office of Justice Programs, U.S. Department of Justice. Retrieved from </a:t>
            </a:r>
            <a:r>
              <a:rPr lang="en-US" sz="5600" u="sng" dirty="0">
                <a:hlinkClick r:id="rId3"/>
              </a:rPr>
              <a:t>http://bjs.ojp.usdoj.gov/content/pub/pdf/iscs11.pdf</a:t>
            </a:r>
            <a:r>
              <a:rPr lang="en-US" sz="5600" dirty="0"/>
              <a:t> </a:t>
            </a:r>
          </a:p>
          <a:p>
            <a:pPr marL="346075" indent="-341313">
              <a:buNone/>
            </a:pPr>
            <a:r>
              <a:rPr lang="en-US" sz="5600" dirty="0"/>
              <a:t>Roberts, R. L., Lepkowski, W. J., &amp; Davidson, K. K. (1998). Dealing with the aftermath of a student suicide: A T.E.A.M. approach. </a:t>
            </a:r>
            <a:r>
              <a:rPr lang="en-US" sz="5600" i="1" dirty="0"/>
              <a:t>NASSP Bulletin, 82</a:t>
            </a:r>
            <a:r>
              <a:rPr lang="en-US" sz="5600" dirty="0"/>
              <a:t>, 53-59.</a:t>
            </a:r>
          </a:p>
          <a:p>
            <a:pPr marL="346075" indent="-341313">
              <a:buNone/>
            </a:pPr>
            <a:r>
              <a:rPr lang="en-US" sz="5600" dirty="0"/>
              <a:t> </a:t>
            </a:r>
          </a:p>
          <a:p>
            <a:pPr marL="458788" indent="-458788">
              <a:buNone/>
            </a:pPr>
            <a:endParaRPr lang="en-US" sz="1600"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95</a:t>
            </a:fld>
            <a:endParaRPr kumimoji="0" lang="en-US" dirty="0"/>
          </a:p>
        </p:txBody>
      </p:sp>
    </p:spTree>
    <p:extLst>
      <p:ext uri="{BB962C8B-B14F-4D97-AF65-F5344CB8AC3E}">
        <p14:creationId xmlns:p14="http://schemas.microsoft.com/office/powerpoint/2010/main" val="18262274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435608" y="1447800"/>
            <a:ext cx="7498080" cy="2169608"/>
          </a:xfrm>
        </p:spPr>
        <p:txBody>
          <a:bodyPr>
            <a:normAutofit fontScale="25000" lnSpcReduction="20000"/>
          </a:bodyPr>
          <a:lstStyle/>
          <a:p>
            <a:pPr marL="346075" indent="-341313">
              <a:buNone/>
            </a:pPr>
            <a:r>
              <a:rPr lang="en-US" sz="5600" dirty="0" smtClean="0"/>
              <a:t>Shneidman</a:t>
            </a:r>
            <a:r>
              <a:rPr lang="en-US" sz="5600" dirty="0"/>
              <a:t>, E. (1969). Prologue: Fifty-eight years. In E. S. Scneidman (Ed.) </a:t>
            </a:r>
            <a:r>
              <a:rPr lang="en-US" sz="5600" i="1" dirty="0"/>
              <a:t>On the nature of suicide</a:t>
            </a:r>
            <a:r>
              <a:rPr lang="en-US" sz="5600" dirty="0"/>
              <a:t> (pp. 1-30). San Francisco, CA: Jossey-Bass.</a:t>
            </a:r>
          </a:p>
          <a:p>
            <a:pPr marL="346075" indent="-341313">
              <a:buNone/>
            </a:pPr>
            <a:r>
              <a:rPr lang="en-US" sz="5600" dirty="0"/>
              <a:t>Shneidman, E. (1972). Forward. In A. C. Cain (Ed.), </a:t>
            </a:r>
            <a:r>
              <a:rPr lang="en-US" sz="5600" i="1" dirty="0"/>
              <a:t>Survivors of Suicide</a:t>
            </a:r>
            <a:r>
              <a:rPr lang="en-US" sz="5600" dirty="0"/>
              <a:t>. Springfield, IL: Thomas.</a:t>
            </a:r>
          </a:p>
          <a:p>
            <a:pPr marL="346075" indent="-341313">
              <a:buNone/>
            </a:pPr>
            <a:r>
              <a:rPr lang="en-US" sz="5600" dirty="0"/>
              <a:t>Sterzer, J. (2012). The good, the bad and the ugly: A 50-state survey exploring federal and state firearm regulations related to mental health. </a:t>
            </a:r>
            <a:r>
              <a:rPr lang="en-US" sz="5600" i="1" dirty="0"/>
              <a:t>Journal of Legal Medicine, 33,</a:t>
            </a:r>
            <a:r>
              <a:rPr lang="en-US" sz="5600" dirty="0"/>
              <a:t> 171-191.</a:t>
            </a:r>
          </a:p>
          <a:p>
            <a:pPr marL="346075" indent="-341313">
              <a:buNone/>
            </a:pPr>
            <a:r>
              <a:rPr lang="en-US" sz="5600" dirty="0"/>
              <a:t>World Health Organization. (2000). Preventing suicide: A resource fro media professionals. Geneva, Switzerland: Author. Retrieved from </a:t>
            </a:r>
            <a:r>
              <a:rPr lang="en-US" sz="5600" u="sng" dirty="0">
                <a:hlinkClick r:id="rId3"/>
              </a:rPr>
              <a:t>http://cebmh.warne.ox.ac.uk/csr/images/WHO%20media%20guidelines.pdf</a:t>
            </a:r>
            <a:endParaRPr lang="en-US" sz="5600" dirty="0"/>
          </a:p>
          <a:p>
            <a:pPr marL="346075" indent="-341313">
              <a:buNone/>
            </a:pPr>
            <a:r>
              <a:rPr lang="en-US" sz="5600" dirty="0"/>
              <a:t>Wrobleski, A. (2002). </a:t>
            </a:r>
            <a:r>
              <a:rPr lang="en-US" sz="5600" i="1" dirty="0"/>
              <a:t>Suicide survivors: A guide for those left behind</a:t>
            </a:r>
            <a:r>
              <a:rPr lang="en-US" sz="5600" dirty="0"/>
              <a:t>. Minneapolis, MN: SAVE.  </a:t>
            </a:r>
          </a:p>
          <a:p>
            <a:pPr marL="346075" indent="-341313">
              <a:buNone/>
            </a:pPr>
            <a:r>
              <a:rPr lang="en-US" sz="5600" dirty="0"/>
              <a:t> </a:t>
            </a:r>
          </a:p>
          <a:p>
            <a:pPr marL="346075" indent="-341313">
              <a:buNone/>
            </a:pPr>
            <a:r>
              <a:rPr lang="en-US" sz="5600" dirty="0"/>
              <a:t> </a:t>
            </a:r>
          </a:p>
          <a:p>
            <a:pPr marL="458788" indent="-458788">
              <a:buNone/>
            </a:pPr>
            <a:endParaRPr lang="en-US" sz="1600"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96</a:t>
            </a:fld>
            <a:endParaRPr kumimoji="0" lang="en-US" dirty="0"/>
          </a:p>
        </p:txBody>
      </p:sp>
    </p:spTree>
    <p:extLst>
      <p:ext uri="{BB962C8B-B14F-4D97-AF65-F5344CB8AC3E}">
        <p14:creationId xmlns:p14="http://schemas.microsoft.com/office/powerpoint/2010/main" val="29650827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713872"/>
            <a:ext cx="7406640" cy="1472184"/>
          </a:xfrm>
        </p:spPr>
        <p:txBody>
          <a:bodyPr/>
          <a:lstStyle/>
          <a:p>
            <a:r>
              <a:rPr lang="en-US" dirty="0" smtClean="0">
                <a:solidFill>
                  <a:srgbClr val="FFA21B"/>
                </a:solidFill>
              </a:rPr>
              <a:t>Crisis Prevention &amp; Intervention</a:t>
            </a:r>
            <a:endParaRPr lang="en-US" dirty="0">
              <a:solidFill>
                <a:srgbClr val="FFA21B"/>
              </a:solidFill>
            </a:endParaRPr>
          </a:p>
        </p:txBody>
      </p:sp>
      <p:sp>
        <p:nvSpPr>
          <p:cNvPr id="3" name="Subtitle 2"/>
          <p:cNvSpPr>
            <a:spLocks noGrp="1"/>
          </p:cNvSpPr>
          <p:nvPr>
            <p:ph type="subTitle" idx="1"/>
          </p:nvPr>
        </p:nvSpPr>
        <p:spPr>
          <a:xfrm>
            <a:off x="1432560" y="2131077"/>
            <a:ext cx="7406640" cy="4387184"/>
          </a:xfrm>
        </p:spPr>
        <p:txBody>
          <a:bodyPr>
            <a:normAutofit/>
          </a:bodyPr>
          <a:lstStyle/>
          <a:p>
            <a:r>
              <a:rPr lang="en-US" dirty="0" smtClean="0">
                <a:solidFill>
                  <a:schemeClr val="tx1"/>
                </a:solidFill>
              </a:rPr>
              <a:t>Mental Health Crisis Intervention</a:t>
            </a:r>
          </a:p>
          <a:p>
            <a:endParaRPr lang="en-US" dirty="0">
              <a:solidFill>
                <a:schemeClr val="tx1"/>
              </a:solidFill>
            </a:endParaRPr>
          </a:p>
          <a:p>
            <a:r>
              <a:rPr lang="en-US" sz="2800" b="1" dirty="0" smtClean="0">
                <a:solidFill>
                  <a:schemeClr val="tx1"/>
                </a:solidFill>
              </a:rPr>
              <a:t>Stephen E. Brock, Ph.D., NCSP, LEP</a:t>
            </a:r>
          </a:p>
          <a:p>
            <a:endParaRPr lang="en-US" sz="100" dirty="0" smtClean="0">
              <a:solidFill>
                <a:schemeClr val="tx1"/>
              </a:solidFill>
            </a:endParaRPr>
          </a:p>
          <a:p>
            <a:pPr marL="457200"/>
            <a:r>
              <a:rPr lang="en-US" sz="2000" b="1" dirty="0">
                <a:solidFill>
                  <a:schemeClr val="tx1"/>
                </a:solidFill>
              </a:rPr>
              <a:t>President</a:t>
            </a:r>
          </a:p>
          <a:p>
            <a:pPr marL="457200"/>
            <a:r>
              <a:rPr lang="en-US" sz="2000" dirty="0">
                <a:solidFill>
                  <a:schemeClr val="tx1"/>
                </a:solidFill>
              </a:rPr>
              <a:t>	</a:t>
            </a:r>
            <a:r>
              <a:rPr lang="en-US" sz="2000" i="1" dirty="0">
                <a:solidFill>
                  <a:schemeClr val="tx1"/>
                </a:solidFill>
              </a:rPr>
              <a:t>National Association of School Psychologists</a:t>
            </a:r>
          </a:p>
          <a:p>
            <a:pPr marL="457200"/>
            <a:r>
              <a:rPr lang="en-US" sz="2000" b="1" dirty="0" smtClean="0">
                <a:solidFill>
                  <a:schemeClr val="tx1"/>
                </a:solidFill>
              </a:rPr>
              <a:t>Professor and School Psychology Program Coordinator</a:t>
            </a:r>
          </a:p>
          <a:p>
            <a:pPr marL="457200"/>
            <a:r>
              <a:rPr lang="en-US" sz="2000" dirty="0" smtClean="0">
                <a:solidFill>
                  <a:schemeClr val="tx1"/>
                </a:solidFill>
              </a:rPr>
              <a:t>	</a:t>
            </a:r>
            <a:r>
              <a:rPr lang="en-US" sz="2000" i="1" dirty="0" smtClean="0">
                <a:solidFill>
                  <a:schemeClr val="tx1"/>
                </a:solidFill>
              </a:rPr>
              <a:t>California State University, Sacramento</a:t>
            </a:r>
          </a:p>
          <a:p>
            <a:pPr marL="457200"/>
            <a:r>
              <a:rPr lang="en-US" sz="2000" i="1" dirty="0">
                <a:solidFill>
                  <a:schemeClr val="tx1"/>
                </a:solidFill>
              </a:rPr>
              <a:t>	</a:t>
            </a:r>
            <a:r>
              <a:rPr lang="en-US" sz="2000" i="1" dirty="0" smtClean="0">
                <a:solidFill>
                  <a:schemeClr val="tx1"/>
                </a:solidFill>
                <a:hlinkClick r:id="rId3"/>
              </a:rPr>
              <a:t>brock@csus.edu</a:t>
            </a:r>
            <a:r>
              <a:rPr lang="en-US" sz="2000" i="1" dirty="0" smtClean="0">
                <a:solidFill>
                  <a:schemeClr val="tx1"/>
                </a:solidFill>
              </a:rPr>
              <a:t> </a:t>
            </a:r>
          </a:p>
          <a:p>
            <a:pPr marL="457200"/>
            <a:endParaRPr lang="en-US" sz="100" dirty="0" smtClean="0">
              <a:solidFill>
                <a:schemeClr val="tx1"/>
              </a:solidFill>
            </a:endParaRPr>
          </a:p>
        </p:txBody>
      </p:sp>
      <p:sp>
        <p:nvSpPr>
          <p:cNvPr id="5" name="Slide Number Placeholder 4"/>
          <p:cNvSpPr>
            <a:spLocks noGrp="1"/>
          </p:cNvSpPr>
          <p:nvPr>
            <p:ph type="sldNum" sz="quarter" idx="12"/>
          </p:nvPr>
        </p:nvSpPr>
        <p:spPr/>
        <p:txBody>
          <a:bodyPr/>
          <a:lstStyle/>
          <a:p>
            <a:fld id="{6294C92D-0306-4E69-9CD3-20855E849650}" type="slidenum">
              <a:rPr kumimoji="0" lang="en-US" smtClean="0"/>
              <a:t>97</a:t>
            </a:fld>
            <a:endParaRPr kumimoji="0" lang="en-US" dirty="0"/>
          </a:p>
        </p:txBody>
      </p:sp>
      <p:sp>
        <p:nvSpPr>
          <p:cNvPr id="7" name="TextBox 6"/>
          <p:cNvSpPr txBox="1"/>
          <p:nvPr/>
        </p:nvSpPr>
        <p:spPr>
          <a:xfrm>
            <a:off x="1013523" y="5695148"/>
            <a:ext cx="5247137" cy="1200329"/>
          </a:xfrm>
          <a:prstGeom prst="rect">
            <a:avLst/>
          </a:prstGeom>
          <a:noFill/>
        </p:spPr>
        <p:txBody>
          <a:bodyPr wrap="square" rtlCol="0">
            <a:spAutoFit/>
          </a:bodyPr>
          <a:lstStyle/>
          <a:p>
            <a:r>
              <a:rPr lang="en-US" b="1" dirty="0"/>
              <a:t>The TASP School-Based Mental Health Summer Institute 2015</a:t>
            </a:r>
            <a:br>
              <a:rPr lang="en-US" b="1" dirty="0"/>
            </a:br>
            <a:r>
              <a:rPr lang="en-US" b="1" dirty="0"/>
              <a:t>June 13, 2015</a:t>
            </a:r>
            <a:r>
              <a:rPr lang="en-US" dirty="0"/>
              <a:t/>
            </a:r>
            <a:br>
              <a:rPr lang="en-US" dirty="0"/>
            </a:br>
            <a:r>
              <a:rPr lang="en-US" dirty="0"/>
              <a:t>Corpus Christi, Texas</a:t>
            </a:r>
          </a:p>
        </p:txBody>
      </p:sp>
      <p:pic>
        <p:nvPicPr>
          <p:cNvPr id="8" name="Picture 7" descr="NASP-logo_4C.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0891" y="17020"/>
            <a:ext cx="2240280" cy="1316736"/>
          </a:xfrm>
          <a:prstGeom prst="rect">
            <a:avLst/>
          </a:prstGeom>
        </p:spPr>
      </p:pic>
    </p:spTree>
    <p:extLst>
      <p:ext uri="{BB962C8B-B14F-4D97-AF65-F5344CB8AC3E}">
        <p14:creationId xmlns:p14="http://schemas.microsoft.com/office/powerpoint/2010/main" val="39494334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6931</TotalTime>
  <Words>12233</Words>
  <Application>Microsoft Office PowerPoint</Application>
  <PresentationFormat>On-screen Show (4:3)</PresentationFormat>
  <Paragraphs>1288</Paragraphs>
  <Slides>97</Slides>
  <Notes>97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Solstice</vt:lpstr>
      <vt:lpstr>Worksheet</vt:lpstr>
      <vt:lpstr>Crisis Prevention &amp; Intervention</vt:lpstr>
      <vt:lpstr>Session Outline</vt:lpstr>
      <vt:lpstr>Incidence</vt:lpstr>
      <vt:lpstr>Incidence</vt:lpstr>
      <vt:lpstr>Incidence</vt:lpstr>
      <vt:lpstr>Incidence</vt:lpstr>
      <vt:lpstr>Incidence</vt:lpstr>
      <vt:lpstr>National Youth Suicide Statistics</vt:lpstr>
      <vt:lpstr>Other Suicide Facts: All Age Groups</vt:lpstr>
      <vt:lpstr>US Suicide Rate (&amp; Undetermined Intent; 1981-2012)</vt:lpstr>
      <vt:lpstr>Other 2012 Suicide Facts</vt:lpstr>
      <vt:lpstr>Incidence</vt:lpstr>
      <vt:lpstr>Suicide Rates by State (2012 Final Data)</vt:lpstr>
      <vt:lpstr>US Suicide Rates by Age &amp; Gender (1999-2012)</vt:lpstr>
      <vt:lpstr>Teen Suicide Rates:1981-2012 (15-19 yrs) </vt:lpstr>
      <vt:lpstr>Prepare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Suicide Postvention</vt:lpstr>
      <vt:lpstr>Suicide Postvention</vt:lpstr>
      <vt:lpstr>Suicide Postvention</vt:lpstr>
      <vt:lpstr>Suicide Postvention</vt:lpstr>
      <vt:lpstr>Suicide Postvention</vt:lpstr>
      <vt:lpstr>Suicide Postvention</vt:lpstr>
      <vt:lpstr>Suicide Postvention</vt:lpstr>
      <vt:lpstr>Suicide Postvention</vt:lpstr>
      <vt:lpstr>Suicide Postvention</vt:lpstr>
      <vt:lpstr>Suicide Postvention</vt:lpstr>
      <vt:lpstr>Suicide Postvention</vt:lpstr>
      <vt:lpstr>Suicide Clusters</vt:lpstr>
      <vt:lpstr>Suicide Postvention</vt:lpstr>
      <vt:lpstr>Suicide Postvention</vt:lpstr>
      <vt:lpstr>Suicide Postvention</vt:lpstr>
      <vt:lpstr>Suicide Postvention</vt:lpstr>
      <vt:lpstr>Suicide Postvention</vt:lpstr>
      <vt:lpstr>Suicide Postvention</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Suicide Postvention Protocol</vt:lpstr>
      <vt:lpstr>References</vt:lpstr>
      <vt:lpstr>References</vt:lpstr>
      <vt:lpstr>References</vt:lpstr>
      <vt:lpstr>References</vt:lpstr>
      <vt:lpstr>References</vt:lpstr>
      <vt:lpstr>References</vt:lpstr>
      <vt:lpstr>Crisis Prevention &amp; Intervention</vt:lpstr>
    </vt:vector>
  </TitlesOfParts>
  <Company>CSU Sacramento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Student Success</dc:title>
  <dc:creator>Stephen Brock</dc:creator>
  <cp:lastModifiedBy>Brock, Stephen</cp:lastModifiedBy>
  <cp:revision>166</cp:revision>
  <cp:lastPrinted>2014-12-10T17:48:24Z</cp:lastPrinted>
  <dcterms:created xsi:type="dcterms:W3CDTF">2013-12-22T19:26:31Z</dcterms:created>
  <dcterms:modified xsi:type="dcterms:W3CDTF">2015-06-09T00:53:50Z</dcterms:modified>
</cp:coreProperties>
</file>