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322" r:id="rId2"/>
    <p:sldId id="256" r:id="rId3"/>
    <p:sldId id="258" r:id="rId4"/>
    <p:sldId id="259" r:id="rId5"/>
    <p:sldId id="263" r:id="rId6"/>
    <p:sldId id="323" r:id="rId7"/>
    <p:sldId id="264" r:id="rId8"/>
    <p:sldId id="265" r:id="rId9"/>
    <p:sldId id="266" r:id="rId10"/>
    <p:sldId id="324" r:id="rId11"/>
    <p:sldId id="298" r:id="rId12"/>
    <p:sldId id="307" r:id="rId13"/>
    <p:sldId id="273" r:id="rId14"/>
    <p:sldId id="274" r:id="rId15"/>
    <p:sldId id="276" r:id="rId16"/>
    <p:sldId id="275" r:id="rId17"/>
    <p:sldId id="277" r:id="rId18"/>
    <p:sldId id="278" r:id="rId19"/>
    <p:sldId id="272" r:id="rId20"/>
    <p:sldId id="268" r:id="rId21"/>
    <p:sldId id="270" r:id="rId22"/>
    <p:sldId id="280" r:id="rId23"/>
    <p:sldId id="333" r:id="rId24"/>
    <p:sldId id="281" r:id="rId25"/>
    <p:sldId id="33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9" r:id="rId39"/>
    <p:sldId id="300" r:id="rId40"/>
    <p:sldId id="301" r:id="rId41"/>
    <p:sldId id="302" r:id="rId42"/>
    <p:sldId id="303" r:id="rId43"/>
    <p:sldId id="297" r:id="rId44"/>
    <p:sldId id="310" r:id="rId45"/>
    <p:sldId id="311" r:id="rId46"/>
    <p:sldId id="312" r:id="rId47"/>
    <p:sldId id="314" r:id="rId48"/>
    <p:sldId id="325" r:id="rId49"/>
    <p:sldId id="326" r:id="rId50"/>
    <p:sldId id="313" r:id="rId51"/>
    <p:sldId id="308" r:id="rId52"/>
    <p:sldId id="331" r:id="rId53"/>
    <p:sldId id="309" r:id="rId54"/>
    <p:sldId id="330" r:id="rId55"/>
    <p:sldId id="316" r:id="rId56"/>
    <p:sldId id="317" r:id="rId57"/>
    <p:sldId id="318" r:id="rId58"/>
    <p:sldId id="319" r:id="rId59"/>
    <p:sldId id="320" r:id="rId60"/>
    <p:sldId id="327" r:id="rId61"/>
    <p:sldId id="329" r:id="rId62"/>
    <p:sldId id="328" r:id="rId63"/>
    <p:sldId id="334" r:id="rId64"/>
    <p:sldId id="321" r:id="rId65"/>
  </p:sldIdLst>
  <p:sldSz cx="18288000" cy="10287000"/>
  <p:notesSz cx="6858000" cy="9144000"/>
  <p:embeddedFontLst>
    <p:embeddedFont>
      <p:font typeface="Canva Sans" panose="020B0604020202020204" charset="0"/>
      <p:regular r:id="rId67"/>
    </p:embeddedFont>
    <p:embeddedFont>
      <p:font typeface="Canva Sans Bold" panose="020B0604020202020204" charset="0"/>
      <p:regular r:id="rId68"/>
    </p:embeddedFont>
    <p:embeddedFont>
      <p:font typeface="Lato" panose="020F0502020204030203" pitchFamily="34"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242424"/>
    <a:srgbClr val="13131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80" d="100"/>
          <a:sy n="80" d="100"/>
        </p:scale>
        <p:origin x="48" y="-158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F4FB9-C564-4C42-A7CC-E7A2B312E76F}" type="datetimeFigureOut">
              <a:rPr lang="en-US" smtClean="0"/>
              <a:pPr/>
              <a:t>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20D59A-ABE1-4840-9AC1-A6958840CDA1}" type="slidenum">
              <a:rPr lang="en-US" smtClean="0"/>
              <a:pPr/>
              <a:t>‹#›</a:t>
            </a:fld>
            <a:endParaRPr lang="en-US"/>
          </a:p>
        </p:txBody>
      </p:sp>
    </p:spTree>
    <p:extLst>
      <p:ext uri="{BB962C8B-B14F-4D97-AF65-F5344CB8AC3E}">
        <p14:creationId xmlns:p14="http://schemas.microsoft.com/office/powerpoint/2010/main" val="1067970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15731b052b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315731b052b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41</a:t>
            </a:fld>
            <a:endParaRPr lang="en-US"/>
          </a:p>
        </p:txBody>
      </p:sp>
    </p:spTree>
    <p:extLst>
      <p:ext uri="{BB962C8B-B14F-4D97-AF65-F5344CB8AC3E}">
        <p14:creationId xmlns:p14="http://schemas.microsoft.com/office/powerpoint/2010/main" val="2066445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42</a:t>
            </a:fld>
            <a:endParaRPr lang="en-US"/>
          </a:p>
        </p:txBody>
      </p:sp>
    </p:spTree>
    <p:extLst>
      <p:ext uri="{BB962C8B-B14F-4D97-AF65-F5344CB8AC3E}">
        <p14:creationId xmlns:p14="http://schemas.microsoft.com/office/powerpoint/2010/main" val="2529431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43</a:t>
            </a:fld>
            <a:endParaRPr lang="en-US"/>
          </a:p>
        </p:txBody>
      </p:sp>
    </p:spTree>
    <p:extLst>
      <p:ext uri="{BB962C8B-B14F-4D97-AF65-F5344CB8AC3E}">
        <p14:creationId xmlns:p14="http://schemas.microsoft.com/office/powerpoint/2010/main" val="3561635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44</a:t>
            </a:fld>
            <a:endParaRPr lang="en-US"/>
          </a:p>
        </p:txBody>
      </p:sp>
    </p:spTree>
    <p:extLst>
      <p:ext uri="{BB962C8B-B14F-4D97-AF65-F5344CB8AC3E}">
        <p14:creationId xmlns:p14="http://schemas.microsoft.com/office/powerpoint/2010/main" val="3476178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45</a:t>
            </a:fld>
            <a:endParaRPr lang="en-US"/>
          </a:p>
        </p:txBody>
      </p:sp>
    </p:spTree>
    <p:extLst>
      <p:ext uri="{BB962C8B-B14F-4D97-AF65-F5344CB8AC3E}">
        <p14:creationId xmlns:p14="http://schemas.microsoft.com/office/powerpoint/2010/main" val="3754872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46</a:t>
            </a:fld>
            <a:endParaRPr lang="en-US"/>
          </a:p>
        </p:txBody>
      </p:sp>
    </p:spTree>
    <p:extLst>
      <p:ext uri="{BB962C8B-B14F-4D97-AF65-F5344CB8AC3E}">
        <p14:creationId xmlns:p14="http://schemas.microsoft.com/office/powerpoint/2010/main" val="4040947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47</a:t>
            </a:fld>
            <a:endParaRPr lang="en-US"/>
          </a:p>
        </p:txBody>
      </p:sp>
    </p:spTree>
    <p:extLst>
      <p:ext uri="{BB962C8B-B14F-4D97-AF65-F5344CB8AC3E}">
        <p14:creationId xmlns:p14="http://schemas.microsoft.com/office/powerpoint/2010/main" val="3262900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50</a:t>
            </a:fld>
            <a:endParaRPr lang="en-US"/>
          </a:p>
        </p:txBody>
      </p:sp>
    </p:spTree>
    <p:extLst>
      <p:ext uri="{BB962C8B-B14F-4D97-AF65-F5344CB8AC3E}">
        <p14:creationId xmlns:p14="http://schemas.microsoft.com/office/powerpoint/2010/main" val="2612004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56</a:t>
            </a:fld>
            <a:endParaRPr lang="en-US"/>
          </a:p>
        </p:txBody>
      </p:sp>
    </p:spTree>
    <p:extLst>
      <p:ext uri="{BB962C8B-B14F-4D97-AF65-F5344CB8AC3E}">
        <p14:creationId xmlns:p14="http://schemas.microsoft.com/office/powerpoint/2010/main" val="3865049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57</a:t>
            </a:fld>
            <a:endParaRPr lang="en-US"/>
          </a:p>
        </p:txBody>
      </p:sp>
    </p:spTree>
    <p:extLst>
      <p:ext uri="{BB962C8B-B14F-4D97-AF65-F5344CB8AC3E}">
        <p14:creationId xmlns:p14="http://schemas.microsoft.com/office/powerpoint/2010/main" val="2225493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39187-81F9-04F6-D9BA-4F9807D62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EBB887-89A8-392A-213F-9E00B6471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50039-22A1-228D-FFBA-83A3170897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C93A0A-3317-5FA0-839F-9FED3796200E}"/>
              </a:ext>
            </a:extLst>
          </p:cNvPr>
          <p:cNvSpPr>
            <a:spLocks noGrp="1"/>
          </p:cNvSpPr>
          <p:nvPr>
            <p:ph type="sldNum" sz="quarter" idx="5"/>
          </p:nvPr>
        </p:nvSpPr>
        <p:spPr/>
        <p:txBody>
          <a:bodyPr/>
          <a:lstStyle/>
          <a:p>
            <a:fld id="{4520D59A-ABE1-4840-9AC1-A6958840CDA1}" type="slidenum">
              <a:rPr lang="en-US" smtClean="0"/>
              <a:pPr/>
              <a:t>23</a:t>
            </a:fld>
            <a:endParaRPr lang="en-US"/>
          </a:p>
        </p:txBody>
      </p:sp>
    </p:spTree>
    <p:extLst>
      <p:ext uri="{BB962C8B-B14F-4D97-AF65-F5344CB8AC3E}">
        <p14:creationId xmlns:p14="http://schemas.microsoft.com/office/powerpoint/2010/main" val="1720533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58</a:t>
            </a:fld>
            <a:endParaRPr lang="en-US"/>
          </a:p>
        </p:txBody>
      </p:sp>
    </p:spTree>
    <p:extLst>
      <p:ext uri="{BB962C8B-B14F-4D97-AF65-F5344CB8AC3E}">
        <p14:creationId xmlns:p14="http://schemas.microsoft.com/office/powerpoint/2010/main" val="280850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59</a:t>
            </a:fld>
            <a:endParaRPr lang="en-US"/>
          </a:p>
        </p:txBody>
      </p:sp>
    </p:spTree>
    <p:extLst>
      <p:ext uri="{BB962C8B-B14F-4D97-AF65-F5344CB8AC3E}">
        <p14:creationId xmlns:p14="http://schemas.microsoft.com/office/powerpoint/2010/main" val="456412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3AA56-276E-E9BA-8F12-1AA5FDCF13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47E328-75B9-505E-2009-45D54DE2A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383558-F4C2-880C-A8AC-A271E55FF6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C52AC8-B996-1C2D-13D6-DBC8D33D8894}"/>
              </a:ext>
            </a:extLst>
          </p:cNvPr>
          <p:cNvSpPr>
            <a:spLocks noGrp="1"/>
          </p:cNvSpPr>
          <p:nvPr>
            <p:ph type="sldNum" sz="quarter" idx="5"/>
          </p:nvPr>
        </p:nvSpPr>
        <p:spPr/>
        <p:txBody>
          <a:bodyPr/>
          <a:lstStyle/>
          <a:p>
            <a:fld id="{4520D59A-ABE1-4840-9AC1-A6958840CDA1}" type="slidenum">
              <a:rPr lang="en-US" smtClean="0"/>
              <a:pPr/>
              <a:t>60</a:t>
            </a:fld>
            <a:endParaRPr lang="en-US"/>
          </a:p>
        </p:txBody>
      </p:sp>
    </p:spTree>
    <p:extLst>
      <p:ext uri="{BB962C8B-B14F-4D97-AF65-F5344CB8AC3E}">
        <p14:creationId xmlns:p14="http://schemas.microsoft.com/office/powerpoint/2010/main" val="1188513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18A7D-C002-1F90-0F0D-D8282785D4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CCBDE-BE7A-969F-1247-25514964ED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FDB8D1-1689-89E8-A8CE-88EFDFB134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06B541-E15A-FC06-5AE4-146D8B9EA6B2}"/>
              </a:ext>
            </a:extLst>
          </p:cNvPr>
          <p:cNvSpPr>
            <a:spLocks noGrp="1"/>
          </p:cNvSpPr>
          <p:nvPr>
            <p:ph type="sldNum" sz="quarter" idx="5"/>
          </p:nvPr>
        </p:nvSpPr>
        <p:spPr/>
        <p:txBody>
          <a:bodyPr/>
          <a:lstStyle/>
          <a:p>
            <a:fld id="{4520D59A-ABE1-4840-9AC1-A6958840CDA1}" type="slidenum">
              <a:rPr lang="en-US" smtClean="0"/>
              <a:pPr/>
              <a:t>62</a:t>
            </a:fld>
            <a:endParaRPr lang="en-US"/>
          </a:p>
        </p:txBody>
      </p:sp>
    </p:spTree>
    <p:extLst>
      <p:ext uri="{BB962C8B-B14F-4D97-AF65-F5344CB8AC3E}">
        <p14:creationId xmlns:p14="http://schemas.microsoft.com/office/powerpoint/2010/main" val="3225273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26F9-DBA3-FB02-70E4-3D842E1864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9C8CC5-68F2-1DF7-886B-E2CA6EA62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0145CF-9F03-348D-57F6-CE8532D36C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C91CA6-E15A-0556-F7F6-91365DFBD120}"/>
              </a:ext>
            </a:extLst>
          </p:cNvPr>
          <p:cNvSpPr>
            <a:spLocks noGrp="1"/>
          </p:cNvSpPr>
          <p:nvPr>
            <p:ph type="sldNum" sz="quarter" idx="5"/>
          </p:nvPr>
        </p:nvSpPr>
        <p:spPr/>
        <p:txBody>
          <a:bodyPr/>
          <a:lstStyle/>
          <a:p>
            <a:fld id="{4520D59A-ABE1-4840-9AC1-A6958840CDA1}" type="slidenum">
              <a:rPr lang="en-US" smtClean="0"/>
              <a:pPr/>
              <a:t>63</a:t>
            </a:fld>
            <a:endParaRPr lang="en-US"/>
          </a:p>
        </p:txBody>
      </p:sp>
    </p:spTree>
    <p:extLst>
      <p:ext uri="{BB962C8B-B14F-4D97-AF65-F5344CB8AC3E}">
        <p14:creationId xmlns:p14="http://schemas.microsoft.com/office/powerpoint/2010/main" val="223155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64</a:t>
            </a:fld>
            <a:endParaRPr lang="en-US"/>
          </a:p>
        </p:txBody>
      </p:sp>
    </p:spTree>
    <p:extLst>
      <p:ext uri="{BB962C8B-B14F-4D97-AF65-F5344CB8AC3E}">
        <p14:creationId xmlns:p14="http://schemas.microsoft.com/office/powerpoint/2010/main" val="1953990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AE254-B9D3-893B-E0B4-7E5624D43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B86F00-78DF-0C6B-F7C4-111A8FDBC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D2CD9B-1BC7-A243-2B63-4A84DB23BD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49086D-932A-3CF6-7A1F-B0B01DAAF163}"/>
              </a:ext>
            </a:extLst>
          </p:cNvPr>
          <p:cNvSpPr>
            <a:spLocks noGrp="1"/>
          </p:cNvSpPr>
          <p:nvPr>
            <p:ph type="sldNum" sz="quarter" idx="5"/>
          </p:nvPr>
        </p:nvSpPr>
        <p:spPr/>
        <p:txBody>
          <a:bodyPr/>
          <a:lstStyle/>
          <a:p>
            <a:fld id="{4520D59A-ABE1-4840-9AC1-A6958840CDA1}" type="slidenum">
              <a:rPr lang="en-US" smtClean="0"/>
              <a:pPr/>
              <a:t>25</a:t>
            </a:fld>
            <a:endParaRPr lang="en-US"/>
          </a:p>
        </p:txBody>
      </p:sp>
    </p:spTree>
    <p:extLst>
      <p:ext uri="{BB962C8B-B14F-4D97-AF65-F5344CB8AC3E}">
        <p14:creationId xmlns:p14="http://schemas.microsoft.com/office/powerpoint/2010/main" val="3210014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35</a:t>
            </a:fld>
            <a:endParaRPr lang="en-US"/>
          </a:p>
        </p:txBody>
      </p:sp>
    </p:spTree>
    <p:extLst>
      <p:ext uri="{BB962C8B-B14F-4D97-AF65-F5344CB8AC3E}">
        <p14:creationId xmlns:p14="http://schemas.microsoft.com/office/powerpoint/2010/main" val="2033313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36</a:t>
            </a:fld>
            <a:endParaRPr lang="en-US"/>
          </a:p>
        </p:txBody>
      </p:sp>
    </p:spTree>
    <p:extLst>
      <p:ext uri="{BB962C8B-B14F-4D97-AF65-F5344CB8AC3E}">
        <p14:creationId xmlns:p14="http://schemas.microsoft.com/office/powerpoint/2010/main" val="78156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37</a:t>
            </a:fld>
            <a:endParaRPr lang="en-US"/>
          </a:p>
        </p:txBody>
      </p:sp>
    </p:spTree>
    <p:extLst>
      <p:ext uri="{BB962C8B-B14F-4D97-AF65-F5344CB8AC3E}">
        <p14:creationId xmlns:p14="http://schemas.microsoft.com/office/powerpoint/2010/main" val="3067867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38</a:t>
            </a:fld>
            <a:endParaRPr lang="en-US"/>
          </a:p>
        </p:txBody>
      </p:sp>
    </p:spTree>
    <p:extLst>
      <p:ext uri="{BB962C8B-B14F-4D97-AF65-F5344CB8AC3E}">
        <p14:creationId xmlns:p14="http://schemas.microsoft.com/office/powerpoint/2010/main" val="535739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39</a:t>
            </a:fld>
            <a:endParaRPr lang="en-US"/>
          </a:p>
        </p:txBody>
      </p:sp>
    </p:spTree>
    <p:extLst>
      <p:ext uri="{BB962C8B-B14F-4D97-AF65-F5344CB8AC3E}">
        <p14:creationId xmlns:p14="http://schemas.microsoft.com/office/powerpoint/2010/main" val="709113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20D59A-ABE1-4840-9AC1-A6958840CDA1}" type="slidenum">
              <a:rPr lang="en-US" smtClean="0"/>
              <a:pPr/>
              <a:t>40</a:t>
            </a:fld>
            <a:endParaRPr lang="en-US"/>
          </a:p>
        </p:txBody>
      </p:sp>
    </p:spTree>
    <p:extLst>
      <p:ext uri="{BB962C8B-B14F-4D97-AF65-F5344CB8AC3E}">
        <p14:creationId xmlns:p14="http://schemas.microsoft.com/office/powerpoint/2010/main" val="3708258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7"/>
        <p:cNvGrpSpPr/>
        <p:nvPr/>
      </p:nvGrpSpPr>
      <p:grpSpPr>
        <a:xfrm>
          <a:off x="0" y="0"/>
          <a:ext cx="0" cy="0"/>
          <a:chOff x="0" y="0"/>
          <a:chExt cx="0" cy="0"/>
        </a:xfrm>
      </p:grpSpPr>
      <p:sp>
        <p:nvSpPr>
          <p:cNvPr id="88" name="Google Shape;88;p21"/>
          <p:cNvSpPr/>
          <p:nvPr/>
        </p:nvSpPr>
        <p:spPr>
          <a:xfrm>
            <a:off x="9144000" y="-50"/>
            <a:ext cx="9144000" cy="10287000"/>
          </a:xfrm>
          <a:prstGeom prst="rect">
            <a:avLst/>
          </a:prstGeom>
          <a:solidFill>
            <a:srgbClr val="1C374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a:solidFill>
                <a:srgbClr val="1C3745"/>
              </a:solidFill>
            </a:endParaRPr>
          </a:p>
        </p:txBody>
      </p:sp>
      <p:cxnSp>
        <p:nvCxnSpPr>
          <p:cNvPr id="89" name="Google Shape;89;p21"/>
          <p:cNvCxnSpPr/>
          <p:nvPr/>
        </p:nvCxnSpPr>
        <p:spPr>
          <a:xfrm>
            <a:off x="10059350" y="8991000"/>
            <a:ext cx="1372800" cy="0"/>
          </a:xfrm>
          <a:prstGeom prst="straightConnector1">
            <a:avLst/>
          </a:prstGeom>
          <a:noFill/>
          <a:ln w="19050" cap="flat" cmpd="sng">
            <a:solidFill>
              <a:srgbClr val="DD9A31"/>
            </a:solidFill>
            <a:prstDash val="solid"/>
            <a:round/>
            <a:headEnd type="none" w="sm" len="sm"/>
            <a:tailEnd type="none" w="sm" len="sm"/>
          </a:ln>
        </p:spPr>
      </p:cxnSp>
      <p:sp>
        <p:nvSpPr>
          <p:cNvPr id="90" name="Google Shape;90;p21"/>
          <p:cNvSpPr txBox="1">
            <a:spLocks noGrp="1"/>
          </p:cNvSpPr>
          <p:nvPr>
            <p:ph type="title"/>
          </p:nvPr>
        </p:nvSpPr>
        <p:spPr>
          <a:xfrm>
            <a:off x="531000" y="2764700"/>
            <a:ext cx="8090400" cy="2666400"/>
          </a:xfrm>
          <a:prstGeom prst="rect">
            <a:avLst/>
          </a:prstGeom>
        </p:spPr>
        <p:txBody>
          <a:bodyPr spcFirstLastPara="1" wrap="square" lIns="182850" tIns="182850" rIns="182850" bIns="182850" anchor="b" anchorCtr="0">
            <a:normAutofit/>
          </a:bodyPr>
          <a:lstStyle>
            <a:lvl1pPr lvl="0" algn="ctr">
              <a:spcBef>
                <a:spcPts val="0"/>
              </a:spcBef>
              <a:spcAft>
                <a:spcPts val="0"/>
              </a:spcAft>
              <a:buClr>
                <a:srgbClr val="1C3745"/>
              </a:buClr>
              <a:buSzPts val="4200"/>
              <a:buFont typeface="Lato"/>
              <a:buNone/>
              <a:defRPr sz="8400">
                <a:solidFill>
                  <a:srgbClr val="1C3745"/>
                </a:solidFill>
                <a:latin typeface="Lato"/>
                <a:ea typeface="Lato"/>
                <a:cs typeface="Lato"/>
                <a:sym typeface="Lato"/>
              </a:defRPr>
            </a:lvl1pPr>
            <a:lvl2pPr lvl="1" algn="ctr">
              <a:spcBef>
                <a:spcPts val="0"/>
              </a:spcBef>
              <a:spcAft>
                <a:spcPts val="0"/>
              </a:spcAft>
              <a:buClr>
                <a:schemeClr val="lt2"/>
              </a:buClr>
              <a:buSzPts val="4200"/>
              <a:buNone/>
              <a:defRPr sz="8400">
                <a:solidFill>
                  <a:schemeClr val="lt2"/>
                </a:solidFill>
              </a:defRPr>
            </a:lvl2pPr>
            <a:lvl3pPr lvl="2" algn="ctr">
              <a:spcBef>
                <a:spcPts val="0"/>
              </a:spcBef>
              <a:spcAft>
                <a:spcPts val="0"/>
              </a:spcAft>
              <a:buClr>
                <a:schemeClr val="lt2"/>
              </a:buClr>
              <a:buSzPts val="4200"/>
              <a:buNone/>
              <a:defRPr sz="8400">
                <a:solidFill>
                  <a:schemeClr val="lt2"/>
                </a:solidFill>
              </a:defRPr>
            </a:lvl3pPr>
            <a:lvl4pPr lvl="3" algn="ctr">
              <a:spcBef>
                <a:spcPts val="0"/>
              </a:spcBef>
              <a:spcAft>
                <a:spcPts val="0"/>
              </a:spcAft>
              <a:buClr>
                <a:schemeClr val="lt2"/>
              </a:buClr>
              <a:buSzPts val="4200"/>
              <a:buNone/>
              <a:defRPr sz="8400">
                <a:solidFill>
                  <a:schemeClr val="lt2"/>
                </a:solidFill>
              </a:defRPr>
            </a:lvl4pPr>
            <a:lvl5pPr lvl="4" algn="ctr">
              <a:spcBef>
                <a:spcPts val="0"/>
              </a:spcBef>
              <a:spcAft>
                <a:spcPts val="0"/>
              </a:spcAft>
              <a:buClr>
                <a:schemeClr val="lt2"/>
              </a:buClr>
              <a:buSzPts val="4200"/>
              <a:buNone/>
              <a:defRPr sz="8400">
                <a:solidFill>
                  <a:schemeClr val="lt2"/>
                </a:solidFill>
              </a:defRPr>
            </a:lvl5pPr>
            <a:lvl6pPr lvl="5" algn="ctr">
              <a:spcBef>
                <a:spcPts val="0"/>
              </a:spcBef>
              <a:spcAft>
                <a:spcPts val="0"/>
              </a:spcAft>
              <a:buClr>
                <a:schemeClr val="lt2"/>
              </a:buClr>
              <a:buSzPts val="4200"/>
              <a:buNone/>
              <a:defRPr sz="8400">
                <a:solidFill>
                  <a:schemeClr val="lt2"/>
                </a:solidFill>
              </a:defRPr>
            </a:lvl6pPr>
            <a:lvl7pPr lvl="6" algn="ctr">
              <a:spcBef>
                <a:spcPts val="0"/>
              </a:spcBef>
              <a:spcAft>
                <a:spcPts val="0"/>
              </a:spcAft>
              <a:buClr>
                <a:schemeClr val="lt2"/>
              </a:buClr>
              <a:buSzPts val="4200"/>
              <a:buNone/>
              <a:defRPr sz="8400">
                <a:solidFill>
                  <a:schemeClr val="lt2"/>
                </a:solidFill>
              </a:defRPr>
            </a:lvl7pPr>
            <a:lvl8pPr lvl="7" algn="ctr">
              <a:spcBef>
                <a:spcPts val="0"/>
              </a:spcBef>
              <a:spcAft>
                <a:spcPts val="0"/>
              </a:spcAft>
              <a:buClr>
                <a:schemeClr val="lt2"/>
              </a:buClr>
              <a:buSzPts val="4200"/>
              <a:buNone/>
              <a:defRPr sz="8400">
                <a:solidFill>
                  <a:schemeClr val="lt2"/>
                </a:solidFill>
              </a:defRPr>
            </a:lvl8pPr>
            <a:lvl9pPr lvl="8" algn="ctr">
              <a:spcBef>
                <a:spcPts val="0"/>
              </a:spcBef>
              <a:spcAft>
                <a:spcPts val="0"/>
              </a:spcAft>
              <a:buClr>
                <a:schemeClr val="lt2"/>
              </a:buClr>
              <a:buSzPts val="4200"/>
              <a:buNone/>
              <a:defRPr sz="8400">
                <a:solidFill>
                  <a:schemeClr val="lt2"/>
                </a:solidFill>
              </a:defRPr>
            </a:lvl9pPr>
          </a:lstStyle>
          <a:p>
            <a:endParaRPr/>
          </a:p>
        </p:txBody>
      </p:sp>
      <p:sp>
        <p:nvSpPr>
          <p:cNvPr id="91" name="Google Shape;91;p21"/>
          <p:cNvSpPr txBox="1">
            <a:spLocks noGrp="1"/>
          </p:cNvSpPr>
          <p:nvPr>
            <p:ph type="subTitle" idx="1"/>
          </p:nvPr>
        </p:nvSpPr>
        <p:spPr>
          <a:xfrm>
            <a:off x="531000" y="5538002"/>
            <a:ext cx="8090400" cy="2691000"/>
          </a:xfrm>
          <a:prstGeom prst="rect">
            <a:avLst/>
          </a:prstGeom>
        </p:spPr>
        <p:txBody>
          <a:bodyPr spcFirstLastPara="1" wrap="square" lIns="182850" tIns="182850" rIns="182850" bIns="182850" anchor="t" anchorCtr="0">
            <a:normAutofit/>
          </a:bodyPr>
          <a:lstStyle>
            <a:lvl1pPr lvl="0" algn="ctr">
              <a:lnSpc>
                <a:spcPct val="100000"/>
              </a:lnSpc>
              <a:spcBef>
                <a:spcPts val="0"/>
              </a:spcBef>
              <a:spcAft>
                <a:spcPts val="0"/>
              </a:spcAft>
              <a:buClr>
                <a:srgbClr val="1C3745"/>
              </a:buClr>
              <a:buSzPts val="2100"/>
              <a:buFont typeface="Lato"/>
              <a:buNone/>
              <a:defRPr sz="4200">
                <a:solidFill>
                  <a:srgbClr val="1C3745"/>
                </a:solidFill>
                <a:latin typeface="Lato"/>
                <a:ea typeface="Lato"/>
                <a:cs typeface="Lato"/>
                <a:sym typeface="Lato"/>
              </a:defRPr>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92" name="Google Shape;92;p21"/>
          <p:cNvSpPr txBox="1">
            <a:spLocks noGrp="1"/>
          </p:cNvSpPr>
          <p:nvPr>
            <p:ph type="body" idx="2"/>
          </p:nvPr>
        </p:nvSpPr>
        <p:spPr>
          <a:xfrm>
            <a:off x="9879000" y="1448400"/>
            <a:ext cx="7674000" cy="7390200"/>
          </a:xfrm>
          <a:prstGeom prst="rect">
            <a:avLst/>
          </a:prstGeom>
        </p:spPr>
        <p:txBody>
          <a:bodyPr spcFirstLastPara="1" wrap="square" lIns="182850" tIns="182850" rIns="182850" bIns="182850" anchor="ctr" anchorCtr="0">
            <a:normAutofit/>
          </a:bodyPr>
          <a:lstStyle>
            <a:lvl1pPr marL="914400" lvl="0" indent="-685800">
              <a:spcBef>
                <a:spcPts val="0"/>
              </a:spcBef>
              <a:spcAft>
                <a:spcPts val="0"/>
              </a:spcAft>
              <a:buClr>
                <a:schemeClr val="accent1"/>
              </a:buClr>
              <a:buSzPts val="1800"/>
              <a:buFont typeface="Lato"/>
              <a:buChar char="●"/>
              <a:defRPr>
                <a:solidFill>
                  <a:schemeClr val="accent1"/>
                </a:solidFill>
                <a:latin typeface="Lato"/>
                <a:ea typeface="Lato"/>
                <a:cs typeface="Lato"/>
                <a:sym typeface="Lato"/>
              </a:defRPr>
            </a:lvl1pPr>
            <a:lvl2pPr marL="1828800" lvl="1" indent="-635000">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2pPr>
            <a:lvl3pPr marL="2743200" lvl="2" indent="-635000">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3pPr>
            <a:lvl4pPr marL="3657600" lvl="3" indent="-635000">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4pPr>
            <a:lvl5pPr marL="4572000" lvl="4" indent="-635000">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5pPr>
            <a:lvl6pPr marL="5486400" lvl="5" indent="-635000">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6pPr>
            <a:lvl7pPr marL="6400800" lvl="6" indent="-635000">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7pPr>
            <a:lvl8pPr marL="7315200" lvl="7" indent="-635000">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8pPr>
            <a:lvl9pPr marL="8229600" lvl="8" indent="-635000">
              <a:spcBef>
                <a:spcPts val="0"/>
              </a:spcBef>
              <a:spcAft>
                <a:spcPts val="0"/>
              </a:spcAft>
              <a:buClr>
                <a:schemeClr val="accent1"/>
              </a:buClr>
              <a:buSzPts val="1400"/>
              <a:buFont typeface="Lato"/>
              <a:buChar char="■"/>
              <a:defRPr>
                <a:solidFill>
                  <a:schemeClr val="accent1"/>
                </a:solidFill>
                <a:latin typeface="Lato"/>
                <a:ea typeface="Lato"/>
                <a:cs typeface="Lato"/>
                <a:sym typeface="Lato"/>
              </a:defRPr>
            </a:lvl9pPr>
          </a:lstStyle>
          <a:p>
            <a:endParaRPr/>
          </a:p>
        </p:txBody>
      </p:sp>
      <p:sp>
        <p:nvSpPr>
          <p:cNvPr id="93" name="Google Shape;93;p21"/>
          <p:cNvSpPr txBox="1">
            <a:spLocks noGrp="1"/>
          </p:cNvSpPr>
          <p:nvPr>
            <p:ph type="sldNum" idx="12"/>
          </p:nvPr>
        </p:nvSpPr>
        <p:spPr>
          <a:xfrm>
            <a:off x="16944916" y="9326434"/>
            <a:ext cx="1097400" cy="787200"/>
          </a:xfrm>
          <a:prstGeom prst="rect">
            <a:avLst/>
          </a:prstGeom>
        </p:spPr>
        <p:txBody>
          <a:bodyPr spcFirstLastPara="1" wrap="square" lIns="182850" tIns="182850" rIns="182850" bIns="182850"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fld id="{00000000-1234-1234-1234-123412341234}" type="slidenum">
              <a:rPr lang="en" smtClean="0"/>
              <a:pPr/>
              <a:t>‹#›</a:t>
            </a:fld>
            <a:endParaRPr lang="en" dirty="0"/>
          </a:p>
        </p:txBody>
      </p:sp>
      <p:pic>
        <p:nvPicPr>
          <p:cNvPr id="94" name="Google Shape;94;p21"/>
          <p:cNvPicPr preferRelativeResize="0"/>
          <p:nvPr/>
        </p:nvPicPr>
        <p:blipFill>
          <a:blip r:embed="rId2" cstate="print">
            <a:alphaModFix/>
          </a:blip>
          <a:stretch>
            <a:fillRect/>
          </a:stretch>
        </p:blipFill>
        <p:spPr>
          <a:xfrm>
            <a:off x="225850" y="7686850"/>
            <a:ext cx="2216604" cy="221660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texasaft.org/policy/funding/trumps-plan-to-defund-public-schools-project-2025s-dangerous-blueprin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hyperlink" Target="https://www.ecfr.gov/current/title-34/subtitle-A/part-99/subpart-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www.lightner-ai.com/"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www.lightner-ai.com/"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linkedin.com/in/danisofjan/" TargetMode="External"/><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hyperlink" Target="https://www.linkedin.com/in/austinabromei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6"/>
          <p:cNvSpPr txBox="1">
            <a:spLocks noGrp="1"/>
          </p:cNvSpPr>
          <p:nvPr>
            <p:ph type="title"/>
          </p:nvPr>
        </p:nvSpPr>
        <p:spPr>
          <a:xfrm>
            <a:off x="531000" y="1337000"/>
            <a:ext cx="8090400" cy="4094400"/>
          </a:xfrm>
          <a:prstGeom prst="rect">
            <a:avLst/>
          </a:prstGeom>
        </p:spPr>
        <p:txBody>
          <a:bodyPr spcFirstLastPara="1" wrap="square" lIns="182850" tIns="182850" rIns="182850" bIns="182850" anchor="b" anchorCtr="0">
            <a:normAutofit fontScale="90000"/>
          </a:bodyPr>
          <a:lstStyle/>
          <a:p>
            <a:r>
              <a:rPr lang="en" dirty="0"/>
              <a:t>Session Attendance QR Code</a:t>
            </a:r>
            <a:endParaRPr/>
          </a:p>
        </p:txBody>
      </p:sp>
      <p:sp>
        <p:nvSpPr>
          <p:cNvPr id="116" name="Google Shape;116;p26"/>
          <p:cNvSpPr txBox="1">
            <a:spLocks noGrp="1"/>
          </p:cNvSpPr>
          <p:nvPr>
            <p:ph type="subTitle" idx="1"/>
          </p:nvPr>
        </p:nvSpPr>
        <p:spPr>
          <a:xfrm>
            <a:off x="531000" y="5538002"/>
            <a:ext cx="8090400" cy="2691000"/>
          </a:xfrm>
          <a:prstGeom prst="rect">
            <a:avLst/>
          </a:prstGeom>
        </p:spPr>
        <p:txBody>
          <a:bodyPr spcFirstLastPara="1" wrap="square" lIns="182850" tIns="182850" rIns="182850" bIns="182850" anchor="t" anchorCtr="0">
            <a:normAutofit/>
          </a:bodyPr>
          <a:lstStyle/>
          <a:p>
            <a:pPr marL="0" indent="0"/>
            <a:r>
              <a:rPr lang="en" dirty="0"/>
              <a:t>FS11: Future of Report Writing - Maximizing Emerging Tech</a:t>
            </a:r>
            <a:endParaRPr/>
          </a:p>
        </p:txBody>
      </p:sp>
      <p:pic>
        <p:nvPicPr>
          <p:cNvPr id="117" name="Google Shape;117;p26"/>
          <p:cNvPicPr preferRelativeResize="0"/>
          <p:nvPr/>
        </p:nvPicPr>
        <p:blipFill>
          <a:blip r:embed="rId3">
            <a:alphaModFix/>
          </a:blip>
          <a:stretch>
            <a:fillRect/>
          </a:stretch>
        </p:blipFill>
        <p:spPr>
          <a:xfrm>
            <a:off x="10367300" y="1782300"/>
            <a:ext cx="6722400" cy="6722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CC8D7-D78C-E935-4694-992635E49F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48047-0249-06A4-E5E2-E1C8B47B1853}"/>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Agenda</a:t>
            </a:r>
          </a:p>
        </p:txBody>
      </p:sp>
      <p:sp>
        <p:nvSpPr>
          <p:cNvPr id="3" name="TextBox 2">
            <a:extLst>
              <a:ext uri="{FF2B5EF4-FFF2-40B4-BE49-F238E27FC236}">
                <a16:creationId xmlns:a16="http://schemas.microsoft.com/office/drawing/2014/main" id="{E761C51F-9B9C-CFD6-7F5F-F9DAFEC65464}"/>
              </a:ext>
            </a:extLst>
          </p:cNvPr>
          <p:cNvSpPr txBox="1"/>
          <p:nvPr/>
        </p:nvSpPr>
        <p:spPr>
          <a:xfrm>
            <a:off x="4114800" y="2857500"/>
            <a:ext cx="9372600" cy="3262432"/>
          </a:xfrm>
          <a:prstGeom prst="rect">
            <a:avLst/>
          </a:prstGeom>
          <a:noFill/>
        </p:spPr>
        <p:txBody>
          <a:bodyPr wrap="square">
            <a:spAutoFit/>
          </a:bodyPr>
          <a:lstStyle/>
          <a:p>
            <a:pPr marL="742950" indent="-742950" algn="ctr" rtl="0">
              <a:spcBef>
                <a:spcPts val="0"/>
              </a:spcBef>
              <a:spcAft>
                <a:spcPts val="1200"/>
              </a:spcAft>
              <a:buFont typeface="+mj-lt"/>
              <a:buAutoNum type="arabicPeriod"/>
            </a:pPr>
            <a:r>
              <a:rPr lang="en-US" sz="4400" b="1" strike="sngStrike" dirty="0">
                <a:solidFill>
                  <a:srgbClr val="FF0000"/>
                </a:solidFill>
                <a:latin typeface="Canva Sans" panose="020B0604020202020204" charset="0"/>
              </a:rPr>
              <a:t>TRUST</a:t>
            </a:r>
          </a:p>
          <a:p>
            <a:pPr marL="742950" indent="-742950" algn="ctr" rtl="0">
              <a:spcBef>
                <a:spcPts val="0"/>
              </a:spcBef>
              <a:spcAft>
                <a:spcPts val="1200"/>
              </a:spcAft>
              <a:buFont typeface="+mj-lt"/>
              <a:buAutoNum type="arabicPeriod"/>
            </a:pPr>
            <a:r>
              <a:rPr lang="en-US" sz="4400" b="0" u="none" strike="noStrike" dirty="0">
                <a:solidFill>
                  <a:srgbClr val="FF0000"/>
                </a:solidFill>
                <a:effectLst/>
                <a:latin typeface="Canva Sans" panose="020B0604020202020204" charset="0"/>
              </a:rPr>
              <a:t>TIME</a:t>
            </a:r>
            <a:endParaRPr lang="en-US" sz="5500" b="0" u="none" strike="noStrike" dirty="0">
              <a:solidFill>
                <a:srgbClr val="FF0000"/>
              </a:solidFill>
              <a:effectLst/>
              <a:latin typeface="Canva Sans" panose="020B0604020202020204" charset="0"/>
            </a:endParaRPr>
          </a:p>
          <a:p>
            <a:pPr marL="742950" indent="-742950" algn="ctr" rtl="0">
              <a:spcBef>
                <a:spcPts val="0"/>
              </a:spcBef>
              <a:spcAft>
                <a:spcPts val="1200"/>
              </a:spcAft>
              <a:buFont typeface="+mj-lt"/>
              <a:buAutoNum type="arabicPeriod"/>
            </a:pPr>
            <a:r>
              <a:rPr lang="en-US" sz="4400" b="0" u="none" strike="noStrike" dirty="0">
                <a:solidFill>
                  <a:srgbClr val="595959"/>
                </a:solidFill>
                <a:effectLst/>
                <a:latin typeface="Canva Sans" panose="020B0604020202020204" charset="0"/>
              </a:rPr>
              <a:t>ATTENTION</a:t>
            </a:r>
          </a:p>
          <a:p>
            <a:pPr marL="742950" indent="-742950" algn="ctr" rtl="0">
              <a:spcBef>
                <a:spcPts val="0"/>
              </a:spcBef>
              <a:spcAft>
                <a:spcPts val="1200"/>
              </a:spcAft>
              <a:buFont typeface="+mj-lt"/>
              <a:buAutoNum type="arabicPeriod"/>
            </a:pPr>
            <a:r>
              <a:rPr lang="en-US" sz="4400" b="0" u="none" strike="noStrike" dirty="0">
                <a:solidFill>
                  <a:srgbClr val="595959"/>
                </a:solidFill>
                <a:effectLst/>
                <a:latin typeface="Canva Sans" panose="020B0604020202020204" charset="0"/>
              </a:rPr>
              <a:t>CONSIDERATION</a:t>
            </a:r>
            <a:endParaRPr lang="en-US" sz="6000" dirty="0">
              <a:latin typeface="Canva Sans" panose="020B0604020202020204" charset="0"/>
            </a:endParaRPr>
          </a:p>
        </p:txBody>
      </p:sp>
    </p:spTree>
    <p:extLst>
      <p:ext uri="{BB962C8B-B14F-4D97-AF65-F5344CB8AC3E}">
        <p14:creationId xmlns:p14="http://schemas.microsoft.com/office/powerpoint/2010/main" val="2444431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Predicting the Future for School Psychologists</a:t>
            </a:r>
          </a:p>
        </p:txBody>
      </p:sp>
      <p:sp>
        <p:nvSpPr>
          <p:cNvPr id="3" name="TextBox 2">
            <a:extLst>
              <a:ext uri="{FF2B5EF4-FFF2-40B4-BE49-F238E27FC236}">
                <a16:creationId xmlns:a16="http://schemas.microsoft.com/office/drawing/2014/main" id="{076B100F-78A4-1C6F-A4A4-E167690ADE8F}"/>
              </a:ext>
            </a:extLst>
          </p:cNvPr>
          <p:cNvSpPr txBox="1"/>
          <p:nvPr/>
        </p:nvSpPr>
        <p:spPr>
          <a:xfrm>
            <a:off x="1600200" y="2095500"/>
            <a:ext cx="16078200" cy="6924973"/>
          </a:xfrm>
          <a:prstGeom prst="rect">
            <a:avLst/>
          </a:prstGeom>
          <a:noFill/>
        </p:spPr>
        <p:txBody>
          <a:bodyPr wrap="square">
            <a:spAutoFit/>
          </a:bodyPr>
          <a:lstStyle/>
          <a:p>
            <a:pPr marL="571500" indent="-571500">
              <a:spcAft>
                <a:spcPts val="1200"/>
              </a:spcAft>
              <a:buFont typeface="Arial" panose="020B0604020202020204" pitchFamily="34" charset="0"/>
              <a:buChar char="•"/>
            </a:pPr>
            <a:r>
              <a:rPr lang="en-US" sz="3200" dirty="0">
                <a:latin typeface="Canva Sans" panose="020B0604020202020204" charset="0"/>
              </a:rPr>
              <a:t>AI &amp; ML models will continue to improve &amp; evolve</a:t>
            </a:r>
          </a:p>
          <a:p>
            <a:pPr marL="571500" indent="-571500">
              <a:spcAft>
                <a:spcPts val="1200"/>
              </a:spcAft>
              <a:buFont typeface="Arial" panose="020B0604020202020204" pitchFamily="34" charset="0"/>
              <a:buChar char="•"/>
            </a:pPr>
            <a:r>
              <a:rPr lang="en-US" sz="3200" dirty="0">
                <a:latin typeface="Canva Sans" panose="020B0604020202020204" charset="0"/>
              </a:rPr>
              <a:t>Foundational support for specialty domains will </a:t>
            </a:r>
            <a:r>
              <a:rPr lang="en-US" sz="3200" b="1" dirty="0">
                <a:latin typeface="Canva Sans" panose="020B0604020202020204" charset="0"/>
              </a:rPr>
              <a:t>be more readily available</a:t>
            </a:r>
            <a:endParaRPr lang="en-US" sz="3200" dirty="0">
              <a:latin typeface="Canva Sans" panose="020B0604020202020204" charset="0"/>
            </a:endParaRPr>
          </a:p>
          <a:p>
            <a:pPr marL="571500" indent="-571500">
              <a:spcAft>
                <a:spcPts val="1200"/>
              </a:spcAft>
              <a:buFont typeface="Arial" panose="020B0604020202020204" pitchFamily="34" charset="0"/>
              <a:buChar char="•"/>
            </a:pPr>
            <a:r>
              <a:rPr lang="en-US" sz="3200" dirty="0">
                <a:latin typeface="Canva Sans" panose="020B0604020202020204" charset="0"/>
              </a:rPr>
              <a:t>Productivity-related KPIs improve at regional and State levels</a:t>
            </a:r>
          </a:p>
          <a:p>
            <a:pPr marL="571500" indent="-571500">
              <a:spcAft>
                <a:spcPts val="1200"/>
              </a:spcAft>
              <a:buFont typeface="Arial" panose="020B0604020202020204" pitchFamily="34" charset="0"/>
              <a:buChar char="•"/>
            </a:pPr>
            <a:r>
              <a:rPr lang="en-US" sz="3200" dirty="0">
                <a:latin typeface="Canva Sans" panose="020B0604020202020204" charset="0"/>
              </a:rPr>
              <a:t>Districts with high adoption will report higher job satisfaction and velocity per FTE </a:t>
            </a:r>
            <a:r>
              <a:rPr lang="en-US" sz="3200" dirty="0">
                <a:latin typeface="Canva Sans" panose="020B0604020202020204" charset="0"/>
                <a:sym typeface="Wingdings" panose="05000000000000000000" pitchFamily="2" charset="2"/>
              </a:rPr>
              <a:t> more positive outcomes for students and higher throughput</a:t>
            </a:r>
            <a:endParaRPr lang="en-US" sz="3200" dirty="0">
              <a:latin typeface="Canva Sans" panose="020B0604020202020204" charset="0"/>
            </a:endParaRPr>
          </a:p>
          <a:p>
            <a:pPr marL="571500" indent="-571500">
              <a:spcAft>
                <a:spcPts val="1200"/>
              </a:spcAft>
              <a:buFont typeface="Arial" panose="020B0604020202020204" pitchFamily="34" charset="0"/>
              <a:buChar char="•"/>
            </a:pPr>
            <a:r>
              <a:rPr lang="en-US" sz="3200" dirty="0">
                <a:latin typeface="Canva Sans" panose="020B0604020202020204" charset="0"/>
              </a:rPr>
              <a:t>Districts with lower adoption will fall behind dramatically compared to counterparts </a:t>
            </a:r>
            <a:r>
              <a:rPr lang="en-US" sz="3200" dirty="0">
                <a:latin typeface="Canva Sans" panose="020B0604020202020204" charset="0"/>
                <a:sym typeface="Wingdings" panose="05000000000000000000" pitchFamily="2" charset="2"/>
              </a:rPr>
              <a:t> staff burnout will lead to talent retention issues</a:t>
            </a:r>
          </a:p>
          <a:p>
            <a:pPr marL="571500" indent="-571500">
              <a:spcAft>
                <a:spcPts val="1200"/>
              </a:spcAft>
              <a:buFont typeface="Arial" panose="020B0604020202020204" pitchFamily="34" charset="0"/>
              <a:buChar char="•"/>
            </a:pPr>
            <a:r>
              <a:rPr lang="en-US" sz="3200" dirty="0">
                <a:latin typeface="Canva Sans" panose="020B0604020202020204" charset="0"/>
                <a:sym typeface="Wingdings" panose="05000000000000000000" pitchFamily="2" charset="2"/>
              </a:rPr>
              <a:t>Administrators will have to decide what to do with improved staff utilization metrics  some will protect newly realized FTE time to improve intervention program delivery; some will reduce workforces; some will increase caseload to backfill “non-productive time”</a:t>
            </a:r>
          </a:p>
          <a:p>
            <a:pPr marL="571500" indent="-571500">
              <a:spcAft>
                <a:spcPts val="1200"/>
              </a:spcAft>
              <a:buFont typeface="Arial" panose="020B0604020202020204" pitchFamily="34" charset="0"/>
              <a:buChar char="•"/>
            </a:pPr>
            <a:r>
              <a:rPr lang="en-US" sz="3200" dirty="0">
                <a:latin typeface="Canva Sans" panose="020B0604020202020204" charset="0"/>
                <a:sym typeface="Wingdings" panose="05000000000000000000" pitchFamily="2" charset="2"/>
              </a:rPr>
              <a:t>Case load will shift to agencies</a:t>
            </a:r>
          </a:p>
        </p:txBody>
      </p:sp>
    </p:spTree>
    <p:extLst>
      <p:ext uri="{BB962C8B-B14F-4D97-AF65-F5344CB8AC3E}">
        <p14:creationId xmlns:p14="http://schemas.microsoft.com/office/powerpoint/2010/main" val="3342085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Predicting the Future for School Psychologists</a:t>
            </a:r>
          </a:p>
        </p:txBody>
      </p:sp>
      <p:pic>
        <p:nvPicPr>
          <p:cNvPr id="9" name="Picture 8">
            <a:extLst>
              <a:ext uri="{FF2B5EF4-FFF2-40B4-BE49-F238E27FC236}">
                <a16:creationId xmlns:a16="http://schemas.microsoft.com/office/drawing/2014/main" id="{D1BBF0CE-DD55-501A-E23D-2F1944812C07}"/>
              </a:ext>
            </a:extLst>
          </p:cNvPr>
          <p:cNvPicPr>
            <a:picLocks noChangeAspect="1"/>
          </p:cNvPicPr>
          <p:nvPr/>
        </p:nvPicPr>
        <p:blipFill>
          <a:blip r:embed="rId2"/>
          <a:stretch>
            <a:fillRect/>
          </a:stretch>
        </p:blipFill>
        <p:spPr>
          <a:xfrm>
            <a:off x="1828800" y="2476500"/>
            <a:ext cx="14951789" cy="6023032"/>
          </a:xfrm>
          <a:prstGeom prst="rect">
            <a:avLst/>
          </a:prstGeom>
        </p:spPr>
      </p:pic>
    </p:spTree>
    <p:extLst>
      <p:ext uri="{BB962C8B-B14F-4D97-AF65-F5344CB8AC3E}">
        <p14:creationId xmlns:p14="http://schemas.microsoft.com/office/powerpoint/2010/main" val="2743074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School Psych Economics</a:t>
            </a:r>
          </a:p>
        </p:txBody>
      </p:sp>
      <p:sp>
        <p:nvSpPr>
          <p:cNvPr id="5" name="TextBox 4">
            <a:extLst>
              <a:ext uri="{FF2B5EF4-FFF2-40B4-BE49-F238E27FC236}">
                <a16:creationId xmlns:a16="http://schemas.microsoft.com/office/drawing/2014/main" id="{DC510EAB-16D2-E643-1824-79F68921768C}"/>
              </a:ext>
            </a:extLst>
          </p:cNvPr>
          <p:cNvSpPr txBox="1"/>
          <p:nvPr/>
        </p:nvSpPr>
        <p:spPr>
          <a:xfrm>
            <a:off x="2667000" y="2558683"/>
            <a:ext cx="16002000" cy="2308324"/>
          </a:xfrm>
          <a:prstGeom prst="rect">
            <a:avLst/>
          </a:prstGeom>
          <a:noFill/>
        </p:spPr>
        <p:txBody>
          <a:bodyPr wrap="square" rtlCol="0">
            <a:spAutoFit/>
          </a:bodyPr>
          <a:lstStyle/>
          <a:p>
            <a:pPr marL="342900" indent="-342900">
              <a:buFont typeface="+mj-lt"/>
              <a:buAutoNum type="arabicPeriod"/>
            </a:pPr>
            <a:r>
              <a:rPr lang="en-US" sz="3600" dirty="0">
                <a:latin typeface="Canva Sans" panose="020B0604020202020204" charset="0"/>
              </a:rPr>
              <a:t> State Funding</a:t>
            </a:r>
          </a:p>
          <a:p>
            <a:pPr marL="342900" indent="-342900">
              <a:buFont typeface="+mj-lt"/>
              <a:buAutoNum type="arabicPeriod"/>
            </a:pPr>
            <a:r>
              <a:rPr lang="en-US" sz="3600" dirty="0">
                <a:latin typeface="Canva Sans" panose="020B0604020202020204" charset="0"/>
              </a:rPr>
              <a:t> Federal Funding</a:t>
            </a:r>
          </a:p>
          <a:p>
            <a:pPr marL="342900" indent="-342900">
              <a:buFont typeface="+mj-lt"/>
              <a:buAutoNum type="arabicPeriod"/>
            </a:pPr>
            <a:r>
              <a:rPr lang="en-US" sz="3600" dirty="0">
                <a:latin typeface="Canva Sans" panose="020B0604020202020204" charset="0"/>
              </a:rPr>
              <a:t> Local Funding</a:t>
            </a:r>
          </a:p>
          <a:p>
            <a:pPr marL="342900" indent="-342900">
              <a:buFont typeface="+mj-lt"/>
              <a:buAutoNum type="arabicPeriod"/>
            </a:pPr>
            <a:r>
              <a:rPr lang="en-US" sz="3600" dirty="0">
                <a:latin typeface="Canva Sans" panose="020B0604020202020204" charset="0"/>
              </a:rPr>
              <a:t> Special Programs and Grants</a:t>
            </a:r>
          </a:p>
        </p:txBody>
      </p:sp>
      <p:sp>
        <p:nvSpPr>
          <p:cNvPr id="8" name="TextBox 7">
            <a:extLst>
              <a:ext uri="{FF2B5EF4-FFF2-40B4-BE49-F238E27FC236}">
                <a16:creationId xmlns:a16="http://schemas.microsoft.com/office/drawing/2014/main" id="{A6A03AC5-C19D-CBD3-E334-94836C8DF457}"/>
              </a:ext>
            </a:extLst>
          </p:cNvPr>
          <p:cNvSpPr txBox="1"/>
          <p:nvPr/>
        </p:nvSpPr>
        <p:spPr>
          <a:xfrm>
            <a:off x="10058400" y="3574345"/>
            <a:ext cx="7162800" cy="2585323"/>
          </a:xfrm>
          <a:prstGeom prst="rect">
            <a:avLst/>
          </a:prstGeom>
          <a:noFill/>
        </p:spPr>
        <p:txBody>
          <a:bodyPr wrap="square" rtlCol="0">
            <a:spAutoFit/>
          </a:bodyPr>
          <a:lstStyle/>
          <a:p>
            <a:r>
              <a:rPr lang="en-US" dirty="0"/>
              <a:t>Mental Health Services Act (MHSA)</a:t>
            </a:r>
          </a:p>
          <a:p>
            <a:r>
              <a:rPr lang="en-US" dirty="0"/>
              <a:t>School-Based Mental Health Services Grant Program (SBMH)</a:t>
            </a:r>
          </a:p>
          <a:p>
            <a:r>
              <a:rPr lang="en-US" dirty="0"/>
              <a:t>Student Mental Health Initiative (SMHI)</a:t>
            </a:r>
          </a:p>
          <a:p>
            <a:r>
              <a:rPr lang="en-US" dirty="0"/>
              <a:t>Special Education Mental Health Services (AB 114)</a:t>
            </a:r>
          </a:p>
          <a:p>
            <a:r>
              <a:rPr lang="en-US" dirty="0"/>
              <a:t>School Climate Transformation Grants</a:t>
            </a:r>
          </a:p>
          <a:p>
            <a:r>
              <a:rPr lang="en-US" dirty="0"/>
              <a:t>Children and Youth Behavioral Health Initiative (CYBHI)</a:t>
            </a:r>
          </a:p>
          <a:p>
            <a:r>
              <a:rPr lang="en-US" dirty="0"/>
              <a:t>Project AWARE (Advancing Wellness and Resilience in Education)</a:t>
            </a:r>
          </a:p>
          <a:p>
            <a:r>
              <a:rPr lang="en-US" dirty="0"/>
              <a:t>Local Control and Accountability Plan (LCAP) Funding</a:t>
            </a:r>
          </a:p>
          <a:p>
            <a:endParaRPr lang="en-US" dirty="0"/>
          </a:p>
        </p:txBody>
      </p:sp>
      <p:sp>
        <p:nvSpPr>
          <p:cNvPr id="9" name="TextBox 8">
            <a:extLst>
              <a:ext uri="{FF2B5EF4-FFF2-40B4-BE49-F238E27FC236}">
                <a16:creationId xmlns:a16="http://schemas.microsoft.com/office/drawing/2014/main" id="{9622CEBC-13AD-DF39-498E-46AE915C6F63}"/>
              </a:ext>
            </a:extLst>
          </p:cNvPr>
          <p:cNvSpPr txBox="1"/>
          <p:nvPr/>
        </p:nvSpPr>
        <p:spPr>
          <a:xfrm>
            <a:off x="1295400" y="6972300"/>
            <a:ext cx="15163800" cy="2308324"/>
          </a:xfrm>
          <a:prstGeom prst="rect">
            <a:avLst/>
          </a:prstGeom>
          <a:noFill/>
        </p:spPr>
        <p:txBody>
          <a:bodyPr wrap="square" rtlCol="0">
            <a:spAutoFit/>
          </a:bodyPr>
          <a:lstStyle/>
          <a:p>
            <a:r>
              <a:rPr lang="en-US" sz="7200" b="1" dirty="0">
                <a:latin typeface="Canva Sans" panose="020B0604020202020204" charset="0"/>
              </a:rPr>
              <a:t>Hire school </a:t>
            </a:r>
            <a:r>
              <a:rPr lang="en-US" sz="7200" b="1" dirty="0" err="1">
                <a:latin typeface="Canva Sans" panose="020B0604020202020204" charset="0"/>
              </a:rPr>
              <a:t>psychs</a:t>
            </a:r>
            <a:r>
              <a:rPr lang="en-US" sz="7200" b="1" dirty="0">
                <a:latin typeface="Canva Sans" panose="020B0604020202020204" charset="0"/>
              </a:rPr>
              <a:t> -&gt; help students -&gt; ??? -&gt; success</a:t>
            </a:r>
          </a:p>
        </p:txBody>
      </p:sp>
    </p:spTree>
    <p:extLst>
      <p:ext uri="{BB962C8B-B14F-4D97-AF65-F5344CB8AC3E}">
        <p14:creationId xmlns:p14="http://schemas.microsoft.com/office/powerpoint/2010/main" val="817777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School Psych Economics</a:t>
            </a:r>
          </a:p>
        </p:txBody>
      </p:sp>
      <p:pic>
        <p:nvPicPr>
          <p:cNvPr id="4" name="Picture 3">
            <a:extLst>
              <a:ext uri="{FF2B5EF4-FFF2-40B4-BE49-F238E27FC236}">
                <a16:creationId xmlns:a16="http://schemas.microsoft.com/office/drawing/2014/main" id="{9ED0A04E-60B2-E4F5-854C-703DA3C01F1E}"/>
              </a:ext>
            </a:extLst>
          </p:cNvPr>
          <p:cNvPicPr>
            <a:picLocks noChangeAspect="1"/>
          </p:cNvPicPr>
          <p:nvPr/>
        </p:nvPicPr>
        <p:blipFill>
          <a:blip r:embed="rId2"/>
          <a:stretch>
            <a:fillRect/>
          </a:stretch>
        </p:blipFill>
        <p:spPr>
          <a:xfrm>
            <a:off x="9410700" y="-723900"/>
            <a:ext cx="8657070" cy="3711262"/>
          </a:xfrm>
          <a:prstGeom prst="rect">
            <a:avLst/>
          </a:prstGeom>
        </p:spPr>
      </p:pic>
      <p:pic>
        <p:nvPicPr>
          <p:cNvPr id="7" name="Picture 6">
            <a:extLst>
              <a:ext uri="{FF2B5EF4-FFF2-40B4-BE49-F238E27FC236}">
                <a16:creationId xmlns:a16="http://schemas.microsoft.com/office/drawing/2014/main" id="{C9464A79-F1E3-9CE6-D4DE-725C8143A56B}"/>
              </a:ext>
            </a:extLst>
          </p:cNvPr>
          <p:cNvPicPr>
            <a:picLocks noChangeAspect="1"/>
          </p:cNvPicPr>
          <p:nvPr/>
        </p:nvPicPr>
        <p:blipFill>
          <a:blip r:embed="rId3"/>
          <a:stretch>
            <a:fillRect/>
          </a:stretch>
        </p:blipFill>
        <p:spPr>
          <a:xfrm>
            <a:off x="685800" y="3120589"/>
            <a:ext cx="11705334" cy="3924640"/>
          </a:xfrm>
          <a:prstGeom prst="rect">
            <a:avLst/>
          </a:prstGeom>
        </p:spPr>
      </p:pic>
      <p:pic>
        <p:nvPicPr>
          <p:cNvPr id="11" name="Picture 10">
            <a:extLst>
              <a:ext uri="{FF2B5EF4-FFF2-40B4-BE49-F238E27FC236}">
                <a16:creationId xmlns:a16="http://schemas.microsoft.com/office/drawing/2014/main" id="{FF235AA4-7E56-4DD7-6FE1-29C8E1C06099}"/>
              </a:ext>
            </a:extLst>
          </p:cNvPr>
          <p:cNvPicPr>
            <a:picLocks noChangeAspect="1"/>
          </p:cNvPicPr>
          <p:nvPr/>
        </p:nvPicPr>
        <p:blipFill>
          <a:blip r:embed="rId4"/>
          <a:stretch>
            <a:fillRect/>
          </a:stretch>
        </p:blipFill>
        <p:spPr>
          <a:xfrm>
            <a:off x="8991600" y="4130362"/>
            <a:ext cx="7392041" cy="5410669"/>
          </a:xfrm>
          <a:prstGeom prst="rect">
            <a:avLst/>
          </a:prstGeom>
        </p:spPr>
      </p:pic>
    </p:spTree>
    <p:extLst>
      <p:ext uri="{BB962C8B-B14F-4D97-AF65-F5344CB8AC3E}">
        <p14:creationId xmlns:p14="http://schemas.microsoft.com/office/powerpoint/2010/main" val="425889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Late-stage Capitalism Impact on EdTech</a:t>
            </a:r>
          </a:p>
        </p:txBody>
      </p:sp>
      <p:sp>
        <p:nvSpPr>
          <p:cNvPr id="3" name="TextBox 2">
            <a:extLst>
              <a:ext uri="{FF2B5EF4-FFF2-40B4-BE49-F238E27FC236}">
                <a16:creationId xmlns:a16="http://schemas.microsoft.com/office/drawing/2014/main" id="{18043F71-C1B4-181E-D349-383FDDBEC0B1}"/>
              </a:ext>
            </a:extLst>
          </p:cNvPr>
          <p:cNvSpPr txBox="1"/>
          <p:nvPr/>
        </p:nvSpPr>
        <p:spPr>
          <a:xfrm>
            <a:off x="685800" y="3009900"/>
            <a:ext cx="17983200" cy="5509200"/>
          </a:xfrm>
          <a:prstGeom prst="rect">
            <a:avLst/>
          </a:prstGeom>
          <a:noFill/>
        </p:spPr>
        <p:txBody>
          <a:bodyPr wrap="square" rtlCol="0">
            <a:spAutoFit/>
          </a:bodyPr>
          <a:lstStyle/>
          <a:p>
            <a:r>
              <a:rPr lang="en-US" sz="3200" dirty="0">
                <a:latin typeface="Canva Sans" panose="020B0604020202020204" charset="0"/>
              </a:rPr>
              <a:t>In general, education workers are:</a:t>
            </a:r>
          </a:p>
          <a:p>
            <a:endParaRPr lang="en-US" sz="3200" dirty="0">
              <a:latin typeface="Canva Sans" panose="020B0604020202020204" charset="0"/>
            </a:endParaRPr>
          </a:p>
          <a:p>
            <a:pPr marL="457200" indent="-457200">
              <a:buFont typeface="Arial" panose="020B0604020202020204" pitchFamily="34" charset="0"/>
              <a:buChar char="•"/>
            </a:pPr>
            <a:r>
              <a:rPr lang="en-US" sz="3200" dirty="0">
                <a:latin typeface="Canva Sans" panose="020B0604020202020204" charset="0"/>
              </a:rPr>
              <a:t>Underpaid</a:t>
            </a:r>
          </a:p>
          <a:p>
            <a:pPr marL="457200" indent="-457200">
              <a:buFont typeface="Arial" panose="020B0604020202020204" pitchFamily="34" charset="0"/>
              <a:buChar char="•"/>
            </a:pPr>
            <a:r>
              <a:rPr lang="en-US" sz="3200" dirty="0">
                <a:latin typeface="Canva Sans" panose="020B0604020202020204" charset="0"/>
              </a:rPr>
              <a:t>Understaffed</a:t>
            </a:r>
          </a:p>
          <a:p>
            <a:pPr marL="457200" indent="-457200">
              <a:buFont typeface="Arial" panose="020B0604020202020204" pitchFamily="34" charset="0"/>
              <a:buChar char="•"/>
            </a:pPr>
            <a:r>
              <a:rPr lang="en-US" sz="3200" dirty="0">
                <a:latin typeface="Canva Sans" panose="020B0604020202020204" charset="0"/>
              </a:rPr>
              <a:t>Underequipped</a:t>
            </a:r>
          </a:p>
          <a:p>
            <a:pPr marL="457200" indent="-457200">
              <a:buFont typeface="Arial" panose="020B0604020202020204" pitchFamily="34" charset="0"/>
              <a:buChar char="•"/>
            </a:pPr>
            <a:r>
              <a:rPr lang="en-US" sz="3200" dirty="0">
                <a:latin typeface="Canva Sans" panose="020B0604020202020204" charset="0"/>
              </a:rPr>
              <a:t>Underfunded</a:t>
            </a:r>
          </a:p>
          <a:p>
            <a:pPr marL="457200" indent="-457200">
              <a:buFont typeface="Arial" panose="020B0604020202020204" pitchFamily="34" charset="0"/>
              <a:buChar char="•"/>
            </a:pPr>
            <a:r>
              <a:rPr lang="en-US" sz="3200" dirty="0">
                <a:latin typeface="Canva Sans" panose="020B0604020202020204" charset="0"/>
              </a:rPr>
              <a:t>Underappreciated</a:t>
            </a:r>
          </a:p>
          <a:p>
            <a:pPr marL="457200" indent="-457200">
              <a:buFont typeface="Arial" panose="020B0604020202020204" pitchFamily="34" charset="0"/>
              <a:buChar char="•"/>
            </a:pPr>
            <a:r>
              <a:rPr lang="en-US" sz="3200" dirty="0">
                <a:latin typeface="Canva Sans" panose="020B0604020202020204" charset="0"/>
              </a:rPr>
              <a:t>Overworked</a:t>
            </a:r>
          </a:p>
          <a:p>
            <a:pPr marL="457200" indent="-457200">
              <a:buFont typeface="Arial" panose="020B0604020202020204" pitchFamily="34" charset="0"/>
              <a:buChar char="•"/>
            </a:pPr>
            <a:r>
              <a:rPr lang="en-US" sz="3200" dirty="0">
                <a:latin typeface="Canva Sans" panose="020B0604020202020204" charset="0"/>
              </a:rPr>
              <a:t>Unsatisfactory job conditions</a:t>
            </a:r>
          </a:p>
          <a:p>
            <a:pPr marL="457200" indent="-457200">
              <a:buFont typeface="Arial" panose="020B0604020202020204" pitchFamily="34" charset="0"/>
              <a:buChar char="•"/>
            </a:pPr>
            <a:r>
              <a:rPr lang="en-US" sz="3200" dirty="0">
                <a:latin typeface="Canva Sans" panose="020B0604020202020204" charset="0"/>
              </a:rPr>
              <a:t>Lack mobility</a:t>
            </a:r>
          </a:p>
          <a:p>
            <a:pPr marL="457200" indent="-457200">
              <a:buFont typeface="Arial" panose="020B0604020202020204" pitchFamily="34" charset="0"/>
              <a:buChar char="•"/>
            </a:pPr>
            <a:endParaRPr lang="en-US" sz="3200" dirty="0">
              <a:latin typeface="Canva Sans" panose="020B0604020202020204" charset="0"/>
            </a:endParaRPr>
          </a:p>
        </p:txBody>
      </p:sp>
      <p:pic>
        <p:nvPicPr>
          <p:cNvPr id="1026" name="Picture 2" descr="Disappointed Dog Meme Generator - Imgflip">
            <a:extLst>
              <a:ext uri="{FF2B5EF4-FFF2-40B4-BE49-F238E27FC236}">
                <a16:creationId xmlns:a16="http://schemas.microsoft.com/office/drawing/2014/main" id="{3AF62DFD-E5BF-8F25-6D7D-BC2743E46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7712" y="2671762"/>
            <a:ext cx="8638213" cy="574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851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Late-stage Capitalism Impact on EdTech</a:t>
            </a:r>
          </a:p>
        </p:txBody>
      </p:sp>
      <p:sp>
        <p:nvSpPr>
          <p:cNvPr id="5" name="TextBox 4">
            <a:extLst>
              <a:ext uri="{FF2B5EF4-FFF2-40B4-BE49-F238E27FC236}">
                <a16:creationId xmlns:a16="http://schemas.microsoft.com/office/drawing/2014/main" id="{DC510EAB-16D2-E643-1824-79F68921768C}"/>
              </a:ext>
            </a:extLst>
          </p:cNvPr>
          <p:cNvSpPr txBox="1"/>
          <p:nvPr/>
        </p:nvSpPr>
        <p:spPr>
          <a:xfrm>
            <a:off x="671052" y="2247900"/>
            <a:ext cx="17983200" cy="6986528"/>
          </a:xfrm>
          <a:prstGeom prst="rect">
            <a:avLst/>
          </a:prstGeom>
          <a:noFill/>
        </p:spPr>
        <p:txBody>
          <a:bodyPr wrap="square" rtlCol="0">
            <a:spAutoFit/>
          </a:bodyPr>
          <a:lstStyle/>
          <a:p>
            <a:r>
              <a:rPr lang="en-US" sz="3200" dirty="0">
                <a:latin typeface="Canva Sans" panose="020B0604020202020204" charset="0"/>
              </a:rPr>
              <a:t>Budgets are controlled by legislators and administrators</a:t>
            </a:r>
          </a:p>
          <a:p>
            <a:endParaRPr lang="en-US" sz="3200" dirty="0">
              <a:latin typeface="Canva Sans" panose="020B0604020202020204" charset="0"/>
            </a:endParaRPr>
          </a:p>
          <a:p>
            <a:r>
              <a:rPr lang="en-US" sz="3200" dirty="0">
                <a:latin typeface="Canva Sans" panose="020B0604020202020204" charset="0"/>
              </a:rPr>
              <a:t>Lobbyists affect administration decisions; budget reductions across the board</a:t>
            </a:r>
          </a:p>
          <a:p>
            <a:endParaRPr lang="en-US" sz="3200" dirty="0">
              <a:latin typeface="Canva Sans" panose="020B0604020202020204" charset="0"/>
            </a:endParaRPr>
          </a:p>
          <a:p>
            <a:r>
              <a:rPr lang="en-US" sz="3200" dirty="0">
                <a:latin typeface="Canva Sans" panose="020B0604020202020204" charset="0"/>
              </a:rPr>
              <a:t>Misalignment in priorities and unrealistic expectations onset</a:t>
            </a:r>
          </a:p>
          <a:p>
            <a:endParaRPr lang="en-US" sz="3200" dirty="0">
              <a:latin typeface="Canva Sans" panose="020B0604020202020204" charset="0"/>
            </a:endParaRPr>
          </a:p>
          <a:p>
            <a:r>
              <a:rPr lang="en-US" sz="3200" dirty="0">
                <a:latin typeface="Canva Sans" panose="020B0604020202020204" charset="0"/>
              </a:rPr>
              <a:t>Public schools make do with what they can based on allocations</a:t>
            </a:r>
          </a:p>
          <a:p>
            <a:endParaRPr lang="en-US" sz="3200" dirty="0">
              <a:latin typeface="Canva Sans" panose="020B0604020202020204" charset="0"/>
            </a:endParaRPr>
          </a:p>
          <a:p>
            <a:r>
              <a:rPr lang="en-US" sz="3200" dirty="0">
                <a:latin typeface="Canva Sans" panose="020B0604020202020204" charset="0"/>
              </a:rPr>
              <a:t>Operations and policies are defined by available resources</a:t>
            </a:r>
          </a:p>
          <a:p>
            <a:endParaRPr lang="en-US" sz="3200" dirty="0">
              <a:latin typeface="Canva Sans" panose="020B0604020202020204" charset="0"/>
            </a:endParaRPr>
          </a:p>
          <a:p>
            <a:r>
              <a:rPr lang="en-US" sz="3200" dirty="0">
                <a:latin typeface="Canva Sans" panose="020B0604020202020204" charset="0"/>
              </a:rPr>
              <a:t>Front-line staff’s (teachers, school </a:t>
            </a:r>
            <a:r>
              <a:rPr lang="en-US" sz="3200" dirty="0" err="1">
                <a:latin typeface="Canva Sans" panose="020B0604020202020204" charset="0"/>
              </a:rPr>
              <a:t>psychs</a:t>
            </a:r>
            <a:r>
              <a:rPr lang="en-US" sz="3200" dirty="0">
                <a:latin typeface="Canva Sans" panose="020B0604020202020204" charset="0"/>
              </a:rPr>
              <a:t>, etc.) livelihoods shape around policies</a:t>
            </a:r>
          </a:p>
          <a:p>
            <a:endParaRPr lang="en-US" sz="3200" dirty="0">
              <a:latin typeface="Canva Sans" panose="020B0604020202020204" charset="0"/>
            </a:endParaRPr>
          </a:p>
          <a:p>
            <a:r>
              <a:rPr lang="en-US" sz="3200" dirty="0">
                <a:latin typeface="Canva Sans" panose="020B0604020202020204" charset="0"/>
              </a:rPr>
              <a:t>Adverse effects to staff work-life balance impacts ability to help students</a:t>
            </a:r>
          </a:p>
          <a:p>
            <a:endParaRPr lang="en-US" sz="3200" dirty="0">
              <a:latin typeface="Canva Sans" panose="020B0604020202020204" charset="0"/>
            </a:endParaRPr>
          </a:p>
        </p:txBody>
      </p:sp>
    </p:spTree>
    <p:extLst>
      <p:ext uri="{BB962C8B-B14F-4D97-AF65-F5344CB8AC3E}">
        <p14:creationId xmlns:p14="http://schemas.microsoft.com/office/powerpoint/2010/main" val="4030342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Trends in Relatable Industries</a:t>
            </a:r>
          </a:p>
        </p:txBody>
      </p:sp>
      <p:pic>
        <p:nvPicPr>
          <p:cNvPr id="4" name="Picture 3">
            <a:extLst>
              <a:ext uri="{FF2B5EF4-FFF2-40B4-BE49-F238E27FC236}">
                <a16:creationId xmlns:a16="http://schemas.microsoft.com/office/drawing/2014/main" id="{0E4E7BBF-17CD-4E9C-9C80-61C593A1F5F9}"/>
              </a:ext>
            </a:extLst>
          </p:cNvPr>
          <p:cNvPicPr>
            <a:picLocks noChangeAspect="1"/>
          </p:cNvPicPr>
          <p:nvPr/>
        </p:nvPicPr>
        <p:blipFill>
          <a:blip r:embed="rId2"/>
          <a:stretch>
            <a:fillRect/>
          </a:stretch>
        </p:blipFill>
        <p:spPr>
          <a:xfrm>
            <a:off x="710381" y="1943100"/>
            <a:ext cx="6828112" cy="6264183"/>
          </a:xfrm>
          <a:prstGeom prst="rect">
            <a:avLst/>
          </a:prstGeom>
        </p:spPr>
      </p:pic>
      <p:pic>
        <p:nvPicPr>
          <p:cNvPr id="7" name="Picture 6">
            <a:extLst>
              <a:ext uri="{FF2B5EF4-FFF2-40B4-BE49-F238E27FC236}">
                <a16:creationId xmlns:a16="http://schemas.microsoft.com/office/drawing/2014/main" id="{C2EF957B-BA4E-9C26-BAB3-7BF4D11E5072}"/>
              </a:ext>
            </a:extLst>
          </p:cNvPr>
          <p:cNvPicPr>
            <a:picLocks noChangeAspect="1"/>
          </p:cNvPicPr>
          <p:nvPr/>
        </p:nvPicPr>
        <p:blipFill>
          <a:blip r:embed="rId3"/>
          <a:stretch>
            <a:fillRect/>
          </a:stretch>
        </p:blipFill>
        <p:spPr>
          <a:xfrm>
            <a:off x="7719096" y="1790700"/>
            <a:ext cx="10384549" cy="2362200"/>
          </a:xfrm>
          <a:prstGeom prst="rect">
            <a:avLst/>
          </a:prstGeom>
        </p:spPr>
      </p:pic>
      <p:pic>
        <p:nvPicPr>
          <p:cNvPr id="9" name="Picture 8">
            <a:extLst>
              <a:ext uri="{FF2B5EF4-FFF2-40B4-BE49-F238E27FC236}">
                <a16:creationId xmlns:a16="http://schemas.microsoft.com/office/drawing/2014/main" id="{33A66D29-4CC9-2794-DA07-F7594DB92769}"/>
              </a:ext>
            </a:extLst>
          </p:cNvPr>
          <p:cNvPicPr>
            <a:picLocks noChangeAspect="1"/>
          </p:cNvPicPr>
          <p:nvPr/>
        </p:nvPicPr>
        <p:blipFill>
          <a:blip r:embed="rId4"/>
          <a:stretch>
            <a:fillRect/>
          </a:stretch>
        </p:blipFill>
        <p:spPr>
          <a:xfrm>
            <a:off x="8001000" y="4610100"/>
            <a:ext cx="9684001" cy="4310811"/>
          </a:xfrm>
          <a:prstGeom prst="rect">
            <a:avLst/>
          </a:prstGeom>
        </p:spPr>
      </p:pic>
    </p:spTree>
    <p:extLst>
      <p:ext uri="{BB962C8B-B14F-4D97-AF65-F5344CB8AC3E}">
        <p14:creationId xmlns:p14="http://schemas.microsoft.com/office/powerpoint/2010/main" val="2469681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Trends in Relatable Industries</a:t>
            </a:r>
          </a:p>
        </p:txBody>
      </p:sp>
      <p:pic>
        <p:nvPicPr>
          <p:cNvPr id="5" name="Picture 4">
            <a:extLst>
              <a:ext uri="{FF2B5EF4-FFF2-40B4-BE49-F238E27FC236}">
                <a16:creationId xmlns:a16="http://schemas.microsoft.com/office/drawing/2014/main" id="{182E15EF-BA61-CA00-CF43-25E0CCE54B42}"/>
              </a:ext>
            </a:extLst>
          </p:cNvPr>
          <p:cNvPicPr>
            <a:picLocks noChangeAspect="1"/>
          </p:cNvPicPr>
          <p:nvPr/>
        </p:nvPicPr>
        <p:blipFill>
          <a:blip r:embed="rId2"/>
          <a:stretch>
            <a:fillRect/>
          </a:stretch>
        </p:blipFill>
        <p:spPr>
          <a:xfrm>
            <a:off x="774290" y="2171700"/>
            <a:ext cx="9372600" cy="6855388"/>
          </a:xfrm>
          <a:prstGeom prst="rect">
            <a:avLst/>
          </a:prstGeom>
        </p:spPr>
      </p:pic>
      <p:pic>
        <p:nvPicPr>
          <p:cNvPr id="8" name="Picture 7">
            <a:extLst>
              <a:ext uri="{FF2B5EF4-FFF2-40B4-BE49-F238E27FC236}">
                <a16:creationId xmlns:a16="http://schemas.microsoft.com/office/drawing/2014/main" id="{79840B80-650A-2DE8-195F-BC2CC717CEF5}"/>
              </a:ext>
            </a:extLst>
          </p:cNvPr>
          <p:cNvPicPr>
            <a:picLocks noChangeAspect="1"/>
          </p:cNvPicPr>
          <p:nvPr/>
        </p:nvPicPr>
        <p:blipFill>
          <a:blip r:embed="rId3"/>
          <a:stretch>
            <a:fillRect/>
          </a:stretch>
        </p:blipFill>
        <p:spPr>
          <a:xfrm>
            <a:off x="10258841" y="2476500"/>
            <a:ext cx="7254869" cy="5867908"/>
          </a:xfrm>
          <a:prstGeom prst="rect">
            <a:avLst/>
          </a:prstGeom>
        </p:spPr>
      </p:pic>
    </p:spTree>
    <p:extLst>
      <p:ext uri="{BB962C8B-B14F-4D97-AF65-F5344CB8AC3E}">
        <p14:creationId xmlns:p14="http://schemas.microsoft.com/office/powerpoint/2010/main" val="1383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Knowledge Check 1</a:t>
            </a:r>
          </a:p>
        </p:txBody>
      </p:sp>
      <p:sp>
        <p:nvSpPr>
          <p:cNvPr id="3" name="TextBox 2">
            <a:extLst>
              <a:ext uri="{FF2B5EF4-FFF2-40B4-BE49-F238E27FC236}">
                <a16:creationId xmlns:a16="http://schemas.microsoft.com/office/drawing/2014/main" id="{076B100F-78A4-1C6F-A4A4-E167690ADE8F}"/>
              </a:ext>
            </a:extLst>
          </p:cNvPr>
          <p:cNvSpPr txBox="1"/>
          <p:nvPr/>
        </p:nvSpPr>
        <p:spPr>
          <a:xfrm>
            <a:off x="1905000" y="4610100"/>
            <a:ext cx="15621000" cy="1446550"/>
          </a:xfrm>
          <a:prstGeom prst="rect">
            <a:avLst/>
          </a:prstGeom>
          <a:noFill/>
        </p:spPr>
        <p:txBody>
          <a:bodyPr wrap="square">
            <a:spAutoFit/>
          </a:bodyPr>
          <a:lstStyle/>
          <a:p>
            <a:pPr>
              <a:spcAft>
                <a:spcPts val="1200"/>
              </a:spcAft>
            </a:pPr>
            <a:r>
              <a:rPr lang="en-US" sz="8800" dirty="0">
                <a:latin typeface="Canva Sans" panose="020B0604020202020204" charset="0"/>
              </a:rPr>
              <a:t>What does GPT stand for?</a:t>
            </a:r>
          </a:p>
        </p:txBody>
      </p:sp>
    </p:spTree>
    <p:extLst>
      <p:ext uri="{BB962C8B-B14F-4D97-AF65-F5344CB8AC3E}">
        <p14:creationId xmlns:p14="http://schemas.microsoft.com/office/powerpoint/2010/main" val="415572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12121"/>
        </a:solidFill>
        <a:effectLst/>
      </p:bgPr>
    </p:bg>
    <p:spTree>
      <p:nvGrpSpPr>
        <p:cNvPr id="1" name=""/>
        <p:cNvGrpSpPr/>
        <p:nvPr/>
      </p:nvGrpSpPr>
      <p:grpSpPr>
        <a:xfrm>
          <a:off x="0" y="0"/>
          <a:ext cx="0" cy="0"/>
          <a:chOff x="0" y="0"/>
          <a:chExt cx="0" cy="0"/>
        </a:xfrm>
      </p:grpSpPr>
      <p:sp>
        <p:nvSpPr>
          <p:cNvPr id="7" name="TextBox 27">
            <a:extLst>
              <a:ext uri="{FF2B5EF4-FFF2-40B4-BE49-F238E27FC236}">
                <a16:creationId xmlns:a16="http://schemas.microsoft.com/office/drawing/2014/main" id="{F6FE1653-4D04-5093-A3CF-A7F2013A5A0C}"/>
              </a:ext>
            </a:extLst>
          </p:cNvPr>
          <p:cNvSpPr txBox="1"/>
          <p:nvPr/>
        </p:nvSpPr>
        <p:spPr>
          <a:xfrm>
            <a:off x="1981200" y="4000500"/>
            <a:ext cx="15163800" cy="1949252"/>
          </a:xfrm>
          <a:prstGeom prst="rect">
            <a:avLst/>
          </a:prstGeom>
        </p:spPr>
        <p:txBody>
          <a:bodyPr wrap="square" lIns="0" tIns="0" rIns="0" bIns="0" rtlCol="0" anchor="ctr" anchorCtr="0">
            <a:spAutoFit/>
          </a:bodyPr>
          <a:lstStyle/>
          <a:p>
            <a:pPr algn="ctr">
              <a:lnSpc>
                <a:spcPts val="7560"/>
              </a:lnSpc>
            </a:pPr>
            <a:r>
              <a:rPr lang="en-US" sz="5400" b="1" dirty="0">
                <a:solidFill>
                  <a:srgbClr val="FFFFFF"/>
                </a:solidFill>
                <a:latin typeface="Canva Sans Bold"/>
                <a:ea typeface="Canva Sans Bold"/>
                <a:cs typeface="Canva Sans Bold"/>
                <a:sym typeface="Canva Sans Bold"/>
              </a:rPr>
              <a:t>Future of report writing &amp; maximizing emerging tech</a:t>
            </a:r>
          </a:p>
        </p:txBody>
      </p:sp>
      <p:sp>
        <p:nvSpPr>
          <p:cNvPr id="8" name="TextBox 27">
            <a:extLst>
              <a:ext uri="{FF2B5EF4-FFF2-40B4-BE49-F238E27FC236}">
                <a16:creationId xmlns:a16="http://schemas.microsoft.com/office/drawing/2014/main" id="{C889D60C-7322-FF65-13C9-BBAF3347C3DC}"/>
              </a:ext>
            </a:extLst>
          </p:cNvPr>
          <p:cNvSpPr txBox="1"/>
          <p:nvPr/>
        </p:nvSpPr>
        <p:spPr>
          <a:xfrm>
            <a:off x="4618769" y="7505700"/>
            <a:ext cx="9050462" cy="863378"/>
          </a:xfrm>
          <a:prstGeom prst="rect">
            <a:avLst/>
          </a:prstGeom>
        </p:spPr>
        <p:txBody>
          <a:bodyPr wrap="square" lIns="0" tIns="0" rIns="0" bIns="0" rtlCol="0" anchor="t">
            <a:spAutoFit/>
          </a:bodyPr>
          <a:lstStyle/>
          <a:p>
            <a:pPr algn="ctr">
              <a:lnSpc>
                <a:spcPts val="7560"/>
              </a:lnSpc>
            </a:pPr>
            <a:r>
              <a:rPr lang="en-US" sz="4000" b="1" dirty="0" err="1">
                <a:solidFill>
                  <a:srgbClr val="FFFFFF"/>
                </a:solidFill>
                <a:latin typeface="Canva Sans Bold"/>
                <a:ea typeface="Canva Sans Bold"/>
                <a:cs typeface="Canva Sans Bold"/>
                <a:sym typeface="Canva Sans Bold"/>
              </a:rPr>
              <a:t>Dani</a:t>
            </a:r>
            <a:r>
              <a:rPr lang="en-US" sz="4000" b="1" dirty="0">
                <a:solidFill>
                  <a:srgbClr val="FFFFFF"/>
                </a:solidFill>
                <a:latin typeface="Canva Sans Bold"/>
                <a:ea typeface="Canva Sans Bold"/>
                <a:cs typeface="Canva Sans Bold"/>
                <a:sym typeface="Canva Sans Bold"/>
              </a:rPr>
              <a:t> </a:t>
            </a:r>
            <a:r>
              <a:rPr lang="en-US" sz="4000" b="1" dirty="0" err="1">
                <a:solidFill>
                  <a:srgbClr val="FFFFFF"/>
                </a:solidFill>
                <a:latin typeface="Canva Sans Bold"/>
                <a:ea typeface="Canva Sans Bold"/>
                <a:cs typeface="Canva Sans Bold"/>
                <a:sym typeface="Canva Sans Bold"/>
              </a:rPr>
              <a:t>Sofjan</a:t>
            </a:r>
            <a:r>
              <a:rPr lang="en-US" sz="4000" b="1" dirty="0">
                <a:solidFill>
                  <a:srgbClr val="FFFFFF"/>
                </a:solidFill>
                <a:latin typeface="Canva Sans Bold"/>
                <a:ea typeface="Canva Sans Bold"/>
                <a:cs typeface="Canva Sans Bold"/>
                <a:sym typeface="Canva Sans Bold"/>
              </a:rPr>
              <a:t> &amp; Austin </a:t>
            </a:r>
            <a:r>
              <a:rPr lang="en-US" sz="4000" b="1" dirty="0" err="1">
                <a:solidFill>
                  <a:srgbClr val="FFFFFF"/>
                </a:solidFill>
                <a:latin typeface="Canva Sans Bold"/>
                <a:ea typeface="Canva Sans Bold"/>
                <a:cs typeface="Canva Sans Bold"/>
                <a:sym typeface="Canva Sans Bold"/>
              </a:rPr>
              <a:t>Abromeit</a:t>
            </a:r>
            <a:endParaRPr lang="en-US" sz="4000" b="1" dirty="0">
              <a:solidFill>
                <a:srgbClr val="FFFFFF"/>
              </a:solidFill>
              <a:latin typeface="Canva Sans Bold"/>
              <a:ea typeface="Canva Sans Bold"/>
              <a:cs typeface="Canva Sans Bold"/>
              <a:sym typeface="Canva Sans Bold"/>
            </a:endParaRPr>
          </a:p>
        </p:txBody>
      </p:sp>
      <p:pic>
        <p:nvPicPr>
          <p:cNvPr id="1026" name="Picture 2"/>
          <p:cNvPicPr>
            <a:picLocks noChangeAspect="1" noChangeArrowheads="1"/>
          </p:cNvPicPr>
          <p:nvPr/>
        </p:nvPicPr>
        <p:blipFill>
          <a:blip r:embed="rId2"/>
          <a:srcRect/>
          <a:stretch>
            <a:fillRect/>
          </a:stretch>
        </p:blipFill>
        <p:spPr bwMode="auto">
          <a:xfrm>
            <a:off x="7086600" y="495300"/>
            <a:ext cx="3505200" cy="3057525"/>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Automating Test Observation – Exercise with MUSD</a:t>
            </a:r>
          </a:p>
        </p:txBody>
      </p:sp>
      <p:pic>
        <p:nvPicPr>
          <p:cNvPr id="7" name="Picture 6">
            <a:extLst>
              <a:ext uri="{FF2B5EF4-FFF2-40B4-BE49-F238E27FC236}">
                <a16:creationId xmlns:a16="http://schemas.microsoft.com/office/drawing/2014/main" id="{98A87AB1-F1D6-F8E3-76D2-5134AE4C6918}"/>
              </a:ext>
            </a:extLst>
          </p:cNvPr>
          <p:cNvPicPr>
            <a:picLocks noChangeAspect="1"/>
          </p:cNvPicPr>
          <p:nvPr/>
        </p:nvPicPr>
        <p:blipFill>
          <a:blip r:embed="rId2"/>
          <a:stretch>
            <a:fillRect/>
          </a:stretch>
        </p:blipFill>
        <p:spPr>
          <a:xfrm>
            <a:off x="8382000" y="2324100"/>
            <a:ext cx="8204943" cy="5181600"/>
          </a:xfrm>
          <a:prstGeom prst="rect">
            <a:avLst/>
          </a:prstGeom>
        </p:spPr>
      </p:pic>
      <p:pic>
        <p:nvPicPr>
          <p:cNvPr id="9" name="Picture 8">
            <a:extLst>
              <a:ext uri="{FF2B5EF4-FFF2-40B4-BE49-F238E27FC236}">
                <a16:creationId xmlns:a16="http://schemas.microsoft.com/office/drawing/2014/main" id="{1E00BA0E-28A2-724F-15C3-72486E079772}"/>
              </a:ext>
            </a:extLst>
          </p:cNvPr>
          <p:cNvPicPr>
            <a:picLocks noChangeAspect="1"/>
          </p:cNvPicPr>
          <p:nvPr/>
        </p:nvPicPr>
        <p:blipFill>
          <a:blip r:embed="rId3"/>
          <a:stretch>
            <a:fillRect/>
          </a:stretch>
        </p:blipFill>
        <p:spPr>
          <a:xfrm>
            <a:off x="3124200" y="3848100"/>
            <a:ext cx="4236723" cy="2133600"/>
          </a:xfrm>
          <a:prstGeom prst="rect">
            <a:avLst/>
          </a:prstGeom>
        </p:spPr>
      </p:pic>
    </p:spTree>
    <p:extLst>
      <p:ext uri="{BB962C8B-B14F-4D97-AF65-F5344CB8AC3E}">
        <p14:creationId xmlns:p14="http://schemas.microsoft.com/office/powerpoint/2010/main" val="196588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AI failing a simple task</a:t>
            </a:r>
          </a:p>
        </p:txBody>
      </p:sp>
      <p:pic>
        <p:nvPicPr>
          <p:cNvPr id="4" name="Picture 3">
            <a:extLst>
              <a:ext uri="{FF2B5EF4-FFF2-40B4-BE49-F238E27FC236}">
                <a16:creationId xmlns:a16="http://schemas.microsoft.com/office/drawing/2014/main" id="{47D831A3-A36D-4BFB-281B-F74E1826F75B}"/>
              </a:ext>
            </a:extLst>
          </p:cNvPr>
          <p:cNvPicPr>
            <a:picLocks noChangeAspect="1"/>
          </p:cNvPicPr>
          <p:nvPr/>
        </p:nvPicPr>
        <p:blipFill>
          <a:blip r:embed="rId2"/>
          <a:stretch>
            <a:fillRect/>
          </a:stretch>
        </p:blipFill>
        <p:spPr>
          <a:xfrm>
            <a:off x="914400" y="1638300"/>
            <a:ext cx="6934200" cy="7864530"/>
          </a:xfrm>
          <a:prstGeom prst="rect">
            <a:avLst/>
          </a:prstGeom>
        </p:spPr>
      </p:pic>
      <p:pic>
        <p:nvPicPr>
          <p:cNvPr id="6" name="Picture 5">
            <a:extLst>
              <a:ext uri="{FF2B5EF4-FFF2-40B4-BE49-F238E27FC236}">
                <a16:creationId xmlns:a16="http://schemas.microsoft.com/office/drawing/2014/main" id="{68767BD7-3CF8-D681-0829-5DFAF462DDEB}"/>
              </a:ext>
            </a:extLst>
          </p:cNvPr>
          <p:cNvPicPr>
            <a:picLocks noChangeAspect="1"/>
          </p:cNvPicPr>
          <p:nvPr/>
        </p:nvPicPr>
        <p:blipFill>
          <a:blip r:embed="rId3"/>
          <a:stretch>
            <a:fillRect/>
          </a:stretch>
        </p:blipFill>
        <p:spPr>
          <a:xfrm>
            <a:off x="8020043" y="3390900"/>
            <a:ext cx="8684126" cy="4876800"/>
          </a:xfrm>
          <a:prstGeom prst="rect">
            <a:avLst/>
          </a:prstGeom>
        </p:spPr>
      </p:pic>
      <p:pic>
        <p:nvPicPr>
          <p:cNvPr id="12" name="Picture 11">
            <a:extLst>
              <a:ext uri="{FF2B5EF4-FFF2-40B4-BE49-F238E27FC236}">
                <a16:creationId xmlns:a16="http://schemas.microsoft.com/office/drawing/2014/main" id="{F4EDC172-6085-E94F-3260-83F4ABE62EAF}"/>
              </a:ext>
            </a:extLst>
          </p:cNvPr>
          <p:cNvPicPr>
            <a:picLocks noChangeAspect="1"/>
          </p:cNvPicPr>
          <p:nvPr/>
        </p:nvPicPr>
        <p:blipFill>
          <a:blip r:embed="rId4"/>
          <a:stretch>
            <a:fillRect/>
          </a:stretch>
        </p:blipFill>
        <p:spPr>
          <a:xfrm>
            <a:off x="8020043" y="1541206"/>
            <a:ext cx="9353557" cy="990600"/>
          </a:xfrm>
          <a:prstGeom prst="rect">
            <a:avLst/>
          </a:prstGeom>
        </p:spPr>
      </p:pic>
    </p:spTree>
    <p:extLst>
      <p:ext uri="{BB962C8B-B14F-4D97-AF65-F5344CB8AC3E}">
        <p14:creationId xmlns:p14="http://schemas.microsoft.com/office/powerpoint/2010/main" val="3768300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Preparing for the Future</a:t>
            </a:r>
          </a:p>
        </p:txBody>
      </p:sp>
      <p:pic>
        <p:nvPicPr>
          <p:cNvPr id="5" name="Picture 4">
            <a:extLst>
              <a:ext uri="{FF2B5EF4-FFF2-40B4-BE49-F238E27FC236}">
                <a16:creationId xmlns:a16="http://schemas.microsoft.com/office/drawing/2014/main" id="{2A925113-DA74-EE09-EF55-EA49D138C38C}"/>
              </a:ext>
            </a:extLst>
          </p:cNvPr>
          <p:cNvPicPr>
            <a:picLocks noChangeAspect="1"/>
          </p:cNvPicPr>
          <p:nvPr/>
        </p:nvPicPr>
        <p:blipFill>
          <a:blip r:embed="rId2"/>
          <a:stretch>
            <a:fillRect/>
          </a:stretch>
        </p:blipFill>
        <p:spPr>
          <a:xfrm>
            <a:off x="1295400" y="2247900"/>
            <a:ext cx="7467600" cy="6128301"/>
          </a:xfrm>
          <a:prstGeom prst="rect">
            <a:avLst/>
          </a:prstGeom>
        </p:spPr>
      </p:pic>
      <p:pic>
        <p:nvPicPr>
          <p:cNvPr id="4100" name="Picture 4" descr="Apollo 11 - NASA">
            <a:extLst>
              <a:ext uri="{FF2B5EF4-FFF2-40B4-BE49-F238E27FC236}">
                <a16:creationId xmlns:a16="http://schemas.microsoft.com/office/drawing/2014/main" id="{158F737B-6384-6DF8-260A-A2BBA1849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229465"/>
            <a:ext cx="7848600" cy="611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9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8CF42-5ECA-F8A7-6E06-C581D40DE87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FD0629D-C5BD-B080-00A2-EEA07F3602A9}"/>
              </a:ext>
            </a:extLst>
          </p:cNvPr>
          <p:cNvPicPr>
            <a:picLocks noChangeAspect="1"/>
          </p:cNvPicPr>
          <p:nvPr/>
        </p:nvPicPr>
        <p:blipFill>
          <a:blip r:embed="rId3"/>
          <a:stretch>
            <a:fillRect/>
          </a:stretch>
        </p:blipFill>
        <p:spPr>
          <a:xfrm>
            <a:off x="1980579" y="576062"/>
            <a:ext cx="14326842" cy="6942422"/>
          </a:xfrm>
          <a:prstGeom prst="rect">
            <a:avLst/>
          </a:prstGeom>
        </p:spPr>
      </p:pic>
      <p:sp>
        <p:nvSpPr>
          <p:cNvPr id="8" name="TextBox 7">
            <a:extLst>
              <a:ext uri="{FF2B5EF4-FFF2-40B4-BE49-F238E27FC236}">
                <a16:creationId xmlns:a16="http://schemas.microsoft.com/office/drawing/2014/main" id="{07D97A42-348E-41C2-0789-A5DD5E2DEED2}"/>
              </a:ext>
            </a:extLst>
          </p:cNvPr>
          <p:cNvSpPr txBox="1"/>
          <p:nvPr/>
        </p:nvSpPr>
        <p:spPr>
          <a:xfrm>
            <a:off x="5943600" y="8191500"/>
            <a:ext cx="11125200" cy="1200329"/>
          </a:xfrm>
          <a:prstGeom prst="rect">
            <a:avLst/>
          </a:prstGeom>
          <a:noFill/>
        </p:spPr>
        <p:txBody>
          <a:bodyPr wrap="square" rtlCol="0">
            <a:spAutoFit/>
          </a:bodyPr>
          <a:lstStyle/>
          <a:p>
            <a:r>
              <a:rPr lang="en-US" sz="7200" dirty="0">
                <a:hlinkClick r:id="rId4"/>
              </a:rPr>
              <a:t>Ouch (link to site)</a:t>
            </a:r>
            <a:endParaRPr lang="en-US" sz="7200" dirty="0"/>
          </a:p>
        </p:txBody>
      </p:sp>
    </p:spTree>
    <p:extLst>
      <p:ext uri="{BB962C8B-B14F-4D97-AF65-F5344CB8AC3E}">
        <p14:creationId xmlns:p14="http://schemas.microsoft.com/office/powerpoint/2010/main" val="3097806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Agenda</a:t>
            </a:r>
          </a:p>
        </p:txBody>
      </p:sp>
      <p:sp>
        <p:nvSpPr>
          <p:cNvPr id="3" name="TextBox 2">
            <a:extLst>
              <a:ext uri="{FF2B5EF4-FFF2-40B4-BE49-F238E27FC236}">
                <a16:creationId xmlns:a16="http://schemas.microsoft.com/office/drawing/2014/main" id="{89EB86BB-75E4-70C8-6605-308BA165F841}"/>
              </a:ext>
            </a:extLst>
          </p:cNvPr>
          <p:cNvSpPr txBox="1"/>
          <p:nvPr/>
        </p:nvSpPr>
        <p:spPr>
          <a:xfrm>
            <a:off x="6373761" y="2404288"/>
            <a:ext cx="5540477" cy="5478423"/>
          </a:xfrm>
          <a:prstGeom prst="rect">
            <a:avLst/>
          </a:prstGeom>
          <a:noFill/>
        </p:spPr>
        <p:txBody>
          <a:bodyPr wrap="square">
            <a:spAutoFit/>
          </a:bodyPr>
          <a:lstStyle/>
          <a:p>
            <a:pPr algn="ctr" rtl="0">
              <a:spcBef>
                <a:spcPts val="0"/>
              </a:spcBef>
              <a:spcAft>
                <a:spcPts val="1200"/>
              </a:spcAft>
            </a:pPr>
            <a:r>
              <a:rPr lang="en-US" sz="4400" strike="sngStrike" dirty="0">
                <a:solidFill>
                  <a:srgbClr val="FF0000"/>
                </a:solidFill>
                <a:latin typeface="Canva Sans" panose="020B0604020202020204" charset="0"/>
              </a:rPr>
              <a:t>TRUST</a:t>
            </a:r>
            <a:endParaRPr lang="en-US" sz="3000" b="0" dirty="0">
              <a:effectLst/>
              <a:latin typeface="Canva Sans" panose="020B0604020202020204" charset="0"/>
            </a:endParaRPr>
          </a:p>
          <a:p>
            <a:pPr algn="ctr" rtl="0">
              <a:spcBef>
                <a:spcPts val="0"/>
              </a:spcBef>
              <a:spcAft>
                <a:spcPts val="1200"/>
              </a:spcAft>
            </a:pPr>
            <a:endParaRPr lang="en-US" sz="3000" b="0" dirty="0">
              <a:effectLst/>
              <a:latin typeface="Canva Sans" panose="020B0604020202020204" charset="0"/>
            </a:endParaRPr>
          </a:p>
          <a:p>
            <a:pPr algn="ctr" rtl="0">
              <a:spcBef>
                <a:spcPts val="0"/>
              </a:spcBef>
              <a:spcAft>
                <a:spcPts val="1200"/>
              </a:spcAft>
            </a:pPr>
            <a:r>
              <a:rPr lang="en-US" sz="4400" strike="sngStrike" dirty="0">
                <a:solidFill>
                  <a:srgbClr val="FF0000"/>
                </a:solidFill>
                <a:latin typeface="Canva Sans" panose="020B0604020202020204" charset="0"/>
              </a:rPr>
              <a:t>T</a:t>
            </a:r>
            <a:r>
              <a:rPr lang="en-US" sz="4400" b="0" u="none" strike="sngStrike" dirty="0">
                <a:solidFill>
                  <a:srgbClr val="FF0000"/>
                </a:solidFill>
                <a:effectLst/>
                <a:latin typeface="Canva Sans" panose="020B0604020202020204" charset="0"/>
              </a:rPr>
              <a:t>IME</a:t>
            </a:r>
            <a:endParaRPr lang="en-US" sz="8000" b="0" strike="sngStrike" dirty="0">
              <a:solidFill>
                <a:srgbClr val="FF0000"/>
              </a:solidFill>
              <a:effectLst/>
              <a:latin typeface="Canva Sans" panose="020B0604020202020204" charset="0"/>
            </a:endParaRPr>
          </a:p>
          <a:p>
            <a:pPr algn="ctr" rtl="0">
              <a:spcBef>
                <a:spcPts val="0"/>
              </a:spcBef>
              <a:spcAft>
                <a:spcPts val="1200"/>
              </a:spcAft>
            </a:pPr>
            <a:endParaRPr lang="en-US" sz="4000" b="0" u="none" strike="noStrike" dirty="0">
              <a:solidFill>
                <a:srgbClr val="595959"/>
              </a:solidFill>
              <a:effectLst/>
              <a:latin typeface="Canva Sans" panose="020B0604020202020204" charset="0"/>
            </a:endParaRPr>
          </a:p>
          <a:p>
            <a:pPr algn="ctr" rtl="0">
              <a:spcBef>
                <a:spcPts val="0"/>
              </a:spcBef>
              <a:spcAft>
                <a:spcPts val="1200"/>
              </a:spcAft>
            </a:pPr>
            <a:r>
              <a:rPr lang="en-US" sz="4400" b="1" u="none" strike="noStrike" dirty="0">
                <a:solidFill>
                  <a:srgbClr val="FF0000"/>
                </a:solidFill>
                <a:effectLst/>
                <a:latin typeface="Canva Sans" panose="020B0604020202020204" charset="0"/>
              </a:rPr>
              <a:t>ATTENTION</a:t>
            </a:r>
            <a:endParaRPr lang="en-US" sz="4400" b="0" u="none" strike="noStrike" dirty="0">
              <a:solidFill>
                <a:srgbClr val="595959"/>
              </a:solidFill>
              <a:effectLst/>
              <a:latin typeface="Canva Sans" panose="020B0604020202020204" charset="0"/>
            </a:endParaRPr>
          </a:p>
          <a:p>
            <a:pPr algn="ctr" rtl="0">
              <a:spcBef>
                <a:spcPts val="0"/>
              </a:spcBef>
              <a:spcAft>
                <a:spcPts val="1200"/>
              </a:spcAft>
            </a:pPr>
            <a:endParaRPr lang="en-US" sz="4400" b="0" u="none" strike="noStrike" dirty="0">
              <a:solidFill>
                <a:srgbClr val="595959"/>
              </a:solidFill>
              <a:effectLst/>
              <a:latin typeface="Canva Sans" panose="020B0604020202020204" charset="0"/>
            </a:endParaRPr>
          </a:p>
          <a:p>
            <a:pPr algn="ctr" rtl="0">
              <a:spcBef>
                <a:spcPts val="0"/>
              </a:spcBef>
              <a:spcAft>
                <a:spcPts val="1200"/>
              </a:spcAft>
            </a:pPr>
            <a:r>
              <a:rPr lang="en-US" sz="4400" b="0" u="none" strike="noStrike" dirty="0">
                <a:solidFill>
                  <a:srgbClr val="595959"/>
                </a:solidFill>
                <a:effectLst/>
                <a:latin typeface="Canva Sans" panose="020B0604020202020204" charset="0"/>
              </a:rPr>
              <a:t>CONSIDERATION</a:t>
            </a:r>
            <a:endParaRPr lang="en-US" sz="6000" dirty="0">
              <a:latin typeface="Canva Sans" panose="020B0604020202020204" charset="0"/>
            </a:endParaRPr>
          </a:p>
        </p:txBody>
      </p:sp>
    </p:spTree>
    <p:extLst>
      <p:ext uri="{BB962C8B-B14F-4D97-AF65-F5344CB8AC3E}">
        <p14:creationId xmlns:p14="http://schemas.microsoft.com/office/powerpoint/2010/main" val="1344145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3D1D2-A285-F255-C2BD-D7375163FC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E776FE-52AE-9350-EF6F-A1320B74737D}"/>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Knowledge Check 2</a:t>
            </a:r>
          </a:p>
        </p:txBody>
      </p:sp>
      <p:pic>
        <p:nvPicPr>
          <p:cNvPr id="5" name="Picture 4">
            <a:extLst>
              <a:ext uri="{FF2B5EF4-FFF2-40B4-BE49-F238E27FC236}">
                <a16:creationId xmlns:a16="http://schemas.microsoft.com/office/drawing/2014/main" id="{CC323D88-1AAB-CD4B-D6FE-759F713299D9}"/>
              </a:ext>
            </a:extLst>
          </p:cNvPr>
          <p:cNvPicPr>
            <a:picLocks noChangeAspect="1"/>
          </p:cNvPicPr>
          <p:nvPr/>
        </p:nvPicPr>
        <p:blipFill>
          <a:blip r:embed="rId3"/>
          <a:srcRect b="74243"/>
          <a:stretch/>
        </p:blipFill>
        <p:spPr>
          <a:xfrm>
            <a:off x="1087514" y="3845257"/>
            <a:ext cx="16112972" cy="1295400"/>
          </a:xfrm>
          <a:prstGeom prst="rect">
            <a:avLst/>
          </a:prstGeom>
        </p:spPr>
      </p:pic>
      <p:sp>
        <p:nvSpPr>
          <p:cNvPr id="6" name="TextBox 5">
            <a:extLst>
              <a:ext uri="{FF2B5EF4-FFF2-40B4-BE49-F238E27FC236}">
                <a16:creationId xmlns:a16="http://schemas.microsoft.com/office/drawing/2014/main" id="{3CDD8AC6-5137-A9B6-AF21-09B429FFF6C0}"/>
              </a:ext>
            </a:extLst>
          </p:cNvPr>
          <p:cNvSpPr txBox="1"/>
          <p:nvPr/>
        </p:nvSpPr>
        <p:spPr>
          <a:xfrm>
            <a:off x="8077200" y="5753100"/>
            <a:ext cx="2133600" cy="1015663"/>
          </a:xfrm>
          <a:prstGeom prst="rect">
            <a:avLst/>
          </a:prstGeom>
          <a:noFill/>
        </p:spPr>
        <p:txBody>
          <a:bodyPr wrap="square" rtlCol="0">
            <a:spAutoFit/>
          </a:bodyPr>
          <a:lstStyle/>
          <a:p>
            <a:r>
              <a:rPr lang="en-US" sz="6000" dirty="0">
                <a:hlinkClick r:id="rId4"/>
              </a:rPr>
              <a:t>Link</a:t>
            </a:r>
            <a:endParaRPr lang="en-US" sz="6000" dirty="0"/>
          </a:p>
        </p:txBody>
      </p:sp>
    </p:spTree>
    <p:extLst>
      <p:ext uri="{BB962C8B-B14F-4D97-AF65-F5344CB8AC3E}">
        <p14:creationId xmlns:p14="http://schemas.microsoft.com/office/powerpoint/2010/main" val="15091056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Timeline of technology</a:t>
            </a:r>
          </a:p>
        </p:txBody>
      </p:sp>
      <p:pic>
        <p:nvPicPr>
          <p:cNvPr id="2050" name="Picture 2" descr="Technology Evolution [76] | Download Scientific Diagram">
            <a:extLst>
              <a:ext uri="{FF2B5EF4-FFF2-40B4-BE49-F238E27FC236}">
                <a16:creationId xmlns:a16="http://schemas.microsoft.com/office/drawing/2014/main" id="{B6283E0F-81A6-8428-21E1-6A5018C49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1971990"/>
            <a:ext cx="13639800" cy="7862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3389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Timeline of technology</a:t>
            </a:r>
          </a:p>
        </p:txBody>
      </p:sp>
      <p:pic>
        <p:nvPicPr>
          <p:cNvPr id="4" name="Picture 3">
            <a:extLst>
              <a:ext uri="{FF2B5EF4-FFF2-40B4-BE49-F238E27FC236}">
                <a16:creationId xmlns:a16="http://schemas.microsoft.com/office/drawing/2014/main" id="{C5CF9737-4C02-45C8-5B1C-CE39EAF22A81}"/>
              </a:ext>
            </a:extLst>
          </p:cNvPr>
          <p:cNvPicPr>
            <a:picLocks noChangeAspect="1"/>
          </p:cNvPicPr>
          <p:nvPr/>
        </p:nvPicPr>
        <p:blipFill>
          <a:blip r:embed="rId2"/>
          <a:stretch>
            <a:fillRect/>
          </a:stretch>
        </p:blipFill>
        <p:spPr>
          <a:xfrm>
            <a:off x="1752600" y="4076700"/>
            <a:ext cx="15690528" cy="4953000"/>
          </a:xfrm>
          <a:prstGeom prst="rect">
            <a:avLst/>
          </a:prstGeom>
        </p:spPr>
      </p:pic>
      <p:pic>
        <p:nvPicPr>
          <p:cNvPr id="6" name="Picture 5">
            <a:extLst>
              <a:ext uri="{FF2B5EF4-FFF2-40B4-BE49-F238E27FC236}">
                <a16:creationId xmlns:a16="http://schemas.microsoft.com/office/drawing/2014/main" id="{DCE6ED20-ECE0-E412-973F-74C2A4E6B8A6}"/>
              </a:ext>
            </a:extLst>
          </p:cNvPr>
          <p:cNvPicPr>
            <a:picLocks noChangeAspect="1"/>
          </p:cNvPicPr>
          <p:nvPr/>
        </p:nvPicPr>
        <p:blipFill>
          <a:blip r:embed="rId3"/>
          <a:stretch>
            <a:fillRect/>
          </a:stretch>
        </p:blipFill>
        <p:spPr>
          <a:xfrm>
            <a:off x="3581400" y="2247900"/>
            <a:ext cx="4323744" cy="1463084"/>
          </a:xfrm>
          <a:prstGeom prst="rect">
            <a:avLst/>
          </a:prstGeom>
        </p:spPr>
      </p:pic>
      <p:pic>
        <p:nvPicPr>
          <p:cNvPr id="3074" name="Picture 2" descr="AT&amp;T Internet - Wikipedia">
            <a:extLst>
              <a:ext uri="{FF2B5EF4-FFF2-40B4-BE49-F238E27FC236}">
                <a16:creationId xmlns:a16="http://schemas.microsoft.com/office/drawing/2014/main" id="{CA85E34B-FA1D-4970-1B0A-4A5EE0BC8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1600" y="1915422"/>
            <a:ext cx="4800600" cy="197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21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Timeline of technology</a:t>
            </a:r>
          </a:p>
        </p:txBody>
      </p:sp>
      <p:pic>
        <p:nvPicPr>
          <p:cNvPr id="5" name="Picture 4">
            <a:extLst>
              <a:ext uri="{FF2B5EF4-FFF2-40B4-BE49-F238E27FC236}">
                <a16:creationId xmlns:a16="http://schemas.microsoft.com/office/drawing/2014/main" id="{BA2096B0-6940-8A0A-270A-E4F190D5FD92}"/>
              </a:ext>
            </a:extLst>
          </p:cNvPr>
          <p:cNvPicPr>
            <a:picLocks noChangeAspect="1"/>
          </p:cNvPicPr>
          <p:nvPr/>
        </p:nvPicPr>
        <p:blipFill>
          <a:blip r:embed="rId2"/>
          <a:stretch>
            <a:fillRect/>
          </a:stretch>
        </p:blipFill>
        <p:spPr>
          <a:xfrm>
            <a:off x="914400" y="1714500"/>
            <a:ext cx="10559862" cy="3581400"/>
          </a:xfrm>
          <a:prstGeom prst="rect">
            <a:avLst/>
          </a:prstGeom>
        </p:spPr>
      </p:pic>
      <p:pic>
        <p:nvPicPr>
          <p:cNvPr id="8" name="Picture 7">
            <a:extLst>
              <a:ext uri="{FF2B5EF4-FFF2-40B4-BE49-F238E27FC236}">
                <a16:creationId xmlns:a16="http://schemas.microsoft.com/office/drawing/2014/main" id="{08AA0FD7-4068-D58A-425F-FF2B5796AC8F}"/>
              </a:ext>
            </a:extLst>
          </p:cNvPr>
          <p:cNvPicPr>
            <a:picLocks noChangeAspect="1"/>
          </p:cNvPicPr>
          <p:nvPr/>
        </p:nvPicPr>
        <p:blipFill>
          <a:blip r:embed="rId3"/>
          <a:stretch>
            <a:fillRect/>
          </a:stretch>
        </p:blipFill>
        <p:spPr>
          <a:xfrm>
            <a:off x="7848600" y="5128595"/>
            <a:ext cx="8153400" cy="4739305"/>
          </a:xfrm>
          <a:prstGeom prst="rect">
            <a:avLst/>
          </a:prstGeom>
        </p:spPr>
      </p:pic>
      <p:pic>
        <p:nvPicPr>
          <p:cNvPr id="4098" name="Picture 2" descr="Kodak - Wikipedia">
            <a:extLst>
              <a:ext uri="{FF2B5EF4-FFF2-40B4-BE49-F238E27FC236}">
                <a16:creationId xmlns:a16="http://schemas.microsoft.com/office/drawing/2014/main" id="{C4326F73-AA09-1979-2591-847299591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7758" y="695325"/>
            <a:ext cx="4379042" cy="39708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ichael Jordan Laughing in 'The Last Dance' Is a New Meme / X">
            <a:extLst>
              <a:ext uri="{FF2B5EF4-FFF2-40B4-BE49-F238E27FC236}">
                <a16:creationId xmlns:a16="http://schemas.microsoft.com/office/drawing/2014/main" id="{272B8A13-A47E-712A-66EC-6E1CBD17FF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5451987"/>
            <a:ext cx="64008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603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Timeline of technology</a:t>
            </a:r>
          </a:p>
        </p:txBody>
      </p:sp>
      <p:pic>
        <p:nvPicPr>
          <p:cNvPr id="5122" name="Picture 2">
            <a:extLst>
              <a:ext uri="{FF2B5EF4-FFF2-40B4-BE49-F238E27FC236}">
                <a16:creationId xmlns:a16="http://schemas.microsoft.com/office/drawing/2014/main" id="{9B8C91A6-DB66-6723-30C7-E8EC26C376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09700"/>
            <a:ext cx="4859555" cy="86487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6F7D2986-5789-1D93-3FA8-8423A7202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639" y="1409700"/>
            <a:ext cx="4875570" cy="86487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80D8DC4C-5B0F-34BC-181D-1C421091B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6533" y="1409700"/>
            <a:ext cx="4859555" cy="864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16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6F93EE-C3C1-CF66-7516-C860A00AA43C}"/>
              </a:ext>
            </a:extLst>
          </p:cNvPr>
          <p:cNvSpPr txBox="1"/>
          <p:nvPr/>
        </p:nvSpPr>
        <p:spPr>
          <a:xfrm>
            <a:off x="2438400" y="4076700"/>
            <a:ext cx="14249400" cy="2123658"/>
          </a:xfrm>
          <a:prstGeom prst="rect">
            <a:avLst/>
          </a:prstGeom>
          <a:noFill/>
        </p:spPr>
        <p:txBody>
          <a:bodyPr wrap="square">
            <a:spAutoFit/>
          </a:bodyPr>
          <a:lstStyle/>
          <a:p>
            <a:r>
              <a:rPr lang="en-US" sz="4400" b="0" i="0" u="none" strike="noStrike" dirty="0">
                <a:solidFill>
                  <a:srgbClr val="595959"/>
                </a:solidFill>
                <a:effectLst/>
                <a:latin typeface="Canva Sans" panose="020B0604020202020204" charset="0"/>
              </a:rPr>
              <a:t>This presentation is dedicated to all staff who are working in education to better the lives of students all over the world</a:t>
            </a:r>
            <a:endParaRPr lang="en-US" sz="4400" dirty="0">
              <a:latin typeface="Canva Sans" panose="020B0604020202020204" charset="0"/>
            </a:endParaRPr>
          </a:p>
        </p:txBody>
      </p:sp>
    </p:spTree>
    <p:extLst>
      <p:ext uri="{BB962C8B-B14F-4D97-AF65-F5344CB8AC3E}">
        <p14:creationId xmlns:p14="http://schemas.microsoft.com/office/powerpoint/2010/main" val="1860423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Timeline of technology</a:t>
            </a:r>
          </a:p>
        </p:txBody>
      </p:sp>
      <p:pic>
        <p:nvPicPr>
          <p:cNvPr id="6146" name="Picture 2">
            <a:extLst>
              <a:ext uri="{FF2B5EF4-FFF2-40B4-BE49-F238E27FC236}">
                <a16:creationId xmlns:a16="http://schemas.microsoft.com/office/drawing/2014/main" id="{5EFA44FA-A7D4-2544-3F2A-5BB9CB47B2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33832"/>
            <a:ext cx="12192000" cy="792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94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Timeline of technology</a:t>
            </a:r>
          </a:p>
        </p:txBody>
      </p:sp>
      <p:pic>
        <p:nvPicPr>
          <p:cNvPr id="7170" name="Picture 2">
            <a:extLst>
              <a:ext uri="{FF2B5EF4-FFF2-40B4-BE49-F238E27FC236}">
                <a16:creationId xmlns:a16="http://schemas.microsoft.com/office/drawing/2014/main" id="{2A24C904-4413-DFEF-B4CB-852C00A57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09700"/>
            <a:ext cx="3989346" cy="8648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05BBC2A7-D884-DF3F-E10E-7478EEBD1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1562100"/>
            <a:ext cx="6162633" cy="872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437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History of AI</a:t>
            </a:r>
          </a:p>
        </p:txBody>
      </p:sp>
      <p:sp>
        <p:nvSpPr>
          <p:cNvPr id="5" name="TextBox 4">
            <a:extLst>
              <a:ext uri="{FF2B5EF4-FFF2-40B4-BE49-F238E27FC236}">
                <a16:creationId xmlns:a16="http://schemas.microsoft.com/office/drawing/2014/main" id="{DC510EAB-16D2-E643-1824-79F68921768C}"/>
              </a:ext>
            </a:extLst>
          </p:cNvPr>
          <p:cNvSpPr txBox="1"/>
          <p:nvPr/>
        </p:nvSpPr>
        <p:spPr>
          <a:xfrm>
            <a:off x="671052" y="2247900"/>
            <a:ext cx="17983200" cy="10402848"/>
          </a:xfrm>
          <a:prstGeom prst="rect">
            <a:avLst/>
          </a:prstGeom>
          <a:noFill/>
        </p:spPr>
        <p:txBody>
          <a:bodyPr wrap="square" rtlCol="0">
            <a:spAutoFit/>
          </a:bodyPr>
          <a:lstStyle/>
          <a:p>
            <a:pPr rtl="0">
              <a:spcBef>
                <a:spcPts val="0"/>
              </a:spcBef>
              <a:spcAft>
                <a:spcPts val="1200"/>
              </a:spcAft>
            </a:pPr>
            <a:r>
              <a:rPr lang="en-US" sz="2800" b="1" i="0" u="none" strike="noStrike" dirty="0">
                <a:solidFill>
                  <a:srgbClr val="595959"/>
                </a:solidFill>
                <a:effectLst/>
                <a:latin typeface="Canva Sans" panose="020B0604020202020204" charset="0"/>
              </a:rPr>
              <a:t>1943 - </a:t>
            </a:r>
            <a:r>
              <a:rPr lang="en-US" sz="2800" b="0" i="0" u="none" strike="noStrike" dirty="0">
                <a:solidFill>
                  <a:srgbClr val="595959"/>
                </a:solidFill>
                <a:effectLst/>
                <a:latin typeface="Canva Sans" panose="020B0604020202020204" charset="0"/>
              </a:rPr>
              <a:t>The first math model of a neural network to create algorithms that mimic human thought processes is published</a:t>
            </a:r>
            <a:endParaRPr lang="en-US" sz="4400" b="0" dirty="0">
              <a:effectLst/>
              <a:latin typeface="Canva Sans" panose="020B0604020202020204" charset="0"/>
            </a:endParaRPr>
          </a:p>
          <a:p>
            <a:pPr rtl="0">
              <a:spcBef>
                <a:spcPts val="0"/>
              </a:spcBef>
              <a:spcAft>
                <a:spcPts val="1200"/>
              </a:spcAft>
            </a:pPr>
            <a:r>
              <a:rPr lang="en-US" sz="2800" b="1" i="0" u="none" strike="noStrike" dirty="0">
                <a:solidFill>
                  <a:srgbClr val="595959"/>
                </a:solidFill>
                <a:effectLst/>
                <a:latin typeface="Canva Sans" panose="020B0604020202020204" charset="0"/>
              </a:rPr>
              <a:t>1949 -</a:t>
            </a:r>
            <a:r>
              <a:rPr lang="en-US" sz="2800" b="0" i="0" u="none" strike="noStrike" dirty="0">
                <a:solidFill>
                  <a:srgbClr val="595959"/>
                </a:solidFill>
                <a:effectLst/>
                <a:latin typeface="Canva Sans" panose="020B0604020202020204" charset="0"/>
              </a:rPr>
              <a:t> “The Organization of Behavior: A Neuropsychological Theory” on how behavior and thought in terms of brain activity relate to machine learning and neural networks was published</a:t>
            </a:r>
            <a:endParaRPr lang="en-US" sz="4400" b="0" dirty="0">
              <a:effectLst/>
              <a:latin typeface="Canva Sans" panose="020B0604020202020204" charset="0"/>
            </a:endParaRPr>
          </a:p>
          <a:p>
            <a:pPr rtl="0">
              <a:spcBef>
                <a:spcPts val="0"/>
              </a:spcBef>
              <a:spcAft>
                <a:spcPts val="1200"/>
              </a:spcAft>
            </a:pPr>
            <a:r>
              <a:rPr lang="en-US" sz="2800" b="1" i="0" u="none" strike="noStrike" dirty="0">
                <a:solidFill>
                  <a:srgbClr val="595959"/>
                </a:solidFill>
                <a:effectLst/>
                <a:latin typeface="Canva Sans" panose="020B0604020202020204" charset="0"/>
              </a:rPr>
              <a:t>1950 -</a:t>
            </a:r>
            <a:r>
              <a:rPr lang="en-US" sz="2800" b="0" i="0" u="none" strike="noStrike" dirty="0">
                <a:solidFill>
                  <a:srgbClr val="595959"/>
                </a:solidFill>
                <a:effectLst/>
                <a:latin typeface="Canva Sans" panose="020B0604020202020204" charset="0"/>
              </a:rPr>
              <a:t> Turing test established; helped popularized the concept of “AI” to the masses</a:t>
            </a:r>
            <a:endParaRPr lang="en-US" sz="4400" b="0" dirty="0">
              <a:effectLst/>
              <a:latin typeface="Canva Sans" panose="020B0604020202020204" charset="0"/>
            </a:endParaRPr>
          </a:p>
          <a:p>
            <a:pPr rtl="0">
              <a:spcBef>
                <a:spcPts val="0"/>
              </a:spcBef>
              <a:spcAft>
                <a:spcPts val="1200"/>
              </a:spcAft>
            </a:pPr>
            <a:r>
              <a:rPr lang="en-US" sz="2800" b="1" i="0" u="none" strike="noStrike" dirty="0">
                <a:solidFill>
                  <a:srgbClr val="595959"/>
                </a:solidFill>
                <a:effectLst/>
                <a:latin typeface="Canva Sans" panose="020B0604020202020204" charset="0"/>
              </a:rPr>
              <a:t>1952 -</a:t>
            </a:r>
            <a:r>
              <a:rPr lang="en-US" sz="2800" b="0" i="0" u="none" strike="noStrike" dirty="0">
                <a:solidFill>
                  <a:srgbClr val="595959"/>
                </a:solidFill>
                <a:effectLst/>
                <a:latin typeface="Canva Sans" panose="020B0604020202020204" charset="0"/>
              </a:rPr>
              <a:t> The world's first self-learning program to play games</a:t>
            </a:r>
            <a:endParaRPr lang="en-US" sz="4400" b="0" dirty="0">
              <a:effectLst/>
              <a:latin typeface="Canva Sans" panose="020B0604020202020204" charset="0"/>
            </a:endParaRPr>
          </a:p>
          <a:p>
            <a:pPr rtl="0">
              <a:spcBef>
                <a:spcPts val="0"/>
              </a:spcBef>
              <a:spcAft>
                <a:spcPts val="1200"/>
              </a:spcAft>
            </a:pPr>
            <a:r>
              <a:rPr lang="en-US" sz="2800" b="1" i="0" u="none" strike="noStrike" dirty="0">
                <a:solidFill>
                  <a:srgbClr val="595959"/>
                </a:solidFill>
                <a:effectLst/>
                <a:latin typeface="Canva Sans" panose="020B0604020202020204" charset="0"/>
              </a:rPr>
              <a:t>1956 -</a:t>
            </a:r>
            <a:r>
              <a:rPr lang="en-US" sz="2800" b="0" i="0" u="none" strike="noStrike" dirty="0">
                <a:solidFill>
                  <a:srgbClr val="595959"/>
                </a:solidFill>
                <a:effectLst/>
                <a:latin typeface="Canva Sans" panose="020B0604020202020204" charset="0"/>
              </a:rPr>
              <a:t> The term “artificial intelligence” is proposed for the field and its researchers</a:t>
            </a:r>
            <a:endParaRPr lang="en-US" sz="4400" b="0" dirty="0">
              <a:effectLst/>
              <a:latin typeface="Canva Sans" panose="020B0604020202020204" charset="0"/>
            </a:endParaRPr>
          </a:p>
          <a:p>
            <a:pPr rtl="0">
              <a:spcBef>
                <a:spcPts val="0"/>
              </a:spcBef>
              <a:spcAft>
                <a:spcPts val="1200"/>
              </a:spcAft>
            </a:pPr>
            <a:r>
              <a:rPr lang="en-US" sz="2800" b="1" i="0" u="none" strike="noStrike" dirty="0">
                <a:solidFill>
                  <a:srgbClr val="595959"/>
                </a:solidFill>
                <a:effectLst/>
                <a:latin typeface="Canva Sans" panose="020B0604020202020204" charset="0"/>
              </a:rPr>
              <a:t>1959 - </a:t>
            </a:r>
            <a:r>
              <a:rPr lang="en-US" sz="2800" b="0" i="0" u="none" strike="noStrike" dirty="0">
                <a:solidFill>
                  <a:srgbClr val="595959"/>
                </a:solidFill>
                <a:effectLst/>
                <a:latin typeface="Canva Sans" panose="020B0604020202020204" charset="0"/>
              </a:rPr>
              <a:t>"Pandemonium: A Paradigm for Learning" was published, which described a model capable of adaptively improving itself to find patterns in events</a:t>
            </a:r>
            <a:endParaRPr lang="en-US" sz="4400" b="0" dirty="0">
              <a:effectLst/>
              <a:latin typeface="Canva Sans" panose="020B0604020202020204" charset="0"/>
            </a:endParaRPr>
          </a:p>
          <a:p>
            <a:pPr rtl="0">
              <a:spcBef>
                <a:spcPts val="0"/>
              </a:spcBef>
              <a:spcAft>
                <a:spcPts val="1200"/>
              </a:spcAft>
            </a:pPr>
            <a:r>
              <a:rPr lang="en-US" sz="2800" b="1" i="0" u="none" strike="noStrike" dirty="0">
                <a:solidFill>
                  <a:srgbClr val="595959"/>
                </a:solidFill>
                <a:effectLst/>
                <a:latin typeface="Canva Sans" panose="020B0604020202020204" charset="0"/>
              </a:rPr>
              <a:t>1963 -</a:t>
            </a:r>
            <a:r>
              <a:rPr lang="en-US" sz="2800" b="0" i="0" u="none" strike="noStrike" dirty="0">
                <a:solidFill>
                  <a:srgbClr val="595959"/>
                </a:solidFill>
                <a:effectLst/>
                <a:latin typeface="Canva Sans" panose="020B0604020202020204" charset="0"/>
              </a:rPr>
              <a:t> A program learned how to play a perfect game of tic-tac-toe</a:t>
            </a:r>
            <a:endParaRPr lang="en-US" sz="4400" b="0" dirty="0">
              <a:effectLst/>
              <a:latin typeface="Canva Sans" panose="020B0604020202020204" charset="0"/>
            </a:endParaRPr>
          </a:p>
          <a:p>
            <a:pPr rtl="0">
              <a:spcBef>
                <a:spcPts val="0"/>
              </a:spcBef>
              <a:spcAft>
                <a:spcPts val="1200"/>
              </a:spcAft>
            </a:pPr>
            <a:r>
              <a:rPr lang="en-US" sz="2800" b="1" i="0" u="none" strike="noStrike" dirty="0">
                <a:solidFill>
                  <a:srgbClr val="595959"/>
                </a:solidFill>
                <a:effectLst/>
                <a:latin typeface="Canva Sans" panose="020B0604020202020204" charset="0"/>
              </a:rPr>
              <a:t>1965 -</a:t>
            </a:r>
            <a:r>
              <a:rPr lang="en-US" sz="2800" b="0" i="0" u="none" strike="noStrike" dirty="0">
                <a:solidFill>
                  <a:srgbClr val="595959"/>
                </a:solidFill>
                <a:effectLst/>
                <a:latin typeface="Canva Sans" panose="020B0604020202020204" charset="0"/>
              </a:rPr>
              <a:t> An AI system that assisted organic chemists in identifying unknown organic molecules was developed; landmark industrial successful use-case</a:t>
            </a:r>
            <a:endParaRPr lang="en-US" sz="4400" b="0" dirty="0">
              <a:effectLst/>
              <a:latin typeface="Canva Sans" panose="020B0604020202020204" charset="0"/>
            </a:endParaRPr>
          </a:p>
          <a:p>
            <a:pPr rtl="0">
              <a:spcBef>
                <a:spcPts val="0"/>
              </a:spcBef>
              <a:spcAft>
                <a:spcPts val="1200"/>
              </a:spcAft>
            </a:pPr>
            <a:r>
              <a:rPr lang="en-US" sz="2800" b="1" i="0" u="none" strike="noStrike" dirty="0">
                <a:solidFill>
                  <a:srgbClr val="595959"/>
                </a:solidFill>
                <a:effectLst/>
                <a:latin typeface="Canva Sans" panose="020B0604020202020204" charset="0"/>
              </a:rPr>
              <a:t>1966 -</a:t>
            </a:r>
            <a:r>
              <a:rPr lang="en-US" sz="2800" b="0" i="0" u="none" strike="noStrike" dirty="0">
                <a:solidFill>
                  <a:srgbClr val="595959"/>
                </a:solidFill>
                <a:effectLst/>
                <a:latin typeface="Canva Sans" panose="020B0604020202020204" charset="0"/>
              </a:rPr>
              <a:t> Eliza, capable of engaging in conversations with humans and making them believe the software has human-like emotions, was released</a:t>
            </a:r>
            <a:br>
              <a:rPr lang="en-US" sz="2800" b="0" i="0" u="none" strike="noStrike" dirty="0">
                <a:solidFill>
                  <a:srgbClr val="595959"/>
                </a:solidFill>
                <a:effectLst/>
                <a:latin typeface="Canva Sans" panose="020B0604020202020204" charset="0"/>
              </a:rPr>
            </a:br>
            <a:br>
              <a:rPr lang="en-US" sz="2800" b="0" i="0" u="none" strike="noStrike" dirty="0">
                <a:solidFill>
                  <a:srgbClr val="595959"/>
                </a:solidFill>
                <a:effectLst/>
                <a:latin typeface="Canva Sans" panose="020B0604020202020204" charset="0"/>
              </a:rPr>
            </a:br>
            <a:br>
              <a:rPr lang="en-US" sz="2800" b="0" i="0" u="none" strike="noStrike" dirty="0">
                <a:solidFill>
                  <a:srgbClr val="595959"/>
                </a:solidFill>
                <a:effectLst/>
                <a:latin typeface="Canva Sans" panose="020B0604020202020204" charset="0"/>
              </a:rPr>
            </a:br>
            <a:endParaRPr lang="en-US" sz="4400" b="0" dirty="0">
              <a:effectLst/>
              <a:latin typeface="Canva Sans" panose="020B0604020202020204" charset="0"/>
            </a:endParaRPr>
          </a:p>
          <a:p>
            <a:br>
              <a:rPr lang="en-US" sz="4400" dirty="0">
                <a:latin typeface="Canva Sans" panose="020B0604020202020204" charset="0"/>
              </a:rPr>
            </a:br>
            <a:endParaRPr lang="en-US" sz="4400" dirty="0">
              <a:latin typeface="Canva Sans" panose="020B0604020202020204" charset="0"/>
            </a:endParaRPr>
          </a:p>
        </p:txBody>
      </p:sp>
    </p:spTree>
    <p:extLst>
      <p:ext uri="{BB962C8B-B14F-4D97-AF65-F5344CB8AC3E}">
        <p14:creationId xmlns:p14="http://schemas.microsoft.com/office/powerpoint/2010/main" val="857737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History of AI</a:t>
            </a:r>
          </a:p>
        </p:txBody>
      </p:sp>
      <p:pic>
        <p:nvPicPr>
          <p:cNvPr id="4" name="Picture 3">
            <a:extLst>
              <a:ext uri="{FF2B5EF4-FFF2-40B4-BE49-F238E27FC236}">
                <a16:creationId xmlns:a16="http://schemas.microsoft.com/office/drawing/2014/main" id="{78C447B1-170E-2400-CE6C-0AC2C8D62295}"/>
              </a:ext>
            </a:extLst>
          </p:cNvPr>
          <p:cNvPicPr>
            <a:picLocks noChangeAspect="1"/>
          </p:cNvPicPr>
          <p:nvPr/>
        </p:nvPicPr>
        <p:blipFill>
          <a:blip r:embed="rId2"/>
          <a:stretch>
            <a:fillRect/>
          </a:stretch>
        </p:blipFill>
        <p:spPr>
          <a:xfrm>
            <a:off x="1110583" y="1866900"/>
            <a:ext cx="16066833" cy="7162800"/>
          </a:xfrm>
          <a:prstGeom prst="rect">
            <a:avLst/>
          </a:prstGeom>
        </p:spPr>
      </p:pic>
    </p:spTree>
    <p:extLst>
      <p:ext uri="{BB962C8B-B14F-4D97-AF65-F5344CB8AC3E}">
        <p14:creationId xmlns:p14="http://schemas.microsoft.com/office/powerpoint/2010/main" val="1834123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History of AI</a:t>
            </a:r>
          </a:p>
        </p:txBody>
      </p:sp>
      <p:pic>
        <p:nvPicPr>
          <p:cNvPr id="5" name="Picture 4">
            <a:extLst>
              <a:ext uri="{FF2B5EF4-FFF2-40B4-BE49-F238E27FC236}">
                <a16:creationId xmlns:a16="http://schemas.microsoft.com/office/drawing/2014/main" id="{5A804E58-7E02-E427-F38A-679E4E39F506}"/>
              </a:ext>
            </a:extLst>
          </p:cNvPr>
          <p:cNvPicPr>
            <a:picLocks noChangeAspect="1"/>
          </p:cNvPicPr>
          <p:nvPr/>
        </p:nvPicPr>
        <p:blipFill>
          <a:blip r:embed="rId2"/>
          <a:stretch>
            <a:fillRect/>
          </a:stretch>
        </p:blipFill>
        <p:spPr>
          <a:xfrm>
            <a:off x="1066800" y="1562100"/>
            <a:ext cx="15468600" cy="7783251"/>
          </a:xfrm>
          <a:prstGeom prst="rect">
            <a:avLst/>
          </a:prstGeom>
        </p:spPr>
      </p:pic>
    </p:spTree>
    <p:extLst>
      <p:ext uri="{BB962C8B-B14F-4D97-AF65-F5344CB8AC3E}">
        <p14:creationId xmlns:p14="http://schemas.microsoft.com/office/powerpoint/2010/main" val="12729461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History of AI</a:t>
            </a:r>
          </a:p>
        </p:txBody>
      </p:sp>
      <p:pic>
        <p:nvPicPr>
          <p:cNvPr id="4" name="Picture 3">
            <a:extLst>
              <a:ext uri="{FF2B5EF4-FFF2-40B4-BE49-F238E27FC236}">
                <a16:creationId xmlns:a16="http://schemas.microsoft.com/office/drawing/2014/main" id="{3CB225F4-951A-1B55-1222-B88872AE8577}"/>
              </a:ext>
            </a:extLst>
          </p:cNvPr>
          <p:cNvPicPr>
            <a:picLocks noChangeAspect="1"/>
          </p:cNvPicPr>
          <p:nvPr/>
        </p:nvPicPr>
        <p:blipFill>
          <a:blip r:embed="rId3"/>
          <a:stretch>
            <a:fillRect/>
          </a:stretch>
        </p:blipFill>
        <p:spPr>
          <a:xfrm>
            <a:off x="1371600" y="1714500"/>
            <a:ext cx="14097000" cy="7992984"/>
          </a:xfrm>
          <a:prstGeom prst="rect">
            <a:avLst/>
          </a:prstGeom>
        </p:spPr>
      </p:pic>
    </p:spTree>
    <p:extLst>
      <p:ext uri="{BB962C8B-B14F-4D97-AF65-F5344CB8AC3E}">
        <p14:creationId xmlns:p14="http://schemas.microsoft.com/office/powerpoint/2010/main" val="2748352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History of AI [present day]</a:t>
            </a:r>
          </a:p>
        </p:txBody>
      </p:sp>
      <p:sp>
        <p:nvSpPr>
          <p:cNvPr id="6" name="TextBox 5">
            <a:extLst>
              <a:ext uri="{FF2B5EF4-FFF2-40B4-BE49-F238E27FC236}">
                <a16:creationId xmlns:a16="http://schemas.microsoft.com/office/drawing/2014/main" id="{B7B4324A-11B8-CEFE-6BD4-BE5882D9B6ED}"/>
              </a:ext>
            </a:extLst>
          </p:cNvPr>
          <p:cNvSpPr txBox="1"/>
          <p:nvPr/>
        </p:nvSpPr>
        <p:spPr>
          <a:xfrm>
            <a:off x="11201400" y="1472381"/>
            <a:ext cx="12344400" cy="6524863"/>
          </a:xfrm>
          <a:prstGeom prst="rect">
            <a:avLst/>
          </a:prstGeom>
          <a:noFill/>
        </p:spPr>
        <p:txBody>
          <a:bodyPr wrap="square">
            <a:spAutoFit/>
          </a:bodyPr>
          <a:lstStyle/>
          <a:p>
            <a:r>
              <a:rPr lang="en-US" sz="2200" dirty="0">
                <a:latin typeface="Canva Sans" panose="020B0604020202020204" charset="0"/>
              </a:rPr>
              <a:t>Examples of AI products in other industries:</a:t>
            </a:r>
          </a:p>
          <a:p>
            <a:pPr marL="285750" indent="-285750">
              <a:buFont typeface="Arial" panose="020B0604020202020204" pitchFamily="34" charset="0"/>
              <a:buChar char="•"/>
            </a:pPr>
            <a:r>
              <a:rPr lang="en-US" sz="2200" dirty="0">
                <a:latin typeface="Canva Sans" panose="020B0604020202020204" charset="0"/>
              </a:rPr>
              <a:t>Autonomous Units (e.g. Self-Driving)</a:t>
            </a:r>
          </a:p>
          <a:p>
            <a:pPr marL="285750" indent="-285750">
              <a:buFont typeface="Arial" panose="020B0604020202020204" pitchFamily="34" charset="0"/>
              <a:buChar char="•"/>
            </a:pPr>
            <a:r>
              <a:rPr lang="en-US" sz="2200" dirty="0">
                <a:latin typeface="Canva Sans" panose="020B0604020202020204" charset="0"/>
              </a:rPr>
              <a:t>AI-Powered Chatbots</a:t>
            </a:r>
          </a:p>
          <a:p>
            <a:pPr marL="285750" indent="-285750">
              <a:buFont typeface="Arial" panose="020B0604020202020204" pitchFamily="34" charset="0"/>
              <a:buChar char="•"/>
            </a:pPr>
            <a:r>
              <a:rPr lang="en-US" sz="2200" dirty="0">
                <a:latin typeface="Canva Sans" panose="020B0604020202020204" charset="0"/>
              </a:rPr>
              <a:t>Sentiment Analysis Tools</a:t>
            </a:r>
          </a:p>
          <a:p>
            <a:pPr marL="285750" indent="-285750">
              <a:buFont typeface="Arial" panose="020B0604020202020204" pitchFamily="34" charset="0"/>
              <a:buChar char="•"/>
            </a:pPr>
            <a:r>
              <a:rPr lang="en-US" sz="2200" dirty="0">
                <a:latin typeface="Canva Sans" panose="020B0604020202020204" charset="0"/>
              </a:rPr>
              <a:t>Facial Recognition Systems</a:t>
            </a:r>
          </a:p>
          <a:p>
            <a:pPr marL="285750" indent="-285750">
              <a:buFont typeface="Arial" panose="020B0604020202020204" pitchFamily="34" charset="0"/>
              <a:buChar char="•"/>
            </a:pPr>
            <a:r>
              <a:rPr lang="en-US" sz="2200" dirty="0">
                <a:latin typeface="Canva Sans" panose="020B0604020202020204" charset="0"/>
              </a:rPr>
              <a:t>Fraud Detection Systems</a:t>
            </a:r>
          </a:p>
          <a:p>
            <a:pPr marL="285750" indent="-285750">
              <a:buFont typeface="Arial" panose="020B0604020202020204" pitchFamily="34" charset="0"/>
              <a:buChar char="•"/>
            </a:pPr>
            <a:r>
              <a:rPr lang="en-US" sz="2200" dirty="0">
                <a:latin typeface="Canva Sans" panose="020B0604020202020204" charset="0"/>
              </a:rPr>
              <a:t>Predictive Analytics Platforms</a:t>
            </a:r>
          </a:p>
          <a:p>
            <a:pPr marL="285750" indent="-285750">
              <a:buFont typeface="Arial" panose="020B0604020202020204" pitchFamily="34" charset="0"/>
              <a:buChar char="•"/>
            </a:pPr>
            <a:r>
              <a:rPr lang="en-US" sz="2200" dirty="0">
                <a:latin typeface="Canva Sans" panose="020B0604020202020204" charset="0"/>
              </a:rPr>
              <a:t>Robotic Process Automation (RPA)</a:t>
            </a:r>
          </a:p>
          <a:p>
            <a:pPr marL="285750" indent="-285750">
              <a:buFont typeface="Arial" panose="020B0604020202020204" pitchFamily="34" charset="0"/>
              <a:buChar char="•"/>
            </a:pPr>
            <a:r>
              <a:rPr lang="en-US" sz="2200" dirty="0">
                <a:latin typeface="Canva Sans" panose="020B0604020202020204" charset="0"/>
              </a:rPr>
              <a:t>AI-Powered Translation Tools</a:t>
            </a:r>
          </a:p>
          <a:p>
            <a:pPr marL="285750" indent="-285750">
              <a:buFont typeface="Arial" panose="020B0604020202020204" pitchFamily="34" charset="0"/>
              <a:buChar char="•"/>
            </a:pPr>
            <a:r>
              <a:rPr lang="en-US" sz="2200" dirty="0">
                <a:latin typeface="Canva Sans" panose="020B0604020202020204" charset="0"/>
              </a:rPr>
              <a:t>Emotion Recognition Tools</a:t>
            </a:r>
          </a:p>
          <a:p>
            <a:pPr marL="285750" indent="-285750">
              <a:buFont typeface="Arial" panose="020B0604020202020204" pitchFamily="34" charset="0"/>
              <a:buChar char="•"/>
            </a:pPr>
            <a:r>
              <a:rPr lang="en-US" sz="2200" dirty="0">
                <a:latin typeface="Canva Sans" panose="020B0604020202020204" charset="0"/>
              </a:rPr>
              <a:t>AI-Based Medical Imaging Tools</a:t>
            </a:r>
          </a:p>
          <a:p>
            <a:pPr marL="285750" indent="-285750">
              <a:buFont typeface="Arial" panose="020B0604020202020204" pitchFamily="34" charset="0"/>
              <a:buChar char="•"/>
            </a:pPr>
            <a:r>
              <a:rPr lang="en-US" sz="2200" dirty="0">
                <a:latin typeface="Canva Sans" panose="020B0604020202020204" charset="0"/>
              </a:rPr>
              <a:t>Speech Recognition Software</a:t>
            </a:r>
          </a:p>
          <a:p>
            <a:pPr marL="285750" indent="-285750">
              <a:buFont typeface="Arial" panose="020B0604020202020204" pitchFamily="34" charset="0"/>
              <a:buChar char="•"/>
            </a:pPr>
            <a:r>
              <a:rPr lang="en-US" sz="2200" dirty="0">
                <a:latin typeface="Canva Sans" panose="020B0604020202020204" charset="0"/>
              </a:rPr>
              <a:t>AI-Driven Cybersecurity Platforms</a:t>
            </a:r>
          </a:p>
          <a:p>
            <a:pPr marL="285750" indent="-285750">
              <a:buFont typeface="Arial" panose="020B0604020202020204" pitchFamily="34" charset="0"/>
              <a:buChar char="•"/>
            </a:pPr>
            <a:r>
              <a:rPr lang="en-US" sz="2200" dirty="0">
                <a:latin typeface="Canva Sans" panose="020B0604020202020204" charset="0"/>
              </a:rPr>
              <a:t>AI-Based Market Research Tools</a:t>
            </a:r>
          </a:p>
          <a:p>
            <a:pPr marL="285750" indent="-285750">
              <a:buFont typeface="Arial" panose="020B0604020202020204" pitchFamily="34" charset="0"/>
              <a:buChar char="•"/>
            </a:pPr>
            <a:r>
              <a:rPr lang="en-US" sz="2200" dirty="0">
                <a:latin typeface="Canva Sans" panose="020B0604020202020204" charset="0"/>
              </a:rPr>
              <a:t>Virtual Influencers</a:t>
            </a:r>
          </a:p>
          <a:p>
            <a:pPr marL="285750" indent="-285750">
              <a:buFont typeface="Arial" panose="020B0604020202020204" pitchFamily="34" charset="0"/>
              <a:buChar char="•"/>
            </a:pPr>
            <a:r>
              <a:rPr lang="en-US" sz="2200" dirty="0">
                <a:latin typeface="Canva Sans" panose="020B0604020202020204" charset="0"/>
              </a:rPr>
              <a:t>AI-Powered Personalization Engines</a:t>
            </a:r>
          </a:p>
          <a:p>
            <a:pPr marL="285750" indent="-285750">
              <a:buFont typeface="Arial" panose="020B0604020202020204" pitchFamily="34" charset="0"/>
              <a:buChar char="•"/>
            </a:pPr>
            <a:r>
              <a:rPr lang="en-US" sz="2200" dirty="0">
                <a:latin typeface="Canva Sans" panose="020B0604020202020204" charset="0"/>
              </a:rPr>
              <a:t>Self-Learning AI Tutors</a:t>
            </a:r>
          </a:p>
          <a:p>
            <a:pPr marL="285750" indent="-285750">
              <a:buFont typeface="Arial" panose="020B0604020202020204" pitchFamily="34" charset="0"/>
              <a:buChar char="•"/>
            </a:pPr>
            <a:r>
              <a:rPr lang="en-US" sz="2200" dirty="0">
                <a:latin typeface="Canva Sans" panose="020B0604020202020204" charset="0"/>
              </a:rPr>
              <a:t>AI-Powered Talent Sourcing Platforms</a:t>
            </a:r>
          </a:p>
          <a:p>
            <a:pPr marL="285750" indent="-285750">
              <a:buFont typeface="Arial" panose="020B0604020202020204" pitchFamily="34" charset="0"/>
              <a:buChar char="•"/>
            </a:pPr>
            <a:r>
              <a:rPr lang="en-US" sz="2200" dirty="0">
                <a:latin typeface="Canva Sans" panose="020B0604020202020204" charset="0"/>
              </a:rPr>
              <a:t>AI-Based Drug Discovery Platforms</a:t>
            </a:r>
          </a:p>
        </p:txBody>
      </p:sp>
      <p:sp>
        <p:nvSpPr>
          <p:cNvPr id="8" name="TextBox 7">
            <a:extLst>
              <a:ext uri="{FF2B5EF4-FFF2-40B4-BE49-F238E27FC236}">
                <a16:creationId xmlns:a16="http://schemas.microsoft.com/office/drawing/2014/main" id="{5A051189-582C-7610-E749-DDD15FBBA9E7}"/>
              </a:ext>
            </a:extLst>
          </p:cNvPr>
          <p:cNvSpPr txBox="1"/>
          <p:nvPr/>
        </p:nvSpPr>
        <p:spPr>
          <a:xfrm>
            <a:off x="1334730" y="2933700"/>
            <a:ext cx="9866670" cy="3970318"/>
          </a:xfrm>
          <a:prstGeom prst="rect">
            <a:avLst/>
          </a:prstGeom>
          <a:noFill/>
        </p:spPr>
        <p:txBody>
          <a:bodyPr wrap="square">
            <a:spAutoFit/>
          </a:bodyPr>
          <a:lstStyle/>
          <a:p>
            <a:r>
              <a:rPr lang="en-US" sz="3600" dirty="0">
                <a:latin typeface="Canva Sans" panose="020B0604020202020204" charset="0"/>
              </a:rPr>
              <a:t>Industry-defining potential for edtech:</a:t>
            </a:r>
          </a:p>
          <a:p>
            <a:pPr marL="571500" indent="-571500">
              <a:buFont typeface="Arial" panose="020B0604020202020204" pitchFamily="34" charset="0"/>
              <a:buChar char="•"/>
            </a:pPr>
            <a:endParaRPr lang="en-US" sz="3600" dirty="0">
              <a:latin typeface="Canva Sans" panose="020B0604020202020204" charset="0"/>
            </a:endParaRPr>
          </a:p>
          <a:p>
            <a:pPr marL="571500" indent="-571500">
              <a:buFont typeface="Arial" panose="020B0604020202020204" pitchFamily="34" charset="0"/>
              <a:buChar char="•"/>
            </a:pPr>
            <a:r>
              <a:rPr lang="en-US" sz="3600" b="1" dirty="0">
                <a:latin typeface="Canva Sans" panose="020B0604020202020204" charset="0"/>
              </a:rPr>
              <a:t>Large Language Models</a:t>
            </a:r>
          </a:p>
          <a:p>
            <a:pPr marL="571500" indent="-571500">
              <a:buFont typeface="Arial" panose="020B0604020202020204" pitchFamily="34" charset="0"/>
              <a:buChar char="•"/>
            </a:pPr>
            <a:r>
              <a:rPr lang="en-US" sz="3600" b="1" dirty="0">
                <a:latin typeface="Canva Sans" panose="020B0604020202020204" charset="0"/>
              </a:rPr>
              <a:t>Voice Assistants</a:t>
            </a:r>
          </a:p>
          <a:p>
            <a:pPr marL="571500" indent="-571500">
              <a:buFont typeface="Arial" panose="020B0604020202020204" pitchFamily="34" charset="0"/>
              <a:buChar char="•"/>
            </a:pPr>
            <a:r>
              <a:rPr lang="en-US" sz="3600" b="1" dirty="0">
                <a:latin typeface="Canva Sans" panose="020B0604020202020204" charset="0"/>
              </a:rPr>
              <a:t>Image Generation</a:t>
            </a:r>
          </a:p>
          <a:p>
            <a:pPr marL="571500" indent="-571500">
              <a:buFont typeface="Arial" panose="020B0604020202020204" pitchFamily="34" charset="0"/>
              <a:buChar char="•"/>
            </a:pPr>
            <a:r>
              <a:rPr lang="en-US" sz="3600" b="1" dirty="0">
                <a:latin typeface="Canva Sans" panose="020B0604020202020204" charset="0"/>
              </a:rPr>
              <a:t>Recommendation Engines</a:t>
            </a:r>
          </a:p>
          <a:p>
            <a:pPr marL="571500" indent="-571500">
              <a:buFont typeface="Arial" panose="020B0604020202020204" pitchFamily="34" charset="0"/>
              <a:buChar char="•"/>
            </a:pPr>
            <a:r>
              <a:rPr lang="en-US" sz="3600" b="1" dirty="0">
                <a:latin typeface="Canva Sans" panose="020B0604020202020204" charset="0"/>
              </a:rPr>
              <a:t>Video Generation</a:t>
            </a:r>
          </a:p>
        </p:txBody>
      </p:sp>
    </p:spTree>
    <p:extLst>
      <p:ext uri="{BB962C8B-B14F-4D97-AF65-F5344CB8AC3E}">
        <p14:creationId xmlns:p14="http://schemas.microsoft.com/office/powerpoint/2010/main" val="21356853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ML Fundamentals</a:t>
            </a:r>
          </a:p>
        </p:txBody>
      </p:sp>
      <p:pic>
        <p:nvPicPr>
          <p:cNvPr id="10242" name="Picture 2" descr="2024 Lexus RX – Luxury SUV | Lexus.com">
            <a:extLst>
              <a:ext uri="{FF2B5EF4-FFF2-40B4-BE49-F238E27FC236}">
                <a16:creationId xmlns:a16="http://schemas.microsoft.com/office/drawing/2014/main" id="{C5FB4354-9CC4-3D96-F559-7326E337D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938816"/>
            <a:ext cx="7010400" cy="440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743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ML Fundamentals</a:t>
            </a:r>
          </a:p>
        </p:txBody>
      </p:sp>
      <p:pic>
        <p:nvPicPr>
          <p:cNvPr id="4" name="Picture 3">
            <a:extLst>
              <a:ext uri="{FF2B5EF4-FFF2-40B4-BE49-F238E27FC236}">
                <a16:creationId xmlns:a16="http://schemas.microsoft.com/office/drawing/2014/main" id="{89433F0F-544A-60EF-4B84-C57B7100433A}"/>
              </a:ext>
            </a:extLst>
          </p:cNvPr>
          <p:cNvPicPr>
            <a:picLocks noChangeAspect="1"/>
          </p:cNvPicPr>
          <p:nvPr/>
        </p:nvPicPr>
        <p:blipFill>
          <a:blip r:embed="rId3"/>
          <a:stretch>
            <a:fillRect/>
          </a:stretch>
        </p:blipFill>
        <p:spPr>
          <a:xfrm>
            <a:off x="3455177" y="2087615"/>
            <a:ext cx="11377646" cy="6111770"/>
          </a:xfrm>
          <a:prstGeom prst="rect">
            <a:avLst/>
          </a:prstGeom>
        </p:spPr>
      </p:pic>
    </p:spTree>
    <p:extLst>
      <p:ext uri="{BB962C8B-B14F-4D97-AF65-F5344CB8AC3E}">
        <p14:creationId xmlns:p14="http://schemas.microsoft.com/office/powerpoint/2010/main" val="33444077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ML Fundamentals</a:t>
            </a:r>
          </a:p>
        </p:txBody>
      </p:sp>
      <p:pic>
        <p:nvPicPr>
          <p:cNvPr id="5" name="Picture 4">
            <a:extLst>
              <a:ext uri="{FF2B5EF4-FFF2-40B4-BE49-F238E27FC236}">
                <a16:creationId xmlns:a16="http://schemas.microsoft.com/office/drawing/2014/main" id="{CCE05B1B-B9D8-E225-968E-4C6E9C8F3E66}"/>
              </a:ext>
            </a:extLst>
          </p:cNvPr>
          <p:cNvPicPr>
            <a:picLocks noChangeAspect="1"/>
          </p:cNvPicPr>
          <p:nvPr/>
        </p:nvPicPr>
        <p:blipFill>
          <a:blip r:embed="rId3"/>
          <a:stretch>
            <a:fillRect/>
          </a:stretch>
        </p:blipFill>
        <p:spPr>
          <a:xfrm>
            <a:off x="5943600" y="1524188"/>
            <a:ext cx="11408129" cy="4343776"/>
          </a:xfrm>
          <a:prstGeom prst="rect">
            <a:avLst/>
          </a:prstGeom>
        </p:spPr>
      </p:pic>
      <p:pic>
        <p:nvPicPr>
          <p:cNvPr id="7" name="Picture 6">
            <a:extLst>
              <a:ext uri="{FF2B5EF4-FFF2-40B4-BE49-F238E27FC236}">
                <a16:creationId xmlns:a16="http://schemas.microsoft.com/office/drawing/2014/main" id="{586421E5-E188-4349-DF44-0268CCAC548C}"/>
              </a:ext>
            </a:extLst>
          </p:cNvPr>
          <p:cNvPicPr>
            <a:picLocks noChangeAspect="1"/>
          </p:cNvPicPr>
          <p:nvPr/>
        </p:nvPicPr>
        <p:blipFill>
          <a:blip r:embed="rId4"/>
          <a:stretch>
            <a:fillRect/>
          </a:stretch>
        </p:blipFill>
        <p:spPr>
          <a:xfrm>
            <a:off x="1524000" y="5981700"/>
            <a:ext cx="11019475" cy="3467400"/>
          </a:xfrm>
          <a:prstGeom prst="rect">
            <a:avLst/>
          </a:prstGeom>
        </p:spPr>
      </p:pic>
    </p:spTree>
    <p:extLst>
      <p:ext uri="{BB962C8B-B14F-4D97-AF65-F5344CB8AC3E}">
        <p14:creationId xmlns:p14="http://schemas.microsoft.com/office/powerpoint/2010/main" val="324985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Disclosure</a:t>
            </a:r>
          </a:p>
        </p:txBody>
      </p:sp>
      <p:sp>
        <p:nvSpPr>
          <p:cNvPr id="4" name="TextBox 3">
            <a:extLst>
              <a:ext uri="{FF2B5EF4-FFF2-40B4-BE49-F238E27FC236}">
                <a16:creationId xmlns:a16="http://schemas.microsoft.com/office/drawing/2014/main" id="{89EB86BB-75E4-70C8-6605-308BA165F841}"/>
              </a:ext>
            </a:extLst>
          </p:cNvPr>
          <p:cNvSpPr txBox="1"/>
          <p:nvPr/>
        </p:nvSpPr>
        <p:spPr>
          <a:xfrm>
            <a:off x="1600200" y="3009900"/>
            <a:ext cx="15621000" cy="5970865"/>
          </a:xfrm>
          <a:prstGeom prst="rect">
            <a:avLst/>
          </a:prstGeom>
          <a:noFill/>
        </p:spPr>
        <p:txBody>
          <a:bodyPr wrap="square">
            <a:spAutoFit/>
          </a:bodyPr>
          <a:lstStyle/>
          <a:p>
            <a:pPr rtl="0">
              <a:spcBef>
                <a:spcPts val="0"/>
              </a:spcBef>
              <a:spcAft>
                <a:spcPts val="1200"/>
              </a:spcAft>
            </a:pPr>
            <a:r>
              <a:rPr lang="en-US" sz="4000" b="0" i="0" u="none" strike="noStrike" dirty="0">
                <a:solidFill>
                  <a:srgbClr val="595959"/>
                </a:solidFill>
                <a:effectLst/>
                <a:latin typeface="Canva Sans" panose="020B0604020202020204" charset="0"/>
              </a:rPr>
              <a:t>Presenters are team members of </a:t>
            </a:r>
            <a:r>
              <a:rPr lang="en-US" sz="4000" b="1" i="0" u="none" strike="noStrike" dirty="0">
                <a:solidFill>
                  <a:srgbClr val="595959"/>
                </a:solidFill>
                <a:effectLst/>
                <a:latin typeface="Canva Sans" panose="020B0604020202020204" charset="0"/>
              </a:rPr>
              <a:t>Ai-ai</a:t>
            </a:r>
            <a:r>
              <a:rPr lang="en-US" sz="4000" b="0" i="0" u="none" strike="noStrike" dirty="0">
                <a:solidFill>
                  <a:srgbClr val="595959"/>
                </a:solidFill>
                <a:effectLst/>
                <a:latin typeface="Canva Sans" panose="020B0604020202020204" charset="0"/>
              </a:rPr>
              <a:t> (Artificial Intelligence for Any Industry), </a:t>
            </a:r>
            <a:r>
              <a:rPr lang="en-US" sz="4000" dirty="0">
                <a:solidFill>
                  <a:srgbClr val="595959"/>
                </a:solidFill>
                <a:latin typeface="Canva Sans" panose="020B0604020202020204" charset="0"/>
              </a:rPr>
              <a:t>a company that specializes in automation using machine learning.</a:t>
            </a:r>
            <a:endParaRPr lang="en-US" sz="4000" b="0" dirty="0">
              <a:effectLst/>
              <a:latin typeface="Canva Sans" panose="020B0604020202020204" charset="0"/>
            </a:endParaRPr>
          </a:p>
          <a:p>
            <a:pPr rtl="0">
              <a:spcBef>
                <a:spcPts val="0"/>
              </a:spcBef>
              <a:spcAft>
                <a:spcPts val="1200"/>
              </a:spcAft>
            </a:pPr>
            <a:endParaRPr lang="en-US" sz="4000" b="0" i="0" u="none" strike="noStrike" dirty="0">
              <a:solidFill>
                <a:srgbClr val="595959"/>
              </a:solidFill>
              <a:effectLst/>
              <a:latin typeface="Canva Sans" panose="020B0604020202020204" charset="0"/>
            </a:endParaRPr>
          </a:p>
          <a:p>
            <a:pPr rtl="0">
              <a:spcBef>
                <a:spcPts val="0"/>
              </a:spcBef>
              <a:spcAft>
                <a:spcPts val="1200"/>
              </a:spcAft>
            </a:pPr>
            <a:r>
              <a:rPr lang="en-US" sz="4000" b="0" i="0" u="none" strike="noStrike" dirty="0">
                <a:solidFill>
                  <a:srgbClr val="595959"/>
                </a:solidFill>
                <a:effectLst/>
                <a:latin typeface="Canva Sans" panose="020B0604020202020204" charset="0"/>
              </a:rPr>
              <a:t>Presenters have vested interest in furthering the education and adoption of AI technologies.</a:t>
            </a:r>
            <a:br>
              <a:rPr lang="en-US" sz="2800" b="0" i="0" u="none" strike="noStrike" dirty="0">
                <a:solidFill>
                  <a:srgbClr val="595959"/>
                </a:solidFill>
                <a:effectLst/>
                <a:latin typeface="Canva Sans" panose="020B0604020202020204" charset="0"/>
              </a:rPr>
            </a:br>
            <a:br>
              <a:rPr lang="en-US" sz="2800" b="0" i="0" u="none" strike="noStrike" dirty="0">
                <a:solidFill>
                  <a:srgbClr val="595959"/>
                </a:solidFill>
                <a:effectLst/>
                <a:latin typeface="Canva Sans" panose="020B0604020202020204" charset="0"/>
              </a:rPr>
            </a:br>
            <a:endParaRPr lang="en-US" sz="2800" b="0" dirty="0">
              <a:effectLst/>
              <a:latin typeface="Canva Sans" panose="020B0604020202020204" charset="0"/>
            </a:endParaRPr>
          </a:p>
          <a:p>
            <a:br>
              <a:rPr lang="en-US" sz="2800" b="0" dirty="0">
                <a:effectLst/>
                <a:latin typeface="Canva Sans" panose="020B0604020202020204" charset="0"/>
              </a:rPr>
            </a:br>
            <a:endParaRPr lang="en-US" sz="2800" dirty="0">
              <a:latin typeface="Canva Sans" panose="020B0604020202020204" charset="0"/>
            </a:endParaRPr>
          </a:p>
        </p:txBody>
      </p:sp>
    </p:spTree>
    <p:extLst>
      <p:ext uri="{BB962C8B-B14F-4D97-AF65-F5344CB8AC3E}">
        <p14:creationId xmlns:p14="http://schemas.microsoft.com/office/powerpoint/2010/main" val="305968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ML Fundamentals</a:t>
            </a:r>
          </a:p>
        </p:txBody>
      </p:sp>
      <p:pic>
        <p:nvPicPr>
          <p:cNvPr id="4" name="Picture 3">
            <a:extLst>
              <a:ext uri="{FF2B5EF4-FFF2-40B4-BE49-F238E27FC236}">
                <a16:creationId xmlns:a16="http://schemas.microsoft.com/office/drawing/2014/main" id="{F25797A8-2C28-C3DB-6D2E-DA3DFD5BE235}"/>
              </a:ext>
            </a:extLst>
          </p:cNvPr>
          <p:cNvPicPr>
            <a:picLocks noChangeAspect="1"/>
          </p:cNvPicPr>
          <p:nvPr/>
        </p:nvPicPr>
        <p:blipFill>
          <a:blip r:embed="rId3"/>
          <a:stretch>
            <a:fillRect/>
          </a:stretch>
        </p:blipFill>
        <p:spPr>
          <a:xfrm>
            <a:off x="4284191" y="1790700"/>
            <a:ext cx="9719618" cy="7704702"/>
          </a:xfrm>
          <a:prstGeom prst="rect">
            <a:avLst/>
          </a:prstGeom>
        </p:spPr>
      </p:pic>
    </p:spTree>
    <p:extLst>
      <p:ext uri="{BB962C8B-B14F-4D97-AF65-F5344CB8AC3E}">
        <p14:creationId xmlns:p14="http://schemas.microsoft.com/office/powerpoint/2010/main" val="225898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ML Fundamentals</a:t>
            </a:r>
          </a:p>
        </p:txBody>
      </p:sp>
      <p:pic>
        <p:nvPicPr>
          <p:cNvPr id="5" name="Picture 4">
            <a:extLst>
              <a:ext uri="{FF2B5EF4-FFF2-40B4-BE49-F238E27FC236}">
                <a16:creationId xmlns:a16="http://schemas.microsoft.com/office/drawing/2014/main" id="{63A726F3-94D5-B3FD-9170-40D617629080}"/>
              </a:ext>
            </a:extLst>
          </p:cNvPr>
          <p:cNvPicPr>
            <a:picLocks noChangeAspect="1"/>
          </p:cNvPicPr>
          <p:nvPr/>
        </p:nvPicPr>
        <p:blipFill>
          <a:blip r:embed="rId3"/>
          <a:stretch>
            <a:fillRect/>
          </a:stretch>
        </p:blipFill>
        <p:spPr>
          <a:xfrm>
            <a:off x="1371600" y="1587909"/>
            <a:ext cx="15316200" cy="8171405"/>
          </a:xfrm>
          <a:prstGeom prst="rect">
            <a:avLst/>
          </a:prstGeom>
        </p:spPr>
      </p:pic>
    </p:spTree>
    <p:extLst>
      <p:ext uri="{BB962C8B-B14F-4D97-AF65-F5344CB8AC3E}">
        <p14:creationId xmlns:p14="http://schemas.microsoft.com/office/powerpoint/2010/main" val="2683916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ML Fundamentals</a:t>
            </a:r>
          </a:p>
        </p:txBody>
      </p:sp>
      <p:sp>
        <p:nvSpPr>
          <p:cNvPr id="5" name="TextBox 4">
            <a:extLst>
              <a:ext uri="{FF2B5EF4-FFF2-40B4-BE49-F238E27FC236}">
                <a16:creationId xmlns:a16="http://schemas.microsoft.com/office/drawing/2014/main" id="{08E10779-7801-EE8F-4421-5E199632F561}"/>
              </a:ext>
            </a:extLst>
          </p:cNvPr>
          <p:cNvSpPr txBox="1"/>
          <p:nvPr/>
        </p:nvSpPr>
        <p:spPr>
          <a:xfrm>
            <a:off x="1447800" y="1777034"/>
            <a:ext cx="15392400" cy="2554545"/>
          </a:xfrm>
          <a:prstGeom prst="rect">
            <a:avLst/>
          </a:prstGeom>
          <a:noFill/>
        </p:spPr>
        <p:txBody>
          <a:bodyPr wrap="square">
            <a:spAutoFit/>
          </a:bodyPr>
          <a:lstStyle/>
          <a:p>
            <a:r>
              <a:rPr lang="en-US" sz="4000" b="1" dirty="0">
                <a:latin typeface="Canva Sans" panose="020B0604020202020204" charset="0"/>
              </a:rPr>
              <a:t>Wrapper: </a:t>
            </a:r>
            <a:r>
              <a:rPr lang="en-US" sz="4000" dirty="0">
                <a:latin typeface="Canva Sans" panose="020B0604020202020204" charset="0"/>
              </a:rPr>
              <a:t>a software application or tool that leverages the underlying capabilities of a model while adding additional layers of functionality, interfaces, or customizations for specific use cases.</a:t>
            </a:r>
          </a:p>
        </p:txBody>
      </p:sp>
      <p:sp>
        <p:nvSpPr>
          <p:cNvPr id="6" name="Rectangle 5">
            <a:extLst>
              <a:ext uri="{FF2B5EF4-FFF2-40B4-BE49-F238E27FC236}">
                <a16:creationId xmlns:a16="http://schemas.microsoft.com/office/drawing/2014/main" id="{9A1D670B-927C-388F-4267-74970E8DAFD8}"/>
              </a:ext>
            </a:extLst>
          </p:cNvPr>
          <p:cNvSpPr/>
          <p:nvPr/>
        </p:nvSpPr>
        <p:spPr>
          <a:xfrm>
            <a:off x="11734800" y="5275913"/>
            <a:ext cx="4648200" cy="3581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t>LLM</a:t>
            </a:r>
          </a:p>
        </p:txBody>
      </p:sp>
      <p:sp>
        <p:nvSpPr>
          <p:cNvPr id="7" name="Rectangle 6">
            <a:extLst>
              <a:ext uri="{FF2B5EF4-FFF2-40B4-BE49-F238E27FC236}">
                <a16:creationId xmlns:a16="http://schemas.microsoft.com/office/drawing/2014/main" id="{F3DC5856-374E-9B9F-4536-44B6C6F4C168}"/>
              </a:ext>
            </a:extLst>
          </p:cNvPr>
          <p:cNvSpPr/>
          <p:nvPr/>
        </p:nvSpPr>
        <p:spPr>
          <a:xfrm>
            <a:off x="6351640" y="7242218"/>
            <a:ext cx="4114800" cy="1600200"/>
          </a:xfrm>
          <a:prstGeom prst="rect">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t>Wrapper</a:t>
            </a:r>
          </a:p>
        </p:txBody>
      </p:sp>
      <p:sp>
        <p:nvSpPr>
          <p:cNvPr id="8" name="Oval 7">
            <a:extLst>
              <a:ext uri="{FF2B5EF4-FFF2-40B4-BE49-F238E27FC236}">
                <a16:creationId xmlns:a16="http://schemas.microsoft.com/office/drawing/2014/main" id="{182B104B-3295-C0D1-E898-C728C5D1DA6F}"/>
              </a:ext>
            </a:extLst>
          </p:cNvPr>
          <p:cNvSpPr/>
          <p:nvPr/>
        </p:nvSpPr>
        <p:spPr>
          <a:xfrm>
            <a:off x="3559280" y="6304613"/>
            <a:ext cx="1524000" cy="1524000"/>
          </a:xfrm>
          <a:prstGeom prst="ellips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User</a:t>
            </a:r>
          </a:p>
        </p:txBody>
      </p:sp>
      <p:cxnSp>
        <p:nvCxnSpPr>
          <p:cNvPr id="15" name="Straight Arrow Connector 14">
            <a:extLst>
              <a:ext uri="{FF2B5EF4-FFF2-40B4-BE49-F238E27FC236}">
                <a16:creationId xmlns:a16="http://schemas.microsoft.com/office/drawing/2014/main" id="{81D30514-81D5-8BA1-6052-107673798D1E}"/>
              </a:ext>
            </a:extLst>
          </p:cNvPr>
          <p:cNvCxnSpPr>
            <a:stCxn id="8" idx="5"/>
            <a:endCxn id="7" idx="1"/>
          </p:cNvCxnSpPr>
          <p:nvPr/>
        </p:nvCxnSpPr>
        <p:spPr>
          <a:xfrm>
            <a:off x="4860095" y="7605428"/>
            <a:ext cx="1491545" cy="43689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A7A78ED-C06F-9AD1-10B4-F74433479F8F}"/>
              </a:ext>
            </a:extLst>
          </p:cNvPr>
          <p:cNvCxnSpPr>
            <a:cxnSpLocks/>
            <a:stCxn id="7" idx="3"/>
          </p:cNvCxnSpPr>
          <p:nvPr/>
        </p:nvCxnSpPr>
        <p:spPr>
          <a:xfrm>
            <a:off x="10466440" y="8042318"/>
            <a:ext cx="126836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8F977A2-30BE-AEF1-8263-64B0B8F4EAA0}"/>
              </a:ext>
            </a:extLst>
          </p:cNvPr>
          <p:cNvCxnSpPr>
            <a:cxnSpLocks/>
          </p:cNvCxnSpPr>
          <p:nvPr/>
        </p:nvCxnSpPr>
        <p:spPr>
          <a:xfrm flipH="1">
            <a:off x="10466440" y="8496299"/>
            <a:ext cx="1268360" cy="136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2253F7B-F7F9-9342-604C-FFD59D577276}"/>
              </a:ext>
            </a:extLst>
          </p:cNvPr>
          <p:cNvCxnSpPr>
            <a:cxnSpLocks/>
            <a:stCxn id="8" idx="7"/>
          </p:cNvCxnSpPr>
          <p:nvPr/>
        </p:nvCxnSpPr>
        <p:spPr>
          <a:xfrm>
            <a:off x="4860095" y="6527798"/>
            <a:ext cx="6874705" cy="667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F85C0AA-2FAD-85C3-3B98-8593EA966A7A}"/>
              </a:ext>
            </a:extLst>
          </p:cNvPr>
          <p:cNvCxnSpPr>
            <a:cxnSpLocks/>
            <a:endCxn id="8" idx="0"/>
          </p:cNvCxnSpPr>
          <p:nvPr/>
        </p:nvCxnSpPr>
        <p:spPr>
          <a:xfrm flipH="1">
            <a:off x="4321280" y="6304613"/>
            <a:ext cx="74135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571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ML Fundamentals</a:t>
            </a:r>
          </a:p>
        </p:txBody>
      </p:sp>
      <p:sp>
        <p:nvSpPr>
          <p:cNvPr id="5" name="TextBox 4">
            <a:extLst>
              <a:ext uri="{FF2B5EF4-FFF2-40B4-BE49-F238E27FC236}">
                <a16:creationId xmlns:a16="http://schemas.microsoft.com/office/drawing/2014/main" id="{B1B88EFF-1CAF-29BF-8406-55BECE5B1586}"/>
              </a:ext>
            </a:extLst>
          </p:cNvPr>
          <p:cNvSpPr txBox="1"/>
          <p:nvPr/>
        </p:nvSpPr>
        <p:spPr>
          <a:xfrm>
            <a:off x="4267200" y="2247900"/>
            <a:ext cx="9144000" cy="6740307"/>
          </a:xfrm>
          <a:prstGeom prst="rect">
            <a:avLst/>
          </a:prstGeom>
          <a:noFill/>
        </p:spPr>
        <p:txBody>
          <a:bodyPr wrap="square">
            <a:spAutoFit/>
          </a:bodyPr>
          <a:lstStyle/>
          <a:p>
            <a:pPr algn="ctr"/>
            <a:r>
              <a:rPr lang="en-US" sz="2400" dirty="0">
                <a:highlight>
                  <a:srgbClr val="FFFF00"/>
                </a:highlight>
                <a:latin typeface="Canva Sans" panose="020B0604020202020204" charset="0"/>
              </a:rPr>
              <a:t>Model Training</a:t>
            </a:r>
          </a:p>
          <a:p>
            <a:pPr algn="ctr"/>
            <a:r>
              <a:rPr lang="en-US" sz="2400" dirty="0">
                <a:highlight>
                  <a:srgbClr val="FFFF00"/>
                </a:highlight>
                <a:latin typeface="Canva Sans" panose="020B0604020202020204" charset="0"/>
              </a:rPr>
              <a:t>Neural Networks</a:t>
            </a:r>
          </a:p>
          <a:p>
            <a:pPr algn="ctr"/>
            <a:r>
              <a:rPr lang="en-US" sz="2400" dirty="0">
                <a:latin typeface="Canva Sans" panose="020B0604020202020204" charset="0"/>
              </a:rPr>
              <a:t>Supervised Learning</a:t>
            </a:r>
          </a:p>
          <a:p>
            <a:pPr algn="ctr"/>
            <a:r>
              <a:rPr lang="en-US" sz="2400" dirty="0">
                <a:latin typeface="Canva Sans" panose="020B0604020202020204" charset="0"/>
              </a:rPr>
              <a:t>Unsupervised Learning</a:t>
            </a:r>
          </a:p>
          <a:p>
            <a:pPr algn="ctr"/>
            <a:r>
              <a:rPr lang="en-US" sz="2400" dirty="0">
                <a:latin typeface="Canva Sans" panose="020B0604020202020204" charset="0"/>
              </a:rPr>
              <a:t>Reinforcement Learning</a:t>
            </a:r>
          </a:p>
          <a:p>
            <a:pPr algn="ctr"/>
            <a:r>
              <a:rPr lang="en-US" sz="2400" dirty="0">
                <a:latin typeface="Canva Sans" panose="020B0604020202020204" charset="0"/>
              </a:rPr>
              <a:t>Feature Engineering</a:t>
            </a:r>
          </a:p>
          <a:p>
            <a:pPr algn="ctr"/>
            <a:r>
              <a:rPr lang="en-US" sz="2400" dirty="0">
                <a:latin typeface="Canva Sans" panose="020B0604020202020204" charset="0"/>
              </a:rPr>
              <a:t>Data Preprocessing</a:t>
            </a:r>
          </a:p>
          <a:p>
            <a:pPr algn="ctr"/>
            <a:r>
              <a:rPr lang="en-US" sz="2400" dirty="0">
                <a:latin typeface="Canva Sans" panose="020B0604020202020204" charset="0"/>
              </a:rPr>
              <a:t>Overfitting and Underfitting</a:t>
            </a:r>
          </a:p>
          <a:p>
            <a:pPr algn="ctr"/>
            <a:r>
              <a:rPr lang="en-US" sz="2400" dirty="0">
                <a:latin typeface="Canva Sans" panose="020B0604020202020204" charset="0"/>
              </a:rPr>
              <a:t>Evaluation Metrics</a:t>
            </a:r>
          </a:p>
          <a:p>
            <a:pPr algn="ctr"/>
            <a:r>
              <a:rPr lang="en-US" sz="2400" dirty="0">
                <a:latin typeface="Canva Sans" panose="020B0604020202020204" charset="0"/>
              </a:rPr>
              <a:t>Cross-Validation</a:t>
            </a:r>
          </a:p>
          <a:p>
            <a:pPr algn="ctr"/>
            <a:r>
              <a:rPr lang="en-US" sz="2400" dirty="0">
                <a:latin typeface="Canva Sans" panose="020B0604020202020204" charset="0"/>
              </a:rPr>
              <a:t>Hyperparameter Tuning</a:t>
            </a:r>
          </a:p>
          <a:p>
            <a:pPr algn="ctr"/>
            <a:r>
              <a:rPr lang="en-US" sz="2400" dirty="0">
                <a:latin typeface="Canva Sans" panose="020B0604020202020204" charset="0"/>
              </a:rPr>
              <a:t>Ensemble Methods</a:t>
            </a:r>
          </a:p>
          <a:p>
            <a:pPr algn="ctr"/>
            <a:r>
              <a:rPr lang="en-US" sz="2400" dirty="0">
                <a:latin typeface="Canva Sans" panose="020B0604020202020204" charset="0"/>
              </a:rPr>
              <a:t>Natural Language Processing (NLP)</a:t>
            </a:r>
          </a:p>
          <a:p>
            <a:pPr algn="ctr"/>
            <a:r>
              <a:rPr lang="en-US" sz="2400" dirty="0">
                <a:latin typeface="Canva Sans" panose="020B0604020202020204" charset="0"/>
              </a:rPr>
              <a:t>Computer Vision</a:t>
            </a:r>
          </a:p>
          <a:p>
            <a:pPr algn="ctr"/>
            <a:r>
              <a:rPr lang="en-US" sz="2400" dirty="0">
                <a:latin typeface="Canva Sans" panose="020B0604020202020204" charset="0"/>
              </a:rPr>
              <a:t>Transfer Learning</a:t>
            </a:r>
          </a:p>
          <a:p>
            <a:pPr algn="ctr"/>
            <a:r>
              <a:rPr lang="en-US" sz="2400" dirty="0">
                <a:latin typeface="Canva Sans" panose="020B0604020202020204" charset="0"/>
              </a:rPr>
              <a:t>Deep Learning</a:t>
            </a:r>
          </a:p>
          <a:p>
            <a:pPr algn="ctr"/>
            <a:r>
              <a:rPr lang="en-US" sz="2400" dirty="0">
                <a:latin typeface="Canva Sans" panose="020B0604020202020204" charset="0"/>
              </a:rPr>
              <a:t>Generative Models</a:t>
            </a:r>
          </a:p>
          <a:p>
            <a:pPr algn="ctr"/>
            <a:r>
              <a:rPr lang="en-US" sz="2400" dirty="0">
                <a:latin typeface="Canva Sans" panose="020B0604020202020204" charset="0"/>
              </a:rPr>
              <a:t>Ethics and Bias in Machine Learning</a:t>
            </a:r>
          </a:p>
        </p:txBody>
      </p:sp>
    </p:spTree>
    <p:extLst>
      <p:ext uri="{BB962C8B-B14F-4D97-AF65-F5344CB8AC3E}">
        <p14:creationId xmlns:p14="http://schemas.microsoft.com/office/powerpoint/2010/main" val="2125805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Importance of Training Data &amp; Training Methodologies</a:t>
            </a:r>
          </a:p>
        </p:txBody>
      </p:sp>
      <p:sp>
        <p:nvSpPr>
          <p:cNvPr id="4" name="TextBox 3">
            <a:extLst>
              <a:ext uri="{FF2B5EF4-FFF2-40B4-BE49-F238E27FC236}">
                <a16:creationId xmlns:a16="http://schemas.microsoft.com/office/drawing/2014/main" id="{03EE17DD-EAF9-8106-6657-0612AD6A62A0}"/>
              </a:ext>
            </a:extLst>
          </p:cNvPr>
          <p:cNvSpPr txBox="1"/>
          <p:nvPr/>
        </p:nvSpPr>
        <p:spPr>
          <a:xfrm>
            <a:off x="1362997" y="3128814"/>
            <a:ext cx="15621000" cy="2308324"/>
          </a:xfrm>
          <a:prstGeom prst="rect">
            <a:avLst/>
          </a:prstGeom>
          <a:noFill/>
        </p:spPr>
        <p:txBody>
          <a:bodyPr wrap="square">
            <a:spAutoFit/>
          </a:bodyPr>
          <a:lstStyle/>
          <a:p>
            <a:r>
              <a:rPr lang="en-US" sz="4800" b="0" i="0" dirty="0">
                <a:solidFill>
                  <a:srgbClr val="272727"/>
                </a:solidFill>
                <a:effectLst/>
                <a:latin typeface="Canva Sans" panose="020B0604020202020204" charset="0"/>
              </a:rPr>
              <a:t>“We don’t rise to the level of our expectations, we fall to the level of our training.”</a:t>
            </a:r>
            <a:br>
              <a:rPr lang="en-US" sz="4800" dirty="0">
                <a:latin typeface="Canva Sans" panose="020B0604020202020204" charset="0"/>
              </a:rPr>
            </a:br>
            <a:endParaRPr lang="en-US" sz="4800" dirty="0">
              <a:latin typeface="Canva Sans" panose="020B0604020202020204" charset="0"/>
            </a:endParaRPr>
          </a:p>
        </p:txBody>
      </p:sp>
      <p:sp>
        <p:nvSpPr>
          <p:cNvPr id="7" name="TextBox 6">
            <a:extLst>
              <a:ext uri="{FF2B5EF4-FFF2-40B4-BE49-F238E27FC236}">
                <a16:creationId xmlns:a16="http://schemas.microsoft.com/office/drawing/2014/main" id="{2B00AFF0-57BA-A090-ACEB-142FF86C7050}"/>
              </a:ext>
            </a:extLst>
          </p:cNvPr>
          <p:cNvSpPr txBox="1"/>
          <p:nvPr/>
        </p:nvSpPr>
        <p:spPr>
          <a:xfrm>
            <a:off x="7839997" y="6004024"/>
            <a:ext cx="9144000" cy="3323987"/>
          </a:xfrm>
          <a:prstGeom prst="rect">
            <a:avLst/>
          </a:prstGeom>
          <a:noFill/>
        </p:spPr>
        <p:txBody>
          <a:bodyPr wrap="square">
            <a:spAutoFit/>
          </a:bodyPr>
          <a:lstStyle/>
          <a:p>
            <a:pPr algn="ctr"/>
            <a:r>
              <a:rPr lang="en-US" sz="3200" dirty="0">
                <a:latin typeface="Canva Sans" panose="020B0604020202020204" charset="0"/>
              </a:rPr>
              <a:t>Supervised Learning</a:t>
            </a:r>
          </a:p>
          <a:p>
            <a:pPr algn="ctr"/>
            <a:r>
              <a:rPr lang="en-US" sz="3200" dirty="0">
                <a:latin typeface="Canva Sans" panose="020B0604020202020204" charset="0"/>
              </a:rPr>
              <a:t>Unsupervised Learning</a:t>
            </a:r>
          </a:p>
          <a:p>
            <a:pPr algn="ctr"/>
            <a:r>
              <a:rPr lang="en-US" sz="3200" dirty="0">
                <a:latin typeface="Canva Sans" panose="020B0604020202020204" charset="0"/>
              </a:rPr>
              <a:t>Semi-Supervised Learning</a:t>
            </a:r>
          </a:p>
          <a:p>
            <a:pPr algn="ctr"/>
            <a:r>
              <a:rPr lang="en-US" sz="3200" dirty="0">
                <a:latin typeface="Canva Sans" panose="020B0604020202020204" charset="0"/>
              </a:rPr>
              <a:t>Reinforcement Learning</a:t>
            </a:r>
          </a:p>
          <a:p>
            <a:pPr algn="ctr"/>
            <a:r>
              <a:rPr lang="en-US" sz="3200" dirty="0">
                <a:latin typeface="Canva Sans" panose="020B0604020202020204" charset="0"/>
              </a:rPr>
              <a:t>Transfer Learning</a:t>
            </a:r>
          </a:p>
          <a:p>
            <a:pPr algn="ctr"/>
            <a:r>
              <a:rPr lang="en-US" sz="3200" dirty="0">
                <a:latin typeface="Canva Sans" panose="020B0604020202020204" charset="0"/>
              </a:rPr>
              <a:t>Deep Learning</a:t>
            </a:r>
          </a:p>
          <a:p>
            <a:pPr algn="ctr"/>
            <a:endParaRPr lang="en-US" sz="1800" dirty="0">
              <a:latin typeface="Canva Sans" panose="020B0604020202020204" charset="0"/>
            </a:endParaRPr>
          </a:p>
        </p:txBody>
      </p:sp>
      <p:sp>
        <p:nvSpPr>
          <p:cNvPr id="8" name="TextBox 7">
            <a:extLst>
              <a:ext uri="{FF2B5EF4-FFF2-40B4-BE49-F238E27FC236}">
                <a16:creationId xmlns:a16="http://schemas.microsoft.com/office/drawing/2014/main" id="{0E2DB414-9B52-61FE-683D-2BBB402AD2EB}"/>
              </a:ext>
            </a:extLst>
          </p:cNvPr>
          <p:cNvSpPr txBox="1"/>
          <p:nvPr/>
        </p:nvSpPr>
        <p:spPr>
          <a:xfrm>
            <a:off x="1143000" y="5544766"/>
            <a:ext cx="9144000" cy="3816429"/>
          </a:xfrm>
          <a:prstGeom prst="rect">
            <a:avLst/>
          </a:prstGeom>
          <a:noFill/>
        </p:spPr>
        <p:txBody>
          <a:bodyPr wrap="square">
            <a:spAutoFit/>
          </a:bodyPr>
          <a:lstStyle/>
          <a:p>
            <a:pPr algn="ctr"/>
            <a:r>
              <a:rPr lang="en-US" sz="3200" dirty="0">
                <a:latin typeface="Canva Sans" panose="020B0604020202020204" charset="0"/>
              </a:rPr>
              <a:t>Production data</a:t>
            </a:r>
          </a:p>
          <a:p>
            <a:pPr algn="ctr"/>
            <a:r>
              <a:rPr lang="en-US" sz="3200" dirty="0">
                <a:latin typeface="Canva Sans" panose="020B0604020202020204" charset="0"/>
              </a:rPr>
              <a:t>Synthetic data</a:t>
            </a:r>
          </a:p>
          <a:p>
            <a:pPr algn="ctr"/>
            <a:r>
              <a:rPr lang="en-US" sz="3200" dirty="0">
                <a:latin typeface="Canva Sans" panose="020B0604020202020204" charset="0"/>
              </a:rPr>
              <a:t>Augmented data</a:t>
            </a:r>
          </a:p>
          <a:p>
            <a:pPr algn="ctr"/>
            <a:r>
              <a:rPr lang="en-US" sz="3200" dirty="0">
                <a:latin typeface="Canva Sans" panose="020B0604020202020204" charset="0"/>
              </a:rPr>
              <a:t>Simulated data</a:t>
            </a:r>
          </a:p>
          <a:p>
            <a:pPr algn="ctr"/>
            <a:r>
              <a:rPr lang="en-US" sz="3200" dirty="0">
                <a:latin typeface="Canva Sans" panose="020B0604020202020204" charset="0"/>
              </a:rPr>
              <a:t>Historical data</a:t>
            </a:r>
          </a:p>
          <a:p>
            <a:pPr algn="ctr"/>
            <a:r>
              <a:rPr lang="en-US" sz="3200" dirty="0">
                <a:latin typeface="Canva Sans" panose="020B0604020202020204" charset="0"/>
              </a:rPr>
              <a:t>Crowdsourced data</a:t>
            </a:r>
          </a:p>
          <a:p>
            <a:pPr algn="ctr"/>
            <a:r>
              <a:rPr lang="en-US" sz="3200" dirty="0">
                <a:latin typeface="Canva Sans" panose="020B0604020202020204" charset="0"/>
              </a:rPr>
              <a:t>Expert-generated data</a:t>
            </a:r>
          </a:p>
          <a:p>
            <a:pPr algn="ctr"/>
            <a:endParaRPr lang="en-US" sz="1800" dirty="0">
              <a:latin typeface="Canva Sans" panose="020B0604020202020204" charset="0"/>
            </a:endParaRPr>
          </a:p>
        </p:txBody>
      </p:sp>
    </p:spTree>
    <p:extLst>
      <p:ext uri="{BB962C8B-B14F-4D97-AF65-F5344CB8AC3E}">
        <p14:creationId xmlns:p14="http://schemas.microsoft.com/office/powerpoint/2010/main" val="721766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Knowledge Check 3</a:t>
            </a:r>
          </a:p>
        </p:txBody>
      </p:sp>
      <p:sp>
        <p:nvSpPr>
          <p:cNvPr id="7" name="TextBox 6">
            <a:extLst>
              <a:ext uri="{FF2B5EF4-FFF2-40B4-BE49-F238E27FC236}">
                <a16:creationId xmlns:a16="http://schemas.microsoft.com/office/drawing/2014/main" id="{2B00AFF0-57BA-A090-ACEB-142FF86C7050}"/>
              </a:ext>
            </a:extLst>
          </p:cNvPr>
          <p:cNvSpPr txBox="1"/>
          <p:nvPr/>
        </p:nvSpPr>
        <p:spPr>
          <a:xfrm>
            <a:off x="1257300" y="4533900"/>
            <a:ext cx="15773400" cy="1938992"/>
          </a:xfrm>
          <a:prstGeom prst="rect">
            <a:avLst/>
          </a:prstGeom>
          <a:noFill/>
        </p:spPr>
        <p:txBody>
          <a:bodyPr wrap="square">
            <a:spAutoFit/>
          </a:bodyPr>
          <a:lstStyle/>
          <a:p>
            <a:pPr algn="ctr"/>
            <a:r>
              <a:rPr lang="en-US" sz="7200" dirty="0">
                <a:latin typeface="Canva Sans" panose="020B0604020202020204" charset="0"/>
              </a:rPr>
              <a:t>What was GPT 4.0 trained on?</a:t>
            </a:r>
          </a:p>
          <a:p>
            <a:pPr algn="ctr"/>
            <a:endParaRPr lang="en-US" sz="4800" dirty="0">
              <a:latin typeface="Canva Sans" panose="020B0604020202020204" charset="0"/>
            </a:endParaRPr>
          </a:p>
        </p:txBody>
      </p:sp>
    </p:spTree>
    <p:extLst>
      <p:ext uri="{BB962C8B-B14F-4D97-AF65-F5344CB8AC3E}">
        <p14:creationId xmlns:p14="http://schemas.microsoft.com/office/powerpoint/2010/main" val="295012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Knowledge Check 3</a:t>
            </a:r>
          </a:p>
        </p:txBody>
      </p:sp>
      <p:sp>
        <p:nvSpPr>
          <p:cNvPr id="4" name="TextBox 3">
            <a:extLst>
              <a:ext uri="{FF2B5EF4-FFF2-40B4-BE49-F238E27FC236}">
                <a16:creationId xmlns:a16="http://schemas.microsoft.com/office/drawing/2014/main" id="{A8148B6D-054D-24E1-2435-51DB5BE2BBC3}"/>
              </a:ext>
            </a:extLst>
          </p:cNvPr>
          <p:cNvSpPr txBox="1"/>
          <p:nvPr/>
        </p:nvSpPr>
        <p:spPr>
          <a:xfrm>
            <a:off x="1600200" y="4076700"/>
            <a:ext cx="14935200" cy="2616101"/>
          </a:xfrm>
          <a:prstGeom prst="rect">
            <a:avLst/>
          </a:prstGeom>
          <a:noFill/>
        </p:spPr>
        <p:txBody>
          <a:bodyPr wrap="square">
            <a:spAutoFit/>
          </a:bodyPr>
          <a:lstStyle/>
          <a:p>
            <a:r>
              <a:rPr lang="en-US" sz="3200" b="1" dirty="0">
                <a:latin typeface="Canva Sans" panose="020B0604020202020204" charset="0"/>
              </a:rPr>
              <a:t>“Subscription-Based or Private Data:</a:t>
            </a:r>
            <a:r>
              <a:rPr lang="en-US" sz="3200" dirty="0">
                <a:latin typeface="Canva Sans" panose="020B0604020202020204" charset="0"/>
              </a:rPr>
              <a:t> The training data does not include any proprietary, subscription-based, or closed-access content (e.g., private emails, messages, databases, or paid media platforms) unless it was explicitly </a:t>
            </a:r>
            <a:r>
              <a:rPr lang="en-US" sz="3600" dirty="0">
                <a:latin typeface="Canva Sans" panose="020B0604020202020204" charset="0"/>
              </a:rPr>
              <a:t>made</a:t>
            </a:r>
            <a:r>
              <a:rPr lang="en-US" sz="3200" dirty="0">
                <a:latin typeface="Canva Sans" panose="020B0604020202020204" charset="0"/>
              </a:rPr>
              <a:t> publicly available. For instance, data from behind paywalls or copyrighted media not available on public platforms was not used.”</a:t>
            </a:r>
          </a:p>
        </p:txBody>
      </p:sp>
    </p:spTree>
    <p:extLst>
      <p:ext uri="{BB962C8B-B14F-4D97-AF65-F5344CB8AC3E}">
        <p14:creationId xmlns:p14="http://schemas.microsoft.com/office/powerpoint/2010/main" val="1861724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Cost of training a model</a:t>
            </a:r>
          </a:p>
        </p:txBody>
      </p:sp>
      <p:pic>
        <p:nvPicPr>
          <p:cNvPr id="5" name="Picture 4">
            <a:extLst>
              <a:ext uri="{FF2B5EF4-FFF2-40B4-BE49-F238E27FC236}">
                <a16:creationId xmlns:a16="http://schemas.microsoft.com/office/drawing/2014/main" id="{1BE300FB-85D9-9F52-01A3-935A045B633A}"/>
              </a:ext>
            </a:extLst>
          </p:cNvPr>
          <p:cNvPicPr>
            <a:picLocks noChangeAspect="1"/>
          </p:cNvPicPr>
          <p:nvPr/>
        </p:nvPicPr>
        <p:blipFill>
          <a:blip r:embed="rId3"/>
          <a:stretch>
            <a:fillRect/>
          </a:stretch>
        </p:blipFill>
        <p:spPr>
          <a:xfrm>
            <a:off x="1322060" y="3086100"/>
            <a:ext cx="15643880" cy="4724400"/>
          </a:xfrm>
          <a:prstGeom prst="rect">
            <a:avLst/>
          </a:prstGeom>
        </p:spPr>
      </p:pic>
    </p:spTree>
    <p:extLst>
      <p:ext uri="{BB962C8B-B14F-4D97-AF65-F5344CB8AC3E}">
        <p14:creationId xmlns:p14="http://schemas.microsoft.com/office/powerpoint/2010/main" val="2295790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0DF76-854C-A03A-A6F8-B38A1F0760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4F9BFE-05EA-3E5F-F418-FF6AF099CDE1}"/>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AI’s Biggest Blocker</a:t>
            </a:r>
          </a:p>
        </p:txBody>
      </p:sp>
      <p:pic>
        <p:nvPicPr>
          <p:cNvPr id="4" name="Picture 3">
            <a:extLst>
              <a:ext uri="{FF2B5EF4-FFF2-40B4-BE49-F238E27FC236}">
                <a16:creationId xmlns:a16="http://schemas.microsoft.com/office/drawing/2014/main" id="{311CA9C7-F324-2EF9-C530-FF1E5CC1C954}"/>
              </a:ext>
            </a:extLst>
          </p:cNvPr>
          <p:cNvPicPr>
            <a:picLocks noChangeAspect="1"/>
          </p:cNvPicPr>
          <p:nvPr/>
        </p:nvPicPr>
        <p:blipFill>
          <a:blip r:embed="rId2"/>
          <a:stretch>
            <a:fillRect/>
          </a:stretch>
        </p:blipFill>
        <p:spPr>
          <a:xfrm>
            <a:off x="2057400" y="2552700"/>
            <a:ext cx="14596533" cy="5334000"/>
          </a:xfrm>
          <a:prstGeom prst="rect">
            <a:avLst/>
          </a:prstGeom>
        </p:spPr>
      </p:pic>
    </p:spTree>
    <p:extLst>
      <p:ext uri="{BB962C8B-B14F-4D97-AF65-F5344CB8AC3E}">
        <p14:creationId xmlns:p14="http://schemas.microsoft.com/office/powerpoint/2010/main" val="4310008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81E42-CE6B-02BC-FAA3-90E99947A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F7736-E3F9-5135-21A7-34983AAF771C}"/>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Quality Metrics</a:t>
            </a:r>
          </a:p>
        </p:txBody>
      </p:sp>
      <p:pic>
        <p:nvPicPr>
          <p:cNvPr id="5" name="Picture 4">
            <a:extLst>
              <a:ext uri="{FF2B5EF4-FFF2-40B4-BE49-F238E27FC236}">
                <a16:creationId xmlns:a16="http://schemas.microsoft.com/office/drawing/2014/main" id="{F2BDFFAD-6762-422E-B334-E40CB2166927}"/>
              </a:ext>
            </a:extLst>
          </p:cNvPr>
          <p:cNvPicPr>
            <a:picLocks noChangeAspect="1"/>
          </p:cNvPicPr>
          <p:nvPr/>
        </p:nvPicPr>
        <p:blipFill>
          <a:blip r:embed="rId2"/>
          <a:srcRect l="1670"/>
          <a:stretch/>
        </p:blipFill>
        <p:spPr>
          <a:xfrm>
            <a:off x="533400" y="1790700"/>
            <a:ext cx="13460862" cy="7543800"/>
          </a:xfrm>
          <a:prstGeom prst="rect">
            <a:avLst/>
          </a:prstGeom>
        </p:spPr>
      </p:pic>
    </p:spTree>
    <p:extLst>
      <p:ext uri="{BB962C8B-B14F-4D97-AF65-F5344CB8AC3E}">
        <p14:creationId xmlns:p14="http://schemas.microsoft.com/office/powerpoint/2010/main" val="2434222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Agenda</a:t>
            </a:r>
          </a:p>
        </p:txBody>
      </p:sp>
      <p:sp>
        <p:nvSpPr>
          <p:cNvPr id="3" name="TextBox 2">
            <a:extLst>
              <a:ext uri="{FF2B5EF4-FFF2-40B4-BE49-F238E27FC236}">
                <a16:creationId xmlns:a16="http://schemas.microsoft.com/office/drawing/2014/main" id="{89EB86BB-75E4-70C8-6605-308BA165F841}"/>
              </a:ext>
            </a:extLst>
          </p:cNvPr>
          <p:cNvSpPr txBox="1"/>
          <p:nvPr/>
        </p:nvSpPr>
        <p:spPr>
          <a:xfrm>
            <a:off x="4114800" y="2857500"/>
            <a:ext cx="9372600" cy="3262432"/>
          </a:xfrm>
          <a:prstGeom prst="rect">
            <a:avLst/>
          </a:prstGeom>
          <a:noFill/>
        </p:spPr>
        <p:txBody>
          <a:bodyPr wrap="square">
            <a:spAutoFit/>
          </a:bodyPr>
          <a:lstStyle/>
          <a:p>
            <a:pPr marL="742950" indent="-742950" algn="ctr" rtl="0">
              <a:spcBef>
                <a:spcPts val="0"/>
              </a:spcBef>
              <a:spcAft>
                <a:spcPts val="1200"/>
              </a:spcAft>
              <a:buFont typeface="+mj-lt"/>
              <a:buAutoNum type="arabicPeriod"/>
            </a:pPr>
            <a:r>
              <a:rPr lang="en-US" sz="4400" b="1" dirty="0">
                <a:solidFill>
                  <a:srgbClr val="FF0000"/>
                </a:solidFill>
                <a:latin typeface="Canva Sans" panose="020B0604020202020204" charset="0"/>
              </a:rPr>
              <a:t>TRUST</a:t>
            </a:r>
          </a:p>
          <a:p>
            <a:pPr marL="742950" indent="-742950" algn="ctr" rtl="0">
              <a:spcBef>
                <a:spcPts val="0"/>
              </a:spcBef>
              <a:spcAft>
                <a:spcPts val="1200"/>
              </a:spcAft>
              <a:buFont typeface="+mj-lt"/>
              <a:buAutoNum type="arabicPeriod"/>
            </a:pPr>
            <a:r>
              <a:rPr lang="en-US" sz="4400" b="0" u="none" strike="noStrike" dirty="0">
                <a:solidFill>
                  <a:srgbClr val="595959"/>
                </a:solidFill>
                <a:effectLst/>
                <a:latin typeface="Canva Sans" panose="020B0604020202020204" charset="0"/>
              </a:rPr>
              <a:t>TIME</a:t>
            </a:r>
            <a:endParaRPr lang="en-US" sz="5500" b="0" u="none" strike="noStrike" dirty="0">
              <a:solidFill>
                <a:srgbClr val="595959"/>
              </a:solidFill>
              <a:effectLst/>
              <a:latin typeface="Canva Sans" panose="020B0604020202020204" charset="0"/>
            </a:endParaRPr>
          </a:p>
          <a:p>
            <a:pPr marL="742950" indent="-742950" algn="ctr" rtl="0">
              <a:spcBef>
                <a:spcPts val="0"/>
              </a:spcBef>
              <a:spcAft>
                <a:spcPts val="1200"/>
              </a:spcAft>
              <a:buFont typeface="+mj-lt"/>
              <a:buAutoNum type="arabicPeriod"/>
            </a:pPr>
            <a:r>
              <a:rPr lang="en-US" sz="4400" b="0" u="none" strike="noStrike" dirty="0">
                <a:solidFill>
                  <a:srgbClr val="595959"/>
                </a:solidFill>
                <a:effectLst/>
                <a:latin typeface="Canva Sans" panose="020B0604020202020204" charset="0"/>
              </a:rPr>
              <a:t>ATTENTION</a:t>
            </a:r>
          </a:p>
          <a:p>
            <a:pPr marL="742950" indent="-742950" algn="ctr" rtl="0">
              <a:spcBef>
                <a:spcPts val="0"/>
              </a:spcBef>
              <a:spcAft>
                <a:spcPts val="1200"/>
              </a:spcAft>
              <a:buFont typeface="+mj-lt"/>
              <a:buAutoNum type="arabicPeriod"/>
            </a:pPr>
            <a:r>
              <a:rPr lang="en-US" sz="4400" b="0" u="none" strike="noStrike" dirty="0">
                <a:solidFill>
                  <a:srgbClr val="595959"/>
                </a:solidFill>
                <a:effectLst/>
                <a:latin typeface="Canva Sans" panose="020B0604020202020204" charset="0"/>
              </a:rPr>
              <a:t>CONSIDERATION</a:t>
            </a:r>
            <a:endParaRPr lang="en-US" sz="6000" dirty="0">
              <a:latin typeface="Canva Sans" panose="020B0604020202020204" charset="0"/>
            </a:endParaRPr>
          </a:p>
        </p:txBody>
      </p:sp>
    </p:spTree>
    <p:extLst>
      <p:ext uri="{BB962C8B-B14F-4D97-AF65-F5344CB8AC3E}">
        <p14:creationId xmlns:p14="http://schemas.microsoft.com/office/powerpoint/2010/main" val="36447581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Fine Tuning vs Prompt Engineering</a:t>
            </a:r>
          </a:p>
        </p:txBody>
      </p:sp>
      <p:pic>
        <p:nvPicPr>
          <p:cNvPr id="4" name="Picture 3">
            <a:extLst>
              <a:ext uri="{FF2B5EF4-FFF2-40B4-BE49-F238E27FC236}">
                <a16:creationId xmlns:a16="http://schemas.microsoft.com/office/drawing/2014/main" id="{A324BE63-2D6C-9D03-8BF5-E47E849201AB}"/>
              </a:ext>
            </a:extLst>
          </p:cNvPr>
          <p:cNvPicPr>
            <a:picLocks noChangeAspect="1"/>
          </p:cNvPicPr>
          <p:nvPr/>
        </p:nvPicPr>
        <p:blipFill>
          <a:blip r:embed="rId3"/>
          <a:stretch>
            <a:fillRect/>
          </a:stretch>
        </p:blipFill>
        <p:spPr>
          <a:xfrm>
            <a:off x="11658600" y="153508"/>
            <a:ext cx="6629400" cy="2815225"/>
          </a:xfrm>
          <a:prstGeom prst="rect">
            <a:avLst/>
          </a:prstGeom>
        </p:spPr>
      </p:pic>
      <p:pic>
        <p:nvPicPr>
          <p:cNvPr id="6" name="Picture 5">
            <a:extLst>
              <a:ext uri="{FF2B5EF4-FFF2-40B4-BE49-F238E27FC236}">
                <a16:creationId xmlns:a16="http://schemas.microsoft.com/office/drawing/2014/main" id="{EC3AB1B0-E70A-8C9C-C74C-EDB61B11EAAE}"/>
              </a:ext>
            </a:extLst>
          </p:cNvPr>
          <p:cNvPicPr>
            <a:picLocks noChangeAspect="1"/>
          </p:cNvPicPr>
          <p:nvPr/>
        </p:nvPicPr>
        <p:blipFill>
          <a:blip r:embed="rId4"/>
          <a:stretch>
            <a:fillRect/>
          </a:stretch>
        </p:blipFill>
        <p:spPr>
          <a:xfrm>
            <a:off x="533400" y="3086100"/>
            <a:ext cx="8458200" cy="6761882"/>
          </a:xfrm>
          <a:prstGeom prst="rect">
            <a:avLst/>
          </a:prstGeom>
        </p:spPr>
      </p:pic>
      <p:pic>
        <p:nvPicPr>
          <p:cNvPr id="9" name="Picture 8">
            <a:extLst>
              <a:ext uri="{FF2B5EF4-FFF2-40B4-BE49-F238E27FC236}">
                <a16:creationId xmlns:a16="http://schemas.microsoft.com/office/drawing/2014/main" id="{77E1D61D-D20E-85F1-A88D-C5834768C4DF}"/>
              </a:ext>
            </a:extLst>
          </p:cNvPr>
          <p:cNvPicPr>
            <a:picLocks noChangeAspect="1"/>
          </p:cNvPicPr>
          <p:nvPr/>
        </p:nvPicPr>
        <p:blipFill>
          <a:blip r:embed="rId5"/>
          <a:stretch>
            <a:fillRect/>
          </a:stretch>
        </p:blipFill>
        <p:spPr>
          <a:xfrm>
            <a:off x="8458200" y="3213919"/>
            <a:ext cx="8458200" cy="6471710"/>
          </a:xfrm>
          <a:prstGeom prst="rect">
            <a:avLst/>
          </a:prstGeom>
        </p:spPr>
      </p:pic>
    </p:spTree>
    <p:extLst>
      <p:ext uri="{BB962C8B-B14F-4D97-AF65-F5344CB8AC3E}">
        <p14:creationId xmlns:p14="http://schemas.microsoft.com/office/powerpoint/2010/main" val="3609130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Reducing Hallucination</a:t>
            </a:r>
          </a:p>
        </p:txBody>
      </p:sp>
      <p:sp>
        <p:nvSpPr>
          <p:cNvPr id="6" name="TextBox 5">
            <a:extLst>
              <a:ext uri="{FF2B5EF4-FFF2-40B4-BE49-F238E27FC236}">
                <a16:creationId xmlns:a16="http://schemas.microsoft.com/office/drawing/2014/main" id="{C6C2E082-D192-F481-6699-188BCBB44929}"/>
              </a:ext>
            </a:extLst>
          </p:cNvPr>
          <p:cNvSpPr txBox="1"/>
          <p:nvPr/>
        </p:nvSpPr>
        <p:spPr>
          <a:xfrm>
            <a:off x="1371600" y="2704353"/>
            <a:ext cx="9144000" cy="6186309"/>
          </a:xfrm>
          <a:prstGeom prst="rect">
            <a:avLst/>
          </a:prstGeom>
          <a:noFill/>
        </p:spPr>
        <p:txBody>
          <a:bodyPr wrap="square">
            <a:spAutoFit/>
          </a:bodyPr>
          <a:lstStyle/>
          <a:p>
            <a:r>
              <a:rPr lang="en-US" dirty="0"/>
              <a:t>context: I've attached a student evaluation written by a school psychologist, intended for a clinical &amp; legal audience. </a:t>
            </a:r>
          </a:p>
          <a:p>
            <a:endParaRPr lang="en-US" dirty="0"/>
          </a:p>
          <a:p>
            <a:r>
              <a:rPr lang="en-US" dirty="0"/>
              <a:t>Task: we need to simplify this document to 3 sections: summary, strength-based goal recommendations, interventions.</a:t>
            </a:r>
          </a:p>
          <a:p>
            <a:endParaRPr lang="en-US" dirty="0"/>
          </a:p>
          <a:p>
            <a:r>
              <a:rPr lang="en-US" dirty="0"/>
              <a:t>For the summary, summarize the entire document in 4,000 words or less. Highlight critically significant or elevated scores, but only refer to the performance qualitatively i.e. avoid including actual numbers. </a:t>
            </a:r>
          </a:p>
          <a:p>
            <a:endParaRPr lang="en-US" dirty="0"/>
          </a:p>
          <a:p>
            <a:r>
              <a:rPr lang="en-US" dirty="0"/>
              <a:t>For the recommendations, write your content with the student's potential strengths as the foci, not weaknesses and not both (i.e. only strengths)</a:t>
            </a:r>
          </a:p>
          <a:p>
            <a:endParaRPr lang="en-US" dirty="0"/>
          </a:p>
          <a:p>
            <a:r>
              <a:rPr lang="en-US" dirty="0"/>
              <a:t>For the interventions, write them for the context of within school setting only within the classroom. You may softly recommend for things outside of school, including home-care.</a:t>
            </a:r>
          </a:p>
          <a:p>
            <a:endParaRPr lang="en-US" dirty="0"/>
          </a:p>
          <a:p>
            <a:r>
              <a:rPr lang="en-US" dirty="0"/>
              <a:t>As you do these tasks, do not make any assumptions. Only summarize the text that is already provided as existing facts, then draw upon your knowledge base to maintain the same meaning as you transform the inputs. Be prepared to show where all original data points came from in the form of page numbers. </a:t>
            </a:r>
            <a:br>
              <a:rPr lang="en-US" dirty="0"/>
            </a:br>
            <a:br>
              <a:rPr lang="en-US" dirty="0"/>
            </a:br>
            <a:r>
              <a:rPr lang="en-US" dirty="0"/>
              <a:t>Apply a temperature setting of 0.1</a:t>
            </a:r>
          </a:p>
        </p:txBody>
      </p:sp>
      <p:pic>
        <p:nvPicPr>
          <p:cNvPr id="8" name="Picture 7">
            <a:extLst>
              <a:ext uri="{FF2B5EF4-FFF2-40B4-BE49-F238E27FC236}">
                <a16:creationId xmlns:a16="http://schemas.microsoft.com/office/drawing/2014/main" id="{C685B4E1-F237-3F75-60F1-C0B231E0CC3B}"/>
              </a:ext>
            </a:extLst>
          </p:cNvPr>
          <p:cNvPicPr>
            <a:picLocks noChangeAspect="1"/>
          </p:cNvPicPr>
          <p:nvPr/>
        </p:nvPicPr>
        <p:blipFill>
          <a:blip r:embed="rId2"/>
          <a:stretch>
            <a:fillRect/>
          </a:stretch>
        </p:blipFill>
        <p:spPr>
          <a:xfrm>
            <a:off x="11277600" y="2704353"/>
            <a:ext cx="4816257" cy="5006774"/>
          </a:xfrm>
          <a:prstGeom prst="rect">
            <a:avLst/>
          </a:prstGeom>
        </p:spPr>
      </p:pic>
    </p:spTree>
    <p:extLst>
      <p:ext uri="{BB962C8B-B14F-4D97-AF65-F5344CB8AC3E}">
        <p14:creationId xmlns:p14="http://schemas.microsoft.com/office/powerpoint/2010/main" val="11346560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EE35-ADA9-C645-0B8B-BC4B70C593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EBFB28-EB10-E0B9-823E-6531B20292A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Reducing Hallucination</a:t>
            </a:r>
          </a:p>
        </p:txBody>
      </p:sp>
      <p:pic>
        <p:nvPicPr>
          <p:cNvPr id="4" name="Picture 3">
            <a:extLst>
              <a:ext uri="{FF2B5EF4-FFF2-40B4-BE49-F238E27FC236}">
                <a16:creationId xmlns:a16="http://schemas.microsoft.com/office/drawing/2014/main" id="{9327DC1E-4840-0112-DA96-AD8701D916D2}"/>
              </a:ext>
            </a:extLst>
          </p:cNvPr>
          <p:cNvPicPr>
            <a:picLocks noChangeAspect="1"/>
          </p:cNvPicPr>
          <p:nvPr/>
        </p:nvPicPr>
        <p:blipFill>
          <a:blip r:embed="rId2"/>
          <a:stretch>
            <a:fillRect/>
          </a:stretch>
        </p:blipFill>
        <p:spPr>
          <a:xfrm>
            <a:off x="3200400" y="1680825"/>
            <a:ext cx="11506200" cy="8172859"/>
          </a:xfrm>
          <a:prstGeom prst="rect">
            <a:avLst/>
          </a:prstGeom>
        </p:spPr>
      </p:pic>
    </p:spTree>
    <p:extLst>
      <p:ext uri="{BB962C8B-B14F-4D97-AF65-F5344CB8AC3E}">
        <p14:creationId xmlns:p14="http://schemas.microsoft.com/office/powerpoint/2010/main" val="41096402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Reducing Hallucination</a:t>
            </a:r>
          </a:p>
        </p:txBody>
      </p:sp>
      <p:pic>
        <p:nvPicPr>
          <p:cNvPr id="7" name="Picture 6">
            <a:extLst>
              <a:ext uri="{FF2B5EF4-FFF2-40B4-BE49-F238E27FC236}">
                <a16:creationId xmlns:a16="http://schemas.microsoft.com/office/drawing/2014/main" id="{42BAC9F6-D950-E674-BF4C-7970B6EF65DD}"/>
              </a:ext>
            </a:extLst>
          </p:cNvPr>
          <p:cNvPicPr>
            <a:picLocks noChangeAspect="1"/>
          </p:cNvPicPr>
          <p:nvPr/>
        </p:nvPicPr>
        <p:blipFill>
          <a:blip r:embed="rId2"/>
          <a:stretch>
            <a:fillRect/>
          </a:stretch>
        </p:blipFill>
        <p:spPr>
          <a:xfrm>
            <a:off x="2133600" y="1568355"/>
            <a:ext cx="11963400" cy="8152605"/>
          </a:xfrm>
          <a:prstGeom prst="rect">
            <a:avLst/>
          </a:prstGeom>
        </p:spPr>
      </p:pic>
    </p:spTree>
    <p:extLst>
      <p:ext uri="{BB962C8B-B14F-4D97-AF65-F5344CB8AC3E}">
        <p14:creationId xmlns:p14="http://schemas.microsoft.com/office/powerpoint/2010/main" val="26184683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9DB48-A3FA-31C3-DDB2-926BF6E637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E34DD-5A24-171C-D4E1-A77135B48A85}"/>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Reducing Hallucination</a:t>
            </a:r>
          </a:p>
        </p:txBody>
      </p:sp>
      <p:pic>
        <p:nvPicPr>
          <p:cNvPr id="10" name="Picture 9">
            <a:extLst>
              <a:ext uri="{FF2B5EF4-FFF2-40B4-BE49-F238E27FC236}">
                <a16:creationId xmlns:a16="http://schemas.microsoft.com/office/drawing/2014/main" id="{829B19C8-BAAB-A4E9-9363-C27C64321BE7}"/>
              </a:ext>
            </a:extLst>
          </p:cNvPr>
          <p:cNvPicPr>
            <a:picLocks noChangeAspect="1"/>
          </p:cNvPicPr>
          <p:nvPr/>
        </p:nvPicPr>
        <p:blipFill>
          <a:blip r:embed="rId2"/>
          <a:stretch>
            <a:fillRect/>
          </a:stretch>
        </p:blipFill>
        <p:spPr>
          <a:xfrm>
            <a:off x="3886200" y="1472485"/>
            <a:ext cx="9982200" cy="8360727"/>
          </a:xfrm>
          <a:prstGeom prst="rect">
            <a:avLst/>
          </a:prstGeom>
        </p:spPr>
      </p:pic>
    </p:spTree>
    <p:extLst>
      <p:ext uri="{BB962C8B-B14F-4D97-AF65-F5344CB8AC3E}">
        <p14:creationId xmlns:p14="http://schemas.microsoft.com/office/powerpoint/2010/main" val="1146068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Agenda</a:t>
            </a:r>
          </a:p>
        </p:txBody>
      </p:sp>
      <p:sp>
        <p:nvSpPr>
          <p:cNvPr id="3" name="TextBox 2">
            <a:extLst>
              <a:ext uri="{FF2B5EF4-FFF2-40B4-BE49-F238E27FC236}">
                <a16:creationId xmlns:a16="http://schemas.microsoft.com/office/drawing/2014/main" id="{89EB86BB-75E4-70C8-6605-308BA165F841}"/>
              </a:ext>
            </a:extLst>
          </p:cNvPr>
          <p:cNvSpPr txBox="1"/>
          <p:nvPr/>
        </p:nvSpPr>
        <p:spPr>
          <a:xfrm>
            <a:off x="6373761" y="2705100"/>
            <a:ext cx="5540477" cy="4093428"/>
          </a:xfrm>
          <a:prstGeom prst="rect">
            <a:avLst/>
          </a:prstGeom>
          <a:noFill/>
        </p:spPr>
        <p:txBody>
          <a:bodyPr wrap="square">
            <a:spAutoFit/>
          </a:bodyPr>
          <a:lstStyle/>
          <a:p>
            <a:pPr algn="ctr" rtl="0">
              <a:spcBef>
                <a:spcPts val="0"/>
              </a:spcBef>
              <a:spcAft>
                <a:spcPts val="1200"/>
              </a:spcAft>
            </a:pPr>
            <a:r>
              <a:rPr lang="en-US" sz="4400" i="1" strike="sngStrike" dirty="0">
                <a:solidFill>
                  <a:srgbClr val="FF0000"/>
                </a:solidFill>
                <a:latin typeface="Canva Sans" panose="020B0604020202020204" charset="0"/>
              </a:rPr>
              <a:t>TRUST</a:t>
            </a:r>
            <a:endParaRPr lang="en-US" sz="3000" b="0" dirty="0">
              <a:effectLst/>
              <a:latin typeface="Canva Sans" panose="020B0604020202020204" charset="0"/>
            </a:endParaRPr>
          </a:p>
          <a:p>
            <a:pPr algn="ctr" rtl="0">
              <a:spcBef>
                <a:spcPts val="0"/>
              </a:spcBef>
              <a:spcAft>
                <a:spcPts val="1200"/>
              </a:spcAft>
            </a:pPr>
            <a:r>
              <a:rPr lang="en-US" sz="4400" i="1" strike="sngStrike" dirty="0">
                <a:solidFill>
                  <a:srgbClr val="FF0000"/>
                </a:solidFill>
                <a:latin typeface="Canva Sans" panose="020B0604020202020204" charset="0"/>
              </a:rPr>
              <a:t>T</a:t>
            </a:r>
            <a:r>
              <a:rPr lang="en-US" sz="4400" b="0" i="1" u="none" strike="sngStrike" dirty="0">
                <a:solidFill>
                  <a:srgbClr val="FF0000"/>
                </a:solidFill>
                <a:effectLst/>
                <a:latin typeface="Canva Sans" panose="020B0604020202020204" charset="0"/>
              </a:rPr>
              <a:t>IME</a:t>
            </a:r>
            <a:endParaRPr lang="en-US" sz="4000" b="0" i="1" u="none" strike="noStrike" dirty="0">
              <a:solidFill>
                <a:srgbClr val="595959"/>
              </a:solidFill>
              <a:effectLst/>
              <a:latin typeface="Canva Sans" panose="020B0604020202020204" charset="0"/>
            </a:endParaRPr>
          </a:p>
          <a:p>
            <a:pPr algn="ctr" rtl="0">
              <a:spcBef>
                <a:spcPts val="0"/>
              </a:spcBef>
              <a:spcAft>
                <a:spcPts val="1200"/>
              </a:spcAft>
            </a:pPr>
            <a:r>
              <a:rPr lang="en-US" sz="4400" i="1" u="none" strike="sngStrike" dirty="0">
                <a:solidFill>
                  <a:srgbClr val="FF0000"/>
                </a:solidFill>
                <a:effectLst/>
                <a:latin typeface="Canva Sans" panose="020B0604020202020204" charset="0"/>
              </a:rPr>
              <a:t>ATTENTION</a:t>
            </a:r>
            <a:endParaRPr lang="en-US" sz="4400" b="0" i="1" u="none" strike="noStrike" dirty="0">
              <a:solidFill>
                <a:srgbClr val="595959"/>
              </a:solidFill>
              <a:effectLst/>
              <a:latin typeface="Canva Sans" panose="020B0604020202020204" charset="0"/>
            </a:endParaRPr>
          </a:p>
          <a:p>
            <a:pPr algn="ctr" rtl="0">
              <a:spcBef>
                <a:spcPts val="0"/>
              </a:spcBef>
              <a:spcAft>
                <a:spcPts val="1200"/>
              </a:spcAft>
            </a:pPr>
            <a:endParaRPr lang="en-US" sz="4400" b="0" i="1" u="none" strike="noStrike" dirty="0">
              <a:solidFill>
                <a:srgbClr val="595959"/>
              </a:solidFill>
              <a:effectLst/>
              <a:latin typeface="Canva Sans" panose="020B0604020202020204" charset="0"/>
            </a:endParaRPr>
          </a:p>
          <a:p>
            <a:pPr algn="ctr" rtl="0">
              <a:spcBef>
                <a:spcPts val="0"/>
              </a:spcBef>
              <a:spcAft>
                <a:spcPts val="1200"/>
              </a:spcAft>
            </a:pPr>
            <a:r>
              <a:rPr lang="en-US" sz="4400" b="1" u="none" strike="noStrike" dirty="0">
                <a:solidFill>
                  <a:srgbClr val="FF0000"/>
                </a:solidFill>
                <a:effectLst/>
                <a:latin typeface="Canva Sans" panose="020B0604020202020204" charset="0"/>
              </a:rPr>
              <a:t>CONSIDERATION</a:t>
            </a:r>
            <a:endParaRPr lang="en-US" sz="6000" b="1" dirty="0">
              <a:solidFill>
                <a:srgbClr val="FF0000"/>
              </a:solidFill>
              <a:latin typeface="Canva Sans" panose="020B0604020202020204" charset="0"/>
            </a:endParaRPr>
          </a:p>
        </p:txBody>
      </p:sp>
    </p:spTree>
    <p:extLst>
      <p:ext uri="{BB962C8B-B14F-4D97-AF65-F5344CB8AC3E}">
        <p14:creationId xmlns:p14="http://schemas.microsoft.com/office/powerpoint/2010/main" val="2505129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Power of Knowledge</a:t>
            </a:r>
          </a:p>
        </p:txBody>
      </p:sp>
      <p:pic>
        <p:nvPicPr>
          <p:cNvPr id="1026" name="Picture 2" descr="Spongebob Thinking GIF - Spongebob Thinking - Discover &amp; Share GIFs">
            <a:extLst>
              <a:ext uri="{FF2B5EF4-FFF2-40B4-BE49-F238E27FC236}">
                <a16:creationId xmlns:a16="http://schemas.microsoft.com/office/drawing/2014/main" id="{71A51A6C-30D7-C11D-77B6-CC0A44686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943100"/>
            <a:ext cx="11339052" cy="7653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2170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Predicting the Champion</a:t>
            </a:r>
          </a:p>
        </p:txBody>
      </p:sp>
      <p:pic>
        <p:nvPicPr>
          <p:cNvPr id="2050" name="Picture 2" descr="What Is OpenAI? Here's Everything a ...">
            <a:extLst>
              <a:ext uri="{FF2B5EF4-FFF2-40B4-BE49-F238E27FC236}">
                <a16:creationId xmlns:a16="http://schemas.microsoft.com/office/drawing/2014/main" id="{D03455BC-7A9C-8C80-D995-A7F95DD37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11" y="1396304"/>
            <a:ext cx="7239000" cy="45531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ogle logo - Wikipedia">
            <a:extLst>
              <a:ext uri="{FF2B5EF4-FFF2-40B4-BE49-F238E27FC236}">
                <a16:creationId xmlns:a16="http://schemas.microsoft.com/office/drawing/2014/main" id="{5450DBDA-9A8F-F02B-3E54-E2AF3F724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5611" y="3218190"/>
            <a:ext cx="3676650"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eist | Anthropic">
            <a:extLst>
              <a:ext uri="{FF2B5EF4-FFF2-40B4-BE49-F238E27FC236}">
                <a16:creationId xmlns:a16="http://schemas.microsoft.com/office/drawing/2014/main" id="{3E6B54B3-7A58-6D62-32BD-2733BBF4F3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8611" y="2920304"/>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hat Is Meta? And How Will It Impact UC ...">
            <a:extLst>
              <a:ext uri="{FF2B5EF4-FFF2-40B4-BE49-F238E27FC236}">
                <a16:creationId xmlns:a16="http://schemas.microsoft.com/office/drawing/2014/main" id="{9EC135DC-D773-C722-BEC6-3B1247E280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9611" y="5111410"/>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hinese search engine Baidu">
            <a:extLst>
              <a:ext uri="{FF2B5EF4-FFF2-40B4-BE49-F238E27FC236}">
                <a16:creationId xmlns:a16="http://schemas.microsoft.com/office/drawing/2014/main" id="{A327912A-3994-BE9E-C1F4-11AA279C77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5411" y="5031013"/>
            <a:ext cx="353377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5D7561B-7534-6C18-E578-985AA8FD8F7C}"/>
              </a:ext>
            </a:extLst>
          </p:cNvPr>
          <p:cNvPicPr>
            <a:picLocks noChangeAspect="1"/>
          </p:cNvPicPr>
          <p:nvPr/>
        </p:nvPicPr>
        <p:blipFill>
          <a:blip r:embed="rId8"/>
          <a:stretch>
            <a:fillRect/>
          </a:stretch>
        </p:blipFill>
        <p:spPr>
          <a:xfrm>
            <a:off x="3581400" y="6743700"/>
            <a:ext cx="11598176" cy="2599591"/>
          </a:xfrm>
          <a:prstGeom prst="rect">
            <a:avLst/>
          </a:prstGeom>
        </p:spPr>
      </p:pic>
    </p:spTree>
    <p:extLst>
      <p:ext uri="{BB962C8B-B14F-4D97-AF65-F5344CB8AC3E}">
        <p14:creationId xmlns:p14="http://schemas.microsoft.com/office/powerpoint/2010/main" val="5530140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Predicting the Champion</a:t>
            </a:r>
          </a:p>
        </p:txBody>
      </p:sp>
      <p:pic>
        <p:nvPicPr>
          <p:cNvPr id="3074" name="Picture 2" descr="Ferrari wins the 2024 24 Hours of Le Mans | 24h-lemans.com">
            <a:extLst>
              <a:ext uri="{FF2B5EF4-FFF2-40B4-BE49-F238E27FC236}">
                <a16:creationId xmlns:a16="http://schemas.microsoft.com/office/drawing/2014/main" id="{4DC790D5-9158-B3A3-2029-805113CD29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1200" y="3238500"/>
            <a:ext cx="611505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rigins of Ford GT40 - Le Mans ...">
            <a:extLst>
              <a:ext uri="{FF2B5EF4-FFF2-40B4-BE49-F238E27FC236}">
                <a16:creationId xmlns:a16="http://schemas.microsoft.com/office/drawing/2014/main" id="{6F4032D2-C6F0-29A5-6946-968F3747A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799" y="3162300"/>
            <a:ext cx="7415893" cy="41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5300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Your Impact on the World</a:t>
            </a:r>
          </a:p>
        </p:txBody>
      </p:sp>
      <p:pic>
        <p:nvPicPr>
          <p:cNvPr id="6" name="Picture 5">
            <a:extLst>
              <a:ext uri="{FF2B5EF4-FFF2-40B4-BE49-F238E27FC236}">
                <a16:creationId xmlns:a16="http://schemas.microsoft.com/office/drawing/2014/main" id="{FF67F786-6F2D-DC6C-74C6-F5F987FE5F9D}"/>
              </a:ext>
            </a:extLst>
          </p:cNvPr>
          <p:cNvPicPr>
            <a:picLocks noChangeAspect="1"/>
          </p:cNvPicPr>
          <p:nvPr/>
        </p:nvPicPr>
        <p:blipFill>
          <a:blip r:embed="rId3"/>
          <a:stretch>
            <a:fillRect/>
          </a:stretch>
        </p:blipFill>
        <p:spPr>
          <a:xfrm>
            <a:off x="1905000" y="3162300"/>
            <a:ext cx="13924938" cy="4191000"/>
          </a:xfrm>
          <a:prstGeom prst="rect">
            <a:avLst/>
          </a:prstGeom>
        </p:spPr>
      </p:pic>
    </p:spTree>
    <p:extLst>
      <p:ext uri="{BB962C8B-B14F-4D97-AF65-F5344CB8AC3E}">
        <p14:creationId xmlns:p14="http://schemas.microsoft.com/office/powerpoint/2010/main" val="1548288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3EB30C-C1B7-01D6-2169-9B12AF714D80}"/>
              </a:ext>
            </a:extLst>
          </p:cNvPr>
          <p:cNvPicPr>
            <a:picLocks noChangeAspect="1"/>
          </p:cNvPicPr>
          <p:nvPr/>
        </p:nvPicPr>
        <p:blipFill>
          <a:blip r:embed="rId2"/>
          <a:stretch>
            <a:fillRect/>
          </a:stretch>
        </p:blipFill>
        <p:spPr>
          <a:xfrm>
            <a:off x="367005" y="2476500"/>
            <a:ext cx="17553989" cy="4267200"/>
          </a:xfrm>
          <a:prstGeom prst="rect">
            <a:avLst/>
          </a:prstGeom>
        </p:spPr>
      </p:pic>
      <p:cxnSp>
        <p:nvCxnSpPr>
          <p:cNvPr id="6" name="Straight Connector 5">
            <a:extLst>
              <a:ext uri="{FF2B5EF4-FFF2-40B4-BE49-F238E27FC236}">
                <a16:creationId xmlns:a16="http://schemas.microsoft.com/office/drawing/2014/main" id="{222564F7-526C-70F4-8EA6-7B432F853A31}"/>
              </a:ext>
            </a:extLst>
          </p:cNvPr>
          <p:cNvCxnSpPr/>
          <p:nvPr/>
        </p:nvCxnSpPr>
        <p:spPr>
          <a:xfrm>
            <a:off x="3429000" y="3619500"/>
            <a:ext cx="12801600" cy="0"/>
          </a:xfrm>
          <a:prstGeom prst="line">
            <a:avLst/>
          </a:prstGeom>
          <a:ln w="381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24376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239DE-5D09-90B0-C3B7-570585726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7442D-51BC-5D74-CDF9-76B786D91784}"/>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Lightner + Key Performance Indicators</a:t>
            </a:r>
          </a:p>
        </p:txBody>
      </p:sp>
      <p:sp>
        <p:nvSpPr>
          <p:cNvPr id="3" name="TextBox 2">
            <a:extLst>
              <a:ext uri="{FF2B5EF4-FFF2-40B4-BE49-F238E27FC236}">
                <a16:creationId xmlns:a16="http://schemas.microsoft.com/office/drawing/2014/main" id="{8CC4F946-4EF4-6262-80BE-DB9A366BEBC4}"/>
              </a:ext>
            </a:extLst>
          </p:cNvPr>
          <p:cNvSpPr txBox="1"/>
          <p:nvPr/>
        </p:nvSpPr>
        <p:spPr>
          <a:xfrm>
            <a:off x="1371600" y="2704353"/>
            <a:ext cx="15621000" cy="5016758"/>
          </a:xfrm>
          <a:prstGeom prst="rect">
            <a:avLst/>
          </a:prstGeom>
          <a:noFill/>
        </p:spPr>
        <p:txBody>
          <a:bodyPr wrap="square">
            <a:spAutoFit/>
          </a:bodyPr>
          <a:lstStyle/>
          <a:p>
            <a:r>
              <a:rPr lang="en-US" sz="4000" dirty="0">
                <a:latin typeface="Canva Sans" panose="020B0604020202020204" charset="0"/>
                <a:hlinkClick r:id="rId3"/>
              </a:rPr>
              <a:t>Lightner</a:t>
            </a:r>
            <a:r>
              <a:rPr lang="en-US" sz="4000" dirty="0">
                <a:latin typeface="Canva Sans" panose="020B0604020202020204" charset="0"/>
              </a:rPr>
              <a:t> – customizable &amp; modernized report writer</a:t>
            </a:r>
            <a:endParaRPr lang="en-US" sz="4000" dirty="0"/>
          </a:p>
          <a:p>
            <a:pPr algn="ctr"/>
            <a:endParaRPr lang="en-US" sz="4000" dirty="0"/>
          </a:p>
          <a:p>
            <a:pPr algn="ctr"/>
            <a:r>
              <a:rPr lang="en-US" sz="4000" dirty="0"/>
              <a:t>Precision: &gt;= 95%</a:t>
            </a:r>
          </a:p>
          <a:p>
            <a:pPr algn="ctr"/>
            <a:r>
              <a:rPr lang="en-US" sz="4000" dirty="0"/>
              <a:t>Recall: &gt;= 95%</a:t>
            </a:r>
          </a:p>
          <a:p>
            <a:pPr algn="ctr"/>
            <a:r>
              <a:rPr lang="en-US" sz="4000" dirty="0"/>
              <a:t>Number of users = ~1,000</a:t>
            </a:r>
          </a:p>
          <a:p>
            <a:pPr algn="ctr"/>
            <a:r>
              <a:rPr lang="en-US" sz="4000" dirty="0"/>
              <a:t>Number of US states represented = ~35</a:t>
            </a:r>
          </a:p>
          <a:p>
            <a:pPr algn="ctr"/>
            <a:r>
              <a:rPr lang="en-US" sz="4000" dirty="0"/>
              <a:t>95</a:t>
            </a:r>
            <a:r>
              <a:rPr lang="en-US" sz="4000" baseline="30000" dirty="0"/>
              <a:t>th</a:t>
            </a:r>
            <a:r>
              <a:rPr lang="en-US" sz="4000" dirty="0"/>
              <a:t> percentile of time saved per eval = 4 hours</a:t>
            </a:r>
          </a:p>
          <a:p>
            <a:pPr algn="ctr"/>
            <a:r>
              <a:rPr lang="en-US" sz="4000" dirty="0"/>
              <a:t>Avg/expected time saved per eval = 1-2.5 hours</a:t>
            </a:r>
          </a:p>
        </p:txBody>
      </p:sp>
    </p:spTree>
    <p:extLst>
      <p:ext uri="{BB962C8B-B14F-4D97-AF65-F5344CB8AC3E}">
        <p14:creationId xmlns:p14="http://schemas.microsoft.com/office/powerpoint/2010/main" val="6650853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40018-3A42-10A4-A26F-626F319E56A0}"/>
              </a:ext>
            </a:extLst>
          </p:cNvPr>
          <p:cNvPicPr>
            <a:picLocks noChangeAspect="1"/>
          </p:cNvPicPr>
          <p:nvPr/>
        </p:nvPicPr>
        <p:blipFill>
          <a:blip r:embed="rId2"/>
          <a:stretch>
            <a:fillRect/>
          </a:stretch>
        </p:blipFill>
        <p:spPr>
          <a:xfrm>
            <a:off x="1790699" y="2857500"/>
            <a:ext cx="14706602" cy="3581400"/>
          </a:xfrm>
          <a:prstGeom prst="rect">
            <a:avLst/>
          </a:prstGeom>
        </p:spPr>
      </p:pic>
    </p:spTree>
    <p:extLst>
      <p:ext uri="{BB962C8B-B14F-4D97-AF65-F5344CB8AC3E}">
        <p14:creationId xmlns:p14="http://schemas.microsoft.com/office/powerpoint/2010/main" val="12299951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140C4-2AE2-DAC4-D860-1E957E0FC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A2066-AC36-F8A4-9149-2FCFD680B125}"/>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Productivity Indexes</a:t>
            </a:r>
          </a:p>
        </p:txBody>
      </p:sp>
      <p:sp>
        <p:nvSpPr>
          <p:cNvPr id="3" name="TextBox 2">
            <a:extLst>
              <a:ext uri="{FF2B5EF4-FFF2-40B4-BE49-F238E27FC236}">
                <a16:creationId xmlns:a16="http://schemas.microsoft.com/office/drawing/2014/main" id="{BE8D7EB6-37A5-7308-ED20-EA3C6AC1D0C2}"/>
              </a:ext>
            </a:extLst>
          </p:cNvPr>
          <p:cNvSpPr txBox="1"/>
          <p:nvPr/>
        </p:nvSpPr>
        <p:spPr>
          <a:xfrm>
            <a:off x="1371600" y="2704353"/>
            <a:ext cx="15621000" cy="5447645"/>
          </a:xfrm>
          <a:prstGeom prst="rect">
            <a:avLst/>
          </a:prstGeom>
          <a:noFill/>
        </p:spPr>
        <p:txBody>
          <a:bodyPr wrap="square">
            <a:spAutoFit/>
          </a:bodyPr>
          <a:lstStyle/>
          <a:p>
            <a:pPr marL="571500" indent="-571500">
              <a:buFont typeface="Arial" panose="020B0604020202020204" pitchFamily="34" charset="0"/>
              <a:buChar char="•"/>
            </a:pPr>
            <a:r>
              <a:rPr lang="en-US" sz="3200" dirty="0">
                <a:latin typeface="Canva Sans" panose="020B0604020202020204" charset="0"/>
              </a:rPr>
              <a:t>[A] hours saved X [B] FTE rate in $/hour X [C] number of evals = value</a:t>
            </a:r>
          </a:p>
          <a:p>
            <a:pPr marL="571500" indent="-571500">
              <a:buFont typeface="Arial" panose="020B0604020202020204" pitchFamily="34" charset="0"/>
              <a:buChar char="•"/>
            </a:pPr>
            <a:r>
              <a:rPr lang="en-US" sz="3200" dirty="0">
                <a:latin typeface="Canva Sans" panose="020B0604020202020204" charset="0"/>
              </a:rPr>
              <a:t>Additional time to interact with students</a:t>
            </a:r>
          </a:p>
          <a:p>
            <a:pPr marL="571500" indent="-571500">
              <a:buFont typeface="Arial" panose="020B0604020202020204" pitchFamily="34" charset="0"/>
              <a:buChar char="•"/>
            </a:pPr>
            <a:r>
              <a:rPr lang="en-US" sz="3200" dirty="0">
                <a:latin typeface="Canva Sans" panose="020B0604020202020204" charset="0"/>
              </a:rPr>
              <a:t>Reduced burnout/higher retention</a:t>
            </a:r>
          </a:p>
          <a:p>
            <a:pPr marL="571500" indent="-571500">
              <a:buFont typeface="Arial" panose="020B0604020202020204" pitchFamily="34" charset="0"/>
              <a:buChar char="•"/>
            </a:pPr>
            <a:r>
              <a:rPr lang="en-US" sz="3200" dirty="0">
                <a:latin typeface="Canva Sans" panose="020B0604020202020204" charset="0"/>
              </a:rPr>
              <a:t>Standardization [=] higher output consistency</a:t>
            </a:r>
          </a:p>
          <a:p>
            <a:pPr marL="571500" indent="-571500">
              <a:buFont typeface="Arial" panose="020B0604020202020204" pitchFamily="34" charset="0"/>
              <a:buChar char="•"/>
            </a:pPr>
            <a:endParaRPr lang="en-US" sz="3200" dirty="0">
              <a:latin typeface="Canva Sans" panose="020B0604020202020204" charset="0"/>
            </a:endParaRPr>
          </a:p>
          <a:p>
            <a:pPr marL="571500" indent="-571500">
              <a:buFont typeface="Arial" panose="020B0604020202020204" pitchFamily="34" charset="0"/>
              <a:buChar char="•"/>
            </a:pPr>
            <a:endParaRPr lang="en-US" sz="3200" dirty="0">
              <a:latin typeface="Canva Sans" panose="020B0604020202020204" charset="0"/>
            </a:endParaRPr>
          </a:p>
          <a:p>
            <a:r>
              <a:rPr lang="en-US" sz="3200" dirty="0">
                <a:latin typeface="Canva Sans" panose="020B0604020202020204" charset="0"/>
              </a:rPr>
              <a:t>Sample calculation:</a:t>
            </a:r>
          </a:p>
          <a:p>
            <a:endParaRPr lang="en-US" sz="3200" dirty="0">
              <a:latin typeface="Canva Sans" panose="020B0604020202020204" charset="0"/>
            </a:endParaRPr>
          </a:p>
          <a:p>
            <a:r>
              <a:rPr lang="en-US" sz="3200" dirty="0">
                <a:latin typeface="Canva Sans" panose="020B0604020202020204" charset="0"/>
              </a:rPr>
              <a:t>20 school </a:t>
            </a:r>
            <a:r>
              <a:rPr lang="en-US" sz="3200" dirty="0" err="1">
                <a:latin typeface="Canva Sans" panose="020B0604020202020204" charset="0"/>
              </a:rPr>
              <a:t>psychs</a:t>
            </a:r>
            <a:r>
              <a:rPr lang="en-US" sz="3200" dirty="0">
                <a:latin typeface="Canva Sans" panose="020B0604020202020204" charset="0"/>
              </a:rPr>
              <a:t> X </a:t>
            </a:r>
            <a:r>
              <a:rPr lang="en-US" sz="3200" dirty="0">
                <a:highlight>
                  <a:srgbClr val="FFFF00"/>
                </a:highlight>
                <a:latin typeface="Canva Sans" panose="020B0604020202020204" charset="0"/>
              </a:rPr>
              <a:t>2 hours saved </a:t>
            </a:r>
            <a:r>
              <a:rPr lang="en-US" sz="3200" dirty="0">
                <a:latin typeface="Canva Sans" panose="020B0604020202020204" charset="0"/>
              </a:rPr>
              <a:t>X 100 evals per year X $100/</a:t>
            </a:r>
            <a:r>
              <a:rPr lang="en-US" sz="3200" dirty="0" err="1">
                <a:latin typeface="Canva Sans" panose="020B0604020202020204" charset="0"/>
              </a:rPr>
              <a:t>hr</a:t>
            </a:r>
            <a:r>
              <a:rPr lang="en-US" sz="3200" dirty="0">
                <a:latin typeface="Canva Sans" panose="020B0604020202020204" charset="0"/>
              </a:rPr>
              <a:t> =</a:t>
            </a:r>
          </a:p>
          <a:p>
            <a:r>
              <a:rPr lang="en-US" sz="6000" b="1" dirty="0">
                <a:latin typeface="Canva Sans" panose="020B0604020202020204" charset="0"/>
              </a:rPr>
              <a:t>$400,000 in annual productivity savings</a:t>
            </a:r>
          </a:p>
        </p:txBody>
      </p:sp>
    </p:spTree>
    <p:extLst>
      <p:ext uri="{BB962C8B-B14F-4D97-AF65-F5344CB8AC3E}">
        <p14:creationId xmlns:p14="http://schemas.microsoft.com/office/powerpoint/2010/main" val="816067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CF5FA-5266-721B-761A-0CB7B231A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38FC34-4E57-2458-76E4-5EE0F9F67943}"/>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Product Roadmap</a:t>
            </a:r>
          </a:p>
        </p:txBody>
      </p:sp>
      <p:sp>
        <p:nvSpPr>
          <p:cNvPr id="3" name="TextBox 2">
            <a:extLst>
              <a:ext uri="{FF2B5EF4-FFF2-40B4-BE49-F238E27FC236}">
                <a16:creationId xmlns:a16="http://schemas.microsoft.com/office/drawing/2014/main" id="{89DD47C5-96AE-2DB2-ADC3-0A5878A71AE0}"/>
              </a:ext>
            </a:extLst>
          </p:cNvPr>
          <p:cNvSpPr txBox="1"/>
          <p:nvPr/>
        </p:nvSpPr>
        <p:spPr>
          <a:xfrm>
            <a:off x="1600200" y="1814805"/>
            <a:ext cx="15621000" cy="3046988"/>
          </a:xfrm>
          <a:prstGeom prst="rect">
            <a:avLst/>
          </a:prstGeom>
          <a:noFill/>
        </p:spPr>
        <p:txBody>
          <a:bodyPr wrap="square">
            <a:spAutoFit/>
          </a:bodyPr>
          <a:lstStyle/>
          <a:p>
            <a:pPr marL="571500" indent="-571500">
              <a:buFont typeface="Arial" panose="020B0604020202020204" pitchFamily="34" charset="0"/>
              <a:buChar char="•"/>
            </a:pPr>
            <a:r>
              <a:rPr lang="en-US" sz="3200" dirty="0">
                <a:latin typeface="Canva Sans" panose="020B0604020202020204" charset="0"/>
              </a:rPr>
              <a:t>Patterns of strengths and weaknesses (PSW-based) output</a:t>
            </a:r>
          </a:p>
          <a:p>
            <a:pPr marL="571500" indent="-571500">
              <a:buFont typeface="Arial" panose="020B0604020202020204" pitchFamily="34" charset="0"/>
              <a:buChar char="•"/>
            </a:pPr>
            <a:r>
              <a:rPr lang="en-US" sz="3200" dirty="0">
                <a:latin typeface="Canva Sans" panose="020B0604020202020204" charset="0"/>
              </a:rPr>
              <a:t>Interoperability with other roles (Occ. Therapists, Speech Language Pathologists, Diagnosticians, SPED Teachers, Administrators, etc.)</a:t>
            </a:r>
          </a:p>
          <a:p>
            <a:pPr marL="571500" indent="-571500">
              <a:buFont typeface="Arial" panose="020B0604020202020204" pitchFamily="34" charset="0"/>
              <a:buChar char="•"/>
            </a:pPr>
            <a:r>
              <a:rPr lang="en-US" sz="3200" dirty="0">
                <a:latin typeface="Canva Sans" panose="020B0604020202020204" charset="0"/>
              </a:rPr>
              <a:t>Collaborations with principal subject matter experts</a:t>
            </a:r>
          </a:p>
          <a:p>
            <a:pPr marL="571500" indent="-571500">
              <a:buFont typeface="Arial" panose="020B0604020202020204" pitchFamily="34" charset="0"/>
              <a:buChar char="•"/>
            </a:pPr>
            <a:r>
              <a:rPr lang="en-US" sz="3200" dirty="0">
                <a:latin typeface="Canva Sans" panose="020B0604020202020204" charset="0"/>
              </a:rPr>
              <a:t>~40 of the most commonly used reports nationwide</a:t>
            </a:r>
          </a:p>
          <a:p>
            <a:pPr marL="571500" indent="-571500">
              <a:buFont typeface="Arial" panose="020B0604020202020204" pitchFamily="34" charset="0"/>
              <a:buChar char="•"/>
            </a:pPr>
            <a:endParaRPr lang="en-US" sz="3200" dirty="0">
              <a:latin typeface="Canva Sans" panose="020B0604020202020204" charset="0"/>
            </a:endParaRPr>
          </a:p>
        </p:txBody>
      </p:sp>
      <p:pic>
        <p:nvPicPr>
          <p:cNvPr id="5" name="Picture 4">
            <a:extLst>
              <a:ext uri="{FF2B5EF4-FFF2-40B4-BE49-F238E27FC236}">
                <a16:creationId xmlns:a16="http://schemas.microsoft.com/office/drawing/2014/main" id="{9A8226A4-F2CB-09D2-316D-EE14C6252F1F}"/>
              </a:ext>
            </a:extLst>
          </p:cNvPr>
          <p:cNvPicPr>
            <a:picLocks noChangeAspect="1"/>
          </p:cNvPicPr>
          <p:nvPr/>
        </p:nvPicPr>
        <p:blipFill>
          <a:blip r:embed="rId3"/>
          <a:stretch>
            <a:fillRect/>
          </a:stretch>
        </p:blipFill>
        <p:spPr>
          <a:xfrm>
            <a:off x="3619500" y="4869186"/>
            <a:ext cx="11582400" cy="4601028"/>
          </a:xfrm>
          <a:prstGeom prst="rect">
            <a:avLst/>
          </a:prstGeom>
        </p:spPr>
      </p:pic>
    </p:spTree>
    <p:extLst>
      <p:ext uri="{BB962C8B-B14F-4D97-AF65-F5344CB8AC3E}">
        <p14:creationId xmlns:p14="http://schemas.microsoft.com/office/powerpoint/2010/main" val="1092772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Demo</a:t>
            </a:r>
          </a:p>
        </p:txBody>
      </p:sp>
      <p:sp>
        <p:nvSpPr>
          <p:cNvPr id="6" name="TextBox 5">
            <a:extLst>
              <a:ext uri="{FF2B5EF4-FFF2-40B4-BE49-F238E27FC236}">
                <a16:creationId xmlns:a16="http://schemas.microsoft.com/office/drawing/2014/main" id="{B3BF01D6-4ADC-809D-57F2-E66F43C7383B}"/>
              </a:ext>
            </a:extLst>
          </p:cNvPr>
          <p:cNvSpPr txBox="1"/>
          <p:nvPr/>
        </p:nvSpPr>
        <p:spPr>
          <a:xfrm>
            <a:off x="4495800" y="4533900"/>
            <a:ext cx="12268200" cy="1015663"/>
          </a:xfrm>
          <a:prstGeom prst="rect">
            <a:avLst/>
          </a:prstGeom>
          <a:noFill/>
        </p:spPr>
        <p:txBody>
          <a:bodyPr wrap="square" rtlCol="0">
            <a:spAutoFit/>
          </a:bodyPr>
          <a:lstStyle/>
          <a:p>
            <a:r>
              <a:rPr lang="en-US" sz="6000" dirty="0">
                <a:latin typeface="Canva Sans" panose="020B0604020202020204" charset="0"/>
                <a:hlinkClick r:id="rId3"/>
              </a:rPr>
              <a:t>Link to Lightner website</a:t>
            </a:r>
            <a:endParaRPr lang="en-US" sz="6000" dirty="0">
              <a:latin typeface="Canva Sans" panose="020B0604020202020204" charset="0"/>
            </a:endParaRPr>
          </a:p>
        </p:txBody>
      </p:sp>
    </p:spTree>
    <p:extLst>
      <p:ext uri="{BB962C8B-B14F-4D97-AF65-F5344CB8AC3E}">
        <p14:creationId xmlns:p14="http://schemas.microsoft.com/office/powerpoint/2010/main" val="376124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Intro</a:t>
            </a:r>
          </a:p>
        </p:txBody>
      </p:sp>
      <p:pic>
        <p:nvPicPr>
          <p:cNvPr id="4" name="Picture 3">
            <a:extLst>
              <a:ext uri="{FF2B5EF4-FFF2-40B4-BE49-F238E27FC236}">
                <a16:creationId xmlns:a16="http://schemas.microsoft.com/office/drawing/2014/main" id="{C9BE8DA5-F61E-FBDA-6A1E-692D1C440265}"/>
              </a:ext>
            </a:extLst>
          </p:cNvPr>
          <p:cNvPicPr>
            <a:picLocks noChangeAspect="1"/>
          </p:cNvPicPr>
          <p:nvPr/>
        </p:nvPicPr>
        <p:blipFill>
          <a:blip r:embed="rId2"/>
          <a:stretch>
            <a:fillRect/>
          </a:stretch>
        </p:blipFill>
        <p:spPr>
          <a:xfrm>
            <a:off x="2590800" y="1257300"/>
            <a:ext cx="12597801" cy="8191500"/>
          </a:xfrm>
          <a:prstGeom prst="rect">
            <a:avLst/>
          </a:prstGeom>
        </p:spPr>
      </p:pic>
      <p:sp>
        <p:nvSpPr>
          <p:cNvPr id="6" name="TextBox 5">
            <a:extLst>
              <a:ext uri="{FF2B5EF4-FFF2-40B4-BE49-F238E27FC236}">
                <a16:creationId xmlns:a16="http://schemas.microsoft.com/office/drawing/2014/main" id="{3B62837D-F9A3-B24F-F838-498AA0920F71}"/>
              </a:ext>
            </a:extLst>
          </p:cNvPr>
          <p:cNvSpPr txBox="1"/>
          <p:nvPr/>
        </p:nvSpPr>
        <p:spPr>
          <a:xfrm>
            <a:off x="3505200" y="5353050"/>
            <a:ext cx="5105400" cy="646331"/>
          </a:xfrm>
          <a:prstGeom prst="rect">
            <a:avLst/>
          </a:prstGeom>
          <a:noFill/>
        </p:spPr>
        <p:txBody>
          <a:bodyPr wrap="square" rtlCol="0">
            <a:spAutoFit/>
          </a:bodyPr>
          <a:lstStyle/>
          <a:p>
            <a:pPr algn="ctr"/>
            <a:r>
              <a:rPr lang="en-US" dirty="0">
                <a:latin typeface="Canva Sans" panose="020B0604020202020204" charset="0"/>
                <a:hlinkClick r:id="rId3"/>
              </a:rPr>
              <a:t>Dani Sofjan</a:t>
            </a:r>
            <a:endParaRPr lang="en-US" dirty="0">
              <a:latin typeface="Canva Sans" panose="020B0604020202020204" charset="0"/>
            </a:endParaRPr>
          </a:p>
          <a:p>
            <a:pPr algn="ctr"/>
            <a:r>
              <a:rPr lang="en-US" dirty="0">
                <a:latin typeface="Canva Sans" panose="020B0604020202020204" charset="0"/>
              </a:rPr>
              <a:t>Technical Product Manager</a:t>
            </a:r>
          </a:p>
        </p:txBody>
      </p:sp>
      <p:sp>
        <p:nvSpPr>
          <p:cNvPr id="7" name="TextBox 6">
            <a:extLst>
              <a:ext uri="{FF2B5EF4-FFF2-40B4-BE49-F238E27FC236}">
                <a16:creationId xmlns:a16="http://schemas.microsoft.com/office/drawing/2014/main" id="{F169225C-7CC4-91E7-30B3-3D2C241FB630}"/>
              </a:ext>
            </a:extLst>
          </p:cNvPr>
          <p:cNvSpPr txBox="1"/>
          <p:nvPr/>
        </p:nvSpPr>
        <p:spPr>
          <a:xfrm>
            <a:off x="9677400" y="5353050"/>
            <a:ext cx="5105400" cy="646331"/>
          </a:xfrm>
          <a:prstGeom prst="rect">
            <a:avLst/>
          </a:prstGeom>
          <a:noFill/>
        </p:spPr>
        <p:txBody>
          <a:bodyPr wrap="square" rtlCol="0">
            <a:spAutoFit/>
          </a:bodyPr>
          <a:lstStyle/>
          <a:p>
            <a:pPr algn="ctr"/>
            <a:r>
              <a:rPr lang="en-US" dirty="0">
                <a:latin typeface="Canva Sans" panose="020B0604020202020204" charset="0"/>
                <a:hlinkClick r:id="rId4"/>
              </a:rPr>
              <a:t>Austin </a:t>
            </a:r>
            <a:r>
              <a:rPr lang="en-US" dirty="0" err="1">
                <a:latin typeface="Canva Sans" panose="020B0604020202020204" charset="0"/>
                <a:hlinkClick r:id="rId4"/>
              </a:rPr>
              <a:t>Abromeit</a:t>
            </a:r>
            <a:endParaRPr lang="en-US" dirty="0">
              <a:latin typeface="Canva Sans" panose="020B0604020202020204" charset="0"/>
            </a:endParaRPr>
          </a:p>
          <a:p>
            <a:pPr algn="ctr"/>
            <a:r>
              <a:rPr lang="en-US" dirty="0">
                <a:latin typeface="Canva Sans" panose="020B0604020202020204" charset="0"/>
              </a:rPr>
              <a:t>Product Manager</a:t>
            </a:r>
          </a:p>
        </p:txBody>
      </p:sp>
    </p:spTree>
    <p:extLst>
      <p:ext uri="{BB962C8B-B14F-4D97-AF65-F5344CB8AC3E}">
        <p14:creationId xmlns:p14="http://schemas.microsoft.com/office/powerpoint/2010/main" val="1470751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Experience with AI</a:t>
            </a:r>
          </a:p>
        </p:txBody>
      </p:sp>
      <p:sp>
        <p:nvSpPr>
          <p:cNvPr id="4" name="TextBox 3">
            <a:extLst>
              <a:ext uri="{FF2B5EF4-FFF2-40B4-BE49-F238E27FC236}">
                <a16:creationId xmlns:a16="http://schemas.microsoft.com/office/drawing/2014/main" id="{89EB86BB-75E4-70C8-6605-308BA165F841}"/>
              </a:ext>
            </a:extLst>
          </p:cNvPr>
          <p:cNvSpPr txBox="1"/>
          <p:nvPr/>
        </p:nvSpPr>
        <p:spPr>
          <a:xfrm>
            <a:off x="1676400" y="1868129"/>
            <a:ext cx="15621000" cy="8156079"/>
          </a:xfrm>
          <a:prstGeom prst="rect">
            <a:avLst/>
          </a:prstGeom>
          <a:noFill/>
        </p:spPr>
        <p:txBody>
          <a:bodyPr wrap="square">
            <a:spAutoFit/>
          </a:bodyPr>
          <a:lstStyle/>
          <a:p>
            <a:pPr marL="457200" indent="-457200">
              <a:spcAft>
                <a:spcPts val="1200"/>
              </a:spcAft>
              <a:buFont typeface="Arial" panose="020B0604020202020204" pitchFamily="34" charset="0"/>
              <a:buChar char="•"/>
            </a:pPr>
            <a:r>
              <a:rPr lang="en-US" sz="2400" b="1" dirty="0">
                <a:latin typeface="Canva Sans" panose="020B0604020202020204" charset="0"/>
              </a:rPr>
              <a:t>Undergraduate | </a:t>
            </a:r>
            <a:r>
              <a:rPr lang="en-US" sz="2400" dirty="0">
                <a:latin typeface="Canva Sans" panose="020B0604020202020204" charset="0"/>
              </a:rPr>
              <a:t>University of Texas (Austin) – Petroleum Engineering, B.S.</a:t>
            </a:r>
            <a:endParaRPr lang="en-US" sz="2400" b="1" dirty="0">
              <a:latin typeface="Canva Sans" panose="020B0604020202020204" charset="0"/>
            </a:endParaRPr>
          </a:p>
          <a:p>
            <a:pPr marL="914400" lvl="1" indent="-457200">
              <a:spcAft>
                <a:spcPts val="1200"/>
              </a:spcAft>
              <a:buFont typeface="Arial" panose="020B0604020202020204" pitchFamily="34" charset="0"/>
              <a:buChar char="•"/>
            </a:pPr>
            <a:r>
              <a:rPr lang="en-US" sz="2400" dirty="0">
                <a:latin typeface="Canva Sans" panose="020B0604020202020204" charset="0"/>
              </a:rPr>
              <a:t>Undergraduate Research Assistant – surfactant and polymer research, fluid dynamics</a:t>
            </a:r>
          </a:p>
          <a:p>
            <a:pPr marL="457200" indent="-457200" rtl="0">
              <a:spcBef>
                <a:spcPts val="0"/>
              </a:spcBef>
              <a:spcAft>
                <a:spcPts val="1200"/>
              </a:spcAft>
              <a:buFont typeface="Arial" panose="020B0604020202020204" pitchFamily="34" charset="0"/>
              <a:buChar char="•"/>
            </a:pPr>
            <a:r>
              <a:rPr lang="en-US" sz="2400" b="1" dirty="0">
                <a:latin typeface="Canva Sans" panose="020B0604020202020204" charset="0"/>
              </a:rPr>
              <a:t>Oil and Gas (3 years)</a:t>
            </a:r>
          </a:p>
          <a:p>
            <a:pPr marL="914400" lvl="1" indent="-457200">
              <a:spcAft>
                <a:spcPts val="1200"/>
              </a:spcAft>
              <a:buFont typeface="Arial" panose="020B0604020202020204" pitchFamily="34" charset="0"/>
              <a:buChar char="•"/>
            </a:pPr>
            <a:r>
              <a:rPr lang="en-US" sz="2400" dirty="0">
                <a:latin typeface="Canva Sans" panose="020B0604020202020204" charset="0"/>
              </a:rPr>
              <a:t>Baker Hughes – reservoir engineering and statistical modeling, field development</a:t>
            </a:r>
          </a:p>
          <a:p>
            <a:pPr marL="914400" lvl="1" indent="-457200">
              <a:spcAft>
                <a:spcPts val="1200"/>
              </a:spcAft>
              <a:buFont typeface="Arial" panose="020B0604020202020204" pitchFamily="34" charset="0"/>
              <a:buChar char="•"/>
            </a:pPr>
            <a:r>
              <a:rPr lang="en-US" sz="2400" dirty="0">
                <a:latin typeface="Canva Sans" panose="020B0604020202020204" charset="0"/>
              </a:rPr>
              <a:t>Shell – deepwater drilling R&amp;D</a:t>
            </a:r>
          </a:p>
          <a:p>
            <a:pPr marL="457200" indent="-457200" rtl="0">
              <a:spcBef>
                <a:spcPts val="0"/>
              </a:spcBef>
              <a:spcAft>
                <a:spcPts val="1200"/>
              </a:spcAft>
              <a:buFont typeface="Arial" panose="020B0604020202020204" pitchFamily="34" charset="0"/>
              <a:buChar char="•"/>
            </a:pPr>
            <a:r>
              <a:rPr lang="en-US" sz="2400" b="1" dirty="0">
                <a:latin typeface="Canva Sans" panose="020B0604020202020204" charset="0"/>
              </a:rPr>
              <a:t>Healthcare (3 years)</a:t>
            </a:r>
          </a:p>
          <a:p>
            <a:pPr marL="914400" lvl="1" indent="-457200">
              <a:spcAft>
                <a:spcPts val="1200"/>
              </a:spcAft>
              <a:buFont typeface="Arial" panose="020B0604020202020204" pitchFamily="34" charset="0"/>
              <a:buChar char="•"/>
            </a:pPr>
            <a:r>
              <a:rPr lang="en-US" sz="2400" dirty="0">
                <a:latin typeface="Canva Sans" panose="020B0604020202020204" charset="0"/>
              </a:rPr>
              <a:t>Epic – Predictive analytics for post-operative pediatric surgeries</a:t>
            </a:r>
          </a:p>
          <a:p>
            <a:pPr marL="457200" indent="-457200">
              <a:spcAft>
                <a:spcPts val="1200"/>
              </a:spcAft>
              <a:buFont typeface="Arial" panose="020B0604020202020204" pitchFamily="34" charset="0"/>
              <a:buChar char="•"/>
            </a:pPr>
            <a:r>
              <a:rPr lang="en-US" sz="2400" b="1" dirty="0">
                <a:latin typeface="Canva Sans" panose="020B0604020202020204" charset="0"/>
              </a:rPr>
              <a:t>Tech</a:t>
            </a:r>
            <a:r>
              <a:rPr lang="en-US" sz="2400" dirty="0">
                <a:latin typeface="Canva Sans" panose="020B0604020202020204" charset="0"/>
              </a:rPr>
              <a:t> </a:t>
            </a:r>
            <a:r>
              <a:rPr lang="en-US" sz="2400" b="1" dirty="0">
                <a:latin typeface="Canva Sans" panose="020B0604020202020204" charset="0"/>
              </a:rPr>
              <a:t>(3 years)</a:t>
            </a:r>
          </a:p>
          <a:p>
            <a:pPr marL="914400" lvl="1" indent="-457200">
              <a:spcAft>
                <a:spcPts val="1200"/>
              </a:spcAft>
              <a:buFont typeface="Arial" panose="020B0604020202020204" pitchFamily="34" charset="0"/>
              <a:buChar char="•"/>
            </a:pPr>
            <a:r>
              <a:rPr lang="en-US" sz="2400" dirty="0">
                <a:latin typeface="Canva Sans" panose="020B0604020202020204" charset="0"/>
              </a:rPr>
              <a:t>Amazon – audio speech recognition, computer vision, image identification and creation, sentiment annotation, financial modeling, edge computing</a:t>
            </a:r>
          </a:p>
          <a:p>
            <a:pPr marL="457200" indent="-457200">
              <a:spcAft>
                <a:spcPts val="1200"/>
              </a:spcAft>
              <a:buFont typeface="Arial" panose="020B0604020202020204" pitchFamily="34" charset="0"/>
              <a:buChar char="•"/>
            </a:pPr>
            <a:r>
              <a:rPr lang="en-US" sz="2400" b="1" dirty="0">
                <a:latin typeface="Canva Sans" panose="020B0604020202020204" charset="0"/>
              </a:rPr>
              <a:t>Edtech (1.5 years)</a:t>
            </a:r>
          </a:p>
          <a:p>
            <a:pPr marL="914400" lvl="1" indent="-457200">
              <a:spcAft>
                <a:spcPts val="1200"/>
              </a:spcAft>
              <a:buFont typeface="Arial" panose="020B0604020202020204" pitchFamily="34" charset="0"/>
              <a:buChar char="•"/>
            </a:pPr>
            <a:r>
              <a:rPr lang="en-US" sz="2400" dirty="0">
                <a:latin typeface="Canva Sans" panose="020B0604020202020204" charset="0"/>
              </a:rPr>
              <a:t>Ai-ai – report writing for school </a:t>
            </a:r>
            <a:r>
              <a:rPr lang="en-US" sz="2400" dirty="0" err="1">
                <a:latin typeface="Canva Sans" panose="020B0604020202020204" charset="0"/>
              </a:rPr>
              <a:t>psychs</a:t>
            </a:r>
            <a:r>
              <a:rPr lang="en-US" sz="2400" dirty="0">
                <a:latin typeface="Canva Sans" panose="020B0604020202020204" charset="0"/>
              </a:rPr>
              <a:t> (Lightner)</a:t>
            </a:r>
          </a:p>
          <a:p>
            <a:pPr marL="457200" indent="-457200">
              <a:spcAft>
                <a:spcPts val="1200"/>
              </a:spcAft>
              <a:buFont typeface="Arial" panose="020B0604020202020204" pitchFamily="34" charset="0"/>
              <a:buChar char="•"/>
            </a:pPr>
            <a:r>
              <a:rPr lang="en-US" sz="2400" b="1" dirty="0">
                <a:latin typeface="Canva Sans" panose="020B0604020202020204" charset="0"/>
              </a:rPr>
              <a:t>Finance (Current)</a:t>
            </a:r>
          </a:p>
          <a:p>
            <a:pPr marL="914400" lvl="1" indent="-457200">
              <a:spcAft>
                <a:spcPts val="1200"/>
              </a:spcAft>
              <a:buFont typeface="Arial" panose="020B0604020202020204" pitchFamily="34" charset="0"/>
              <a:buChar char="•"/>
            </a:pPr>
            <a:r>
              <a:rPr lang="en-US" sz="2400" dirty="0">
                <a:latin typeface="Canva Sans" panose="020B0604020202020204" charset="0"/>
              </a:rPr>
              <a:t>Citibank – AI &amp; automation projects for consumer banking applications</a:t>
            </a:r>
          </a:p>
          <a:p>
            <a:pPr marL="457200" indent="-457200" rtl="0">
              <a:spcBef>
                <a:spcPts val="0"/>
              </a:spcBef>
              <a:spcAft>
                <a:spcPts val="1200"/>
              </a:spcAft>
              <a:buFont typeface="Arial" panose="020B0604020202020204" pitchFamily="34" charset="0"/>
              <a:buChar char="•"/>
            </a:pPr>
            <a:endParaRPr lang="en-US" sz="2400" dirty="0">
              <a:latin typeface="Canva Sans" panose="020B0604020202020204" charset="0"/>
            </a:endParaRPr>
          </a:p>
          <a:p>
            <a:pPr marL="457200" indent="-457200" rtl="0">
              <a:spcBef>
                <a:spcPts val="0"/>
              </a:spcBef>
              <a:spcAft>
                <a:spcPts val="1200"/>
              </a:spcAft>
              <a:buFont typeface="Arial" panose="020B0604020202020204" pitchFamily="34" charset="0"/>
              <a:buChar char="•"/>
            </a:pPr>
            <a:endParaRPr lang="en-US" sz="2400" dirty="0">
              <a:latin typeface="Canva Sans" panose="020B0604020202020204" charset="0"/>
            </a:endParaRPr>
          </a:p>
        </p:txBody>
      </p:sp>
    </p:spTree>
    <p:extLst>
      <p:ext uri="{BB962C8B-B14F-4D97-AF65-F5344CB8AC3E}">
        <p14:creationId xmlns:p14="http://schemas.microsoft.com/office/powerpoint/2010/main" val="3009030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2BAD-98C0-DC63-F608-C8C08CA5005B}"/>
              </a:ext>
            </a:extLst>
          </p:cNvPr>
          <p:cNvSpPr>
            <a:spLocks noGrp="1"/>
          </p:cNvSpPr>
          <p:nvPr>
            <p:ph type="title"/>
          </p:nvPr>
        </p:nvSpPr>
        <p:spPr>
          <a:xfrm>
            <a:off x="685800" y="419100"/>
            <a:ext cx="17449800" cy="1143000"/>
          </a:xfrm>
        </p:spPr>
        <p:txBody>
          <a:bodyPr>
            <a:normAutofit/>
          </a:bodyPr>
          <a:lstStyle/>
          <a:p>
            <a:pPr algn="l"/>
            <a:r>
              <a:rPr lang="en-US" sz="4800" b="1" dirty="0">
                <a:latin typeface="Canva Sans" panose="020B0604020202020204" charset="0"/>
              </a:rPr>
              <a:t>Statement of Intent</a:t>
            </a:r>
          </a:p>
        </p:txBody>
      </p:sp>
      <p:sp>
        <p:nvSpPr>
          <p:cNvPr id="4" name="TextBox 3">
            <a:extLst>
              <a:ext uri="{FF2B5EF4-FFF2-40B4-BE49-F238E27FC236}">
                <a16:creationId xmlns:a16="http://schemas.microsoft.com/office/drawing/2014/main" id="{89EB86BB-75E4-70C8-6605-308BA165F841}"/>
              </a:ext>
            </a:extLst>
          </p:cNvPr>
          <p:cNvSpPr txBox="1"/>
          <p:nvPr/>
        </p:nvSpPr>
        <p:spPr>
          <a:xfrm>
            <a:off x="1676400" y="1868129"/>
            <a:ext cx="15621000" cy="461665"/>
          </a:xfrm>
          <a:prstGeom prst="rect">
            <a:avLst/>
          </a:prstGeom>
          <a:noFill/>
        </p:spPr>
        <p:txBody>
          <a:bodyPr wrap="square">
            <a:spAutoFit/>
          </a:bodyPr>
          <a:lstStyle/>
          <a:p>
            <a:pPr rtl="0">
              <a:spcBef>
                <a:spcPts val="0"/>
              </a:spcBef>
              <a:spcAft>
                <a:spcPts val="1200"/>
              </a:spcAft>
            </a:pPr>
            <a:r>
              <a:rPr lang="en-US" sz="2400" dirty="0">
                <a:latin typeface="Canva Sans" panose="020B0604020202020204" charset="0"/>
              </a:rPr>
              <a:t>Provide you the fundamentals such that you can come up with your own vision of the future</a:t>
            </a:r>
          </a:p>
        </p:txBody>
      </p:sp>
      <p:pic>
        <p:nvPicPr>
          <p:cNvPr id="2052" name="Picture 4">
            <a:extLst>
              <a:ext uri="{FF2B5EF4-FFF2-40B4-BE49-F238E27FC236}">
                <a16:creationId xmlns:a16="http://schemas.microsoft.com/office/drawing/2014/main" id="{4C3AB339-FF41-15C4-A7BF-C955F3069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617388"/>
            <a:ext cx="11658600" cy="711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194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4898</TotalTime>
  <Words>1601</Words>
  <Application>Microsoft Office PowerPoint</Application>
  <PresentationFormat>Custom</PresentationFormat>
  <Paragraphs>283</Paragraphs>
  <Slides>64</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Canva Sans</vt:lpstr>
      <vt:lpstr>Canva Sans Bold</vt:lpstr>
      <vt:lpstr>Lato</vt:lpstr>
      <vt:lpstr>Calibri</vt:lpstr>
      <vt:lpstr>Arial</vt:lpstr>
      <vt:lpstr>Office Theme</vt:lpstr>
      <vt:lpstr>Session Attendance QR Code</vt:lpstr>
      <vt:lpstr>PowerPoint Presentation</vt:lpstr>
      <vt:lpstr>PowerPoint Presentation</vt:lpstr>
      <vt:lpstr>Disclosure</vt:lpstr>
      <vt:lpstr>Agenda</vt:lpstr>
      <vt:lpstr>PowerPoint Presentation</vt:lpstr>
      <vt:lpstr>Intro</vt:lpstr>
      <vt:lpstr>Experience with AI</vt:lpstr>
      <vt:lpstr>Statement of Intent</vt:lpstr>
      <vt:lpstr>Agenda</vt:lpstr>
      <vt:lpstr>Predicting the Future for School Psychologists</vt:lpstr>
      <vt:lpstr>Predicting the Future for School Psychologists</vt:lpstr>
      <vt:lpstr>School Psych Economics</vt:lpstr>
      <vt:lpstr>School Psych Economics</vt:lpstr>
      <vt:lpstr>Late-stage Capitalism Impact on EdTech</vt:lpstr>
      <vt:lpstr>Late-stage Capitalism Impact on EdTech</vt:lpstr>
      <vt:lpstr>Trends in Relatable Industries</vt:lpstr>
      <vt:lpstr>Trends in Relatable Industries</vt:lpstr>
      <vt:lpstr>Knowledge Check 1</vt:lpstr>
      <vt:lpstr>Automating Test Observation – Exercise with MUSD</vt:lpstr>
      <vt:lpstr>AI failing a simple task</vt:lpstr>
      <vt:lpstr>Preparing for the Future</vt:lpstr>
      <vt:lpstr>PowerPoint Presentation</vt:lpstr>
      <vt:lpstr>Agenda</vt:lpstr>
      <vt:lpstr>Knowledge Check 2</vt:lpstr>
      <vt:lpstr>Timeline of technology</vt:lpstr>
      <vt:lpstr>Timeline of technology</vt:lpstr>
      <vt:lpstr>Timeline of technology</vt:lpstr>
      <vt:lpstr>Timeline of technology</vt:lpstr>
      <vt:lpstr>Timeline of technology</vt:lpstr>
      <vt:lpstr>Timeline of technology</vt:lpstr>
      <vt:lpstr>History of AI</vt:lpstr>
      <vt:lpstr>History of AI</vt:lpstr>
      <vt:lpstr>History of AI</vt:lpstr>
      <vt:lpstr>History of AI</vt:lpstr>
      <vt:lpstr>History of AI [present day]</vt:lpstr>
      <vt:lpstr>ML Fundamentals</vt:lpstr>
      <vt:lpstr>ML Fundamentals</vt:lpstr>
      <vt:lpstr>ML Fundamentals</vt:lpstr>
      <vt:lpstr>ML Fundamentals</vt:lpstr>
      <vt:lpstr>ML Fundamentals</vt:lpstr>
      <vt:lpstr>ML Fundamentals</vt:lpstr>
      <vt:lpstr>ML Fundamentals</vt:lpstr>
      <vt:lpstr>Importance of Training Data &amp; Training Methodologies</vt:lpstr>
      <vt:lpstr>Knowledge Check 3</vt:lpstr>
      <vt:lpstr>Knowledge Check 3</vt:lpstr>
      <vt:lpstr>Cost of training a model</vt:lpstr>
      <vt:lpstr>AI’s Biggest Blocker</vt:lpstr>
      <vt:lpstr>Quality Metrics</vt:lpstr>
      <vt:lpstr>Fine Tuning vs Prompt Engineering</vt:lpstr>
      <vt:lpstr>Reducing Hallucination</vt:lpstr>
      <vt:lpstr>Reducing Hallucination</vt:lpstr>
      <vt:lpstr>Reducing Hallucination</vt:lpstr>
      <vt:lpstr>Reducing Hallucination</vt:lpstr>
      <vt:lpstr>Agenda</vt:lpstr>
      <vt:lpstr>Power of Knowledge</vt:lpstr>
      <vt:lpstr>Predicting the Champion</vt:lpstr>
      <vt:lpstr>Predicting the Champion</vt:lpstr>
      <vt:lpstr>Your Impact on the World</vt:lpstr>
      <vt:lpstr>Lightner + Key Performance Indicators</vt:lpstr>
      <vt:lpstr>PowerPoint Presentation</vt:lpstr>
      <vt:lpstr>Productivity Indexes</vt:lpstr>
      <vt:lpstr>Product Roadmap</vt:lpstr>
      <vt:lpstr>Demo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CASPCON 24 Presentation Template</dc:title>
  <dc:creator>Dani Sofjan</dc:creator>
  <cp:lastModifiedBy>Dani Sofjan</cp:lastModifiedBy>
  <cp:revision>70</cp:revision>
  <dcterms:created xsi:type="dcterms:W3CDTF">2006-08-16T00:00:00Z</dcterms:created>
  <dcterms:modified xsi:type="dcterms:W3CDTF">2024-11-09T09:05:37Z</dcterms:modified>
  <dc:identifier>DAGTJPg00X4</dc:identifier>
</cp:coreProperties>
</file>