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59" r:id="rId2"/>
    <p:sldMasterId id="2147483669" r:id="rId3"/>
  </p:sldMasterIdLst>
  <p:notesMasterIdLst>
    <p:notesMasterId r:id="rId21"/>
  </p:notesMasterIdLst>
  <p:sldIdLst>
    <p:sldId id="711" r:id="rId4"/>
    <p:sldId id="781" r:id="rId5"/>
    <p:sldId id="811" r:id="rId6"/>
    <p:sldId id="800" r:id="rId7"/>
    <p:sldId id="808" r:id="rId8"/>
    <p:sldId id="846" r:id="rId9"/>
    <p:sldId id="847" r:id="rId10"/>
    <p:sldId id="848" r:id="rId11"/>
    <p:sldId id="833" r:id="rId12"/>
    <p:sldId id="839" r:id="rId13"/>
    <p:sldId id="843" r:id="rId14"/>
    <p:sldId id="849" r:id="rId15"/>
    <p:sldId id="805" r:id="rId16"/>
    <p:sldId id="729" r:id="rId17"/>
    <p:sldId id="845" r:id="rId18"/>
    <p:sldId id="804" r:id="rId19"/>
    <p:sldId id="801" r:id="rId20"/>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1"/>
            <p14:sldId id="781"/>
            <p14:sldId id="811"/>
            <p14:sldId id="800"/>
            <p14:sldId id="808"/>
            <p14:sldId id="846"/>
            <p14:sldId id="847"/>
            <p14:sldId id="848"/>
            <p14:sldId id="833"/>
            <p14:sldId id="839"/>
            <p14:sldId id="843"/>
            <p14:sldId id="849"/>
            <p14:sldId id="805"/>
            <p14:sldId id="729"/>
            <p14:sldId id="845"/>
            <p14:sldId id="804"/>
            <p14:sldId id="80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B63622-E536-5A75-DFFC-BE2A236F96E2}" name="Ashley Richardson" initials="AR" userId="ZIJq+9Nf02iSqXCVqyUHdy9Z1OuDHsmBaeR7Vsz3mCg=" providerId="None"/>
  <p188:author id="{FA7035CD-FAF6-0F9A-5A70-B063F5D53EC3}" name="Katharine Sucher" initials="KS" userId="fnnK7mpsnpT6sHYYN/igE0zDULQ1ANz88POsc8/tJB0="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p:restoredTop sz="94726"/>
  </p:normalViewPr>
  <p:slideViewPr>
    <p:cSldViewPr snapToGrid="0">
      <p:cViewPr varScale="1">
        <p:scale>
          <a:sx n="160" d="100"/>
          <a:sy n="160" d="100"/>
        </p:scale>
        <p:origin x="8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D06F7-4A0D-444E-86FD-BB0B58738D94}" type="doc">
      <dgm:prSet loTypeId="urn:microsoft.com/office/officeart/2005/8/layout/hierarchy3" loCatId="" qsTypeId="urn:microsoft.com/office/officeart/2005/8/quickstyle/simple1" qsCatId="simple" csTypeId="urn:microsoft.com/office/officeart/2005/8/colors/accent6_2" csCatId="accent6" phldr="1"/>
      <dgm:spPr/>
      <dgm:t>
        <a:bodyPr/>
        <a:lstStyle/>
        <a:p>
          <a:endParaRPr lang="en-US"/>
        </a:p>
      </dgm:t>
    </dgm:pt>
    <dgm:pt modelId="{0D535A1A-421D-D742-8A32-199F235B9B79}">
      <dgm:prSet phldrT="[Text]" custT="1"/>
      <dgm:spPr/>
      <dgm:t>
        <a:bodyPr/>
        <a:lstStyle/>
        <a:p>
          <a:pPr rtl="0"/>
          <a:r>
            <a:rPr lang="en-US" sz="2000" dirty="0">
              <a:solidFill>
                <a:schemeClr val="bg1"/>
              </a:solidFill>
              <a:latin typeface="Arial" panose="020B0604020202020204" pitchFamily="34" charset="0"/>
              <a:cs typeface="Arial" panose="020B0604020202020204" pitchFamily="34" charset="0"/>
            </a:rPr>
            <a:t>Describe the challenges autistic and neurodivergent students face entering post-secondary support programs.</a:t>
          </a:r>
        </a:p>
      </dgm:t>
    </dgm:pt>
    <dgm:pt modelId="{02B228FE-D069-A34F-998E-1ED8486BDFB1}" type="parTrans" cxnId="{CC134B7A-97E3-BC47-9A59-51BE225F922B}">
      <dgm:prSet/>
      <dgm:spPr/>
      <dgm:t>
        <a:bodyPr/>
        <a:lstStyle/>
        <a:p>
          <a:endParaRPr lang="en-US"/>
        </a:p>
      </dgm:t>
    </dgm:pt>
    <dgm:pt modelId="{72A11F94-B5D2-B948-B3EF-9D54B883121A}" type="sibTrans" cxnId="{CC134B7A-97E3-BC47-9A59-51BE225F922B}">
      <dgm:prSet/>
      <dgm:spPr/>
      <dgm:t>
        <a:bodyPr/>
        <a:lstStyle/>
        <a:p>
          <a:endParaRPr lang="en-US"/>
        </a:p>
      </dgm:t>
    </dgm:pt>
    <dgm:pt modelId="{4EDEFCAA-D23A-4D4B-B4F1-3B1A45F001D6}">
      <dgm:prSet phldrT="[Text]" custT="1"/>
      <dgm:spPr/>
      <dgm:t>
        <a:bodyPr/>
        <a:lstStyle/>
        <a:p>
          <a:pPr>
            <a:buFont typeface="Arial" panose="020B0604020202020204" pitchFamily="34" charset="0"/>
            <a:buChar char="•"/>
          </a:pPr>
          <a:r>
            <a:rPr lang="en-US" sz="2000" b="0" dirty="0">
              <a:latin typeface="Arial"/>
              <a:ea typeface="+mn-lt"/>
              <a:cs typeface="Arial"/>
            </a:rPr>
            <a:t>Identify at least one resource and/or strategy that can assist autistic students and their families transition into the collegiate setting.</a:t>
          </a:r>
          <a:endParaRPr lang="en-US" sz="2000" b="0" dirty="0">
            <a:latin typeface="Arial" panose="020B0604020202020204" pitchFamily="34" charset="0"/>
            <a:cs typeface="Arial" panose="020B0604020202020204" pitchFamily="34" charset="0"/>
          </a:endParaRPr>
        </a:p>
      </dgm:t>
    </dgm:pt>
    <dgm:pt modelId="{BA7418CF-83E2-8644-9457-63BA1005D3BD}" type="parTrans" cxnId="{589A92AF-921B-9846-8D1E-2207483AB2FD}">
      <dgm:prSet/>
      <dgm:spPr/>
      <dgm:t>
        <a:bodyPr/>
        <a:lstStyle/>
        <a:p>
          <a:endParaRPr lang="en-US"/>
        </a:p>
      </dgm:t>
    </dgm:pt>
    <dgm:pt modelId="{9EAB8F5A-209D-7844-9460-EDC37D8872C7}" type="sibTrans" cxnId="{589A92AF-921B-9846-8D1E-2207483AB2FD}">
      <dgm:prSet/>
      <dgm:spPr/>
      <dgm:t>
        <a:bodyPr/>
        <a:lstStyle/>
        <a:p>
          <a:endParaRPr lang="en-US"/>
        </a:p>
      </dgm:t>
    </dgm:pt>
    <dgm:pt modelId="{0D9BDEC6-1708-AF49-BD25-FCE98A10EEEA}" type="pres">
      <dgm:prSet presAssocID="{236D06F7-4A0D-444E-86FD-BB0B58738D94}" presName="diagram" presStyleCnt="0">
        <dgm:presLayoutVars>
          <dgm:chPref val="1"/>
          <dgm:dir/>
          <dgm:animOne val="branch"/>
          <dgm:animLvl val="lvl"/>
          <dgm:resizeHandles/>
        </dgm:presLayoutVars>
      </dgm:prSet>
      <dgm:spPr/>
    </dgm:pt>
    <dgm:pt modelId="{C804F37D-4E92-8F41-B566-9531A1454B3D}" type="pres">
      <dgm:prSet presAssocID="{0D535A1A-421D-D742-8A32-199F235B9B79}" presName="root" presStyleCnt="0"/>
      <dgm:spPr/>
    </dgm:pt>
    <dgm:pt modelId="{4BF67136-7EBC-0349-A180-84F6F59A6B9C}" type="pres">
      <dgm:prSet presAssocID="{0D535A1A-421D-D742-8A32-199F235B9B79}" presName="rootComposite" presStyleCnt="0"/>
      <dgm:spPr/>
    </dgm:pt>
    <dgm:pt modelId="{3C9ECE69-3881-F646-BF45-DB27F8581430}" type="pres">
      <dgm:prSet presAssocID="{0D535A1A-421D-D742-8A32-199F235B9B79}" presName="rootText" presStyleLbl="node1" presStyleIdx="0" presStyleCnt="2"/>
      <dgm:spPr/>
    </dgm:pt>
    <dgm:pt modelId="{CF7E093C-D2DE-F04C-8959-ECE3DF0C83D8}" type="pres">
      <dgm:prSet presAssocID="{0D535A1A-421D-D742-8A32-199F235B9B79}" presName="rootConnector" presStyleLbl="node1" presStyleIdx="0" presStyleCnt="2"/>
      <dgm:spPr/>
    </dgm:pt>
    <dgm:pt modelId="{0ECEE8AE-EE87-184E-AB23-C53A3D873562}" type="pres">
      <dgm:prSet presAssocID="{0D535A1A-421D-D742-8A32-199F235B9B79}" presName="childShape" presStyleCnt="0"/>
      <dgm:spPr/>
    </dgm:pt>
    <dgm:pt modelId="{D6E618F1-3416-CA43-8414-96AF129F9B04}" type="pres">
      <dgm:prSet presAssocID="{4EDEFCAA-D23A-4D4B-B4F1-3B1A45F001D6}" presName="root" presStyleCnt="0"/>
      <dgm:spPr/>
    </dgm:pt>
    <dgm:pt modelId="{7E3218C0-9CA3-604D-A333-A963335ADED6}" type="pres">
      <dgm:prSet presAssocID="{4EDEFCAA-D23A-4D4B-B4F1-3B1A45F001D6}" presName="rootComposite" presStyleCnt="0"/>
      <dgm:spPr/>
    </dgm:pt>
    <dgm:pt modelId="{817828F8-B815-5A4A-BB10-C4673150028E}" type="pres">
      <dgm:prSet presAssocID="{4EDEFCAA-D23A-4D4B-B4F1-3B1A45F001D6}" presName="rootText" presStyleLbl="node1" presStyleIdx="1" presStyleCnt="2"/>
      <dgm:spPr/>
    </dgm:pt>
    <dgm:pt modelId="{660A8FD6-88BD-2D42-8E40-07AD3BDDF388}" type="pres">
      <dgm:prSet presAssocID="{4EDEFCAA-D23A-4D4B-B4F1-3B1A45F001D6}" presName="rootConnector" presStyleLbl="node1" presStyleIdx="1" presStyleCnt="2"/>
      <dgm:spPr/>
    </dgm:pt>
    <dgm:pt modelId="{93EA8B49-3331-8340-A83A-96C74E6DD9B7}" type="pres">
      <dgm:prSet presAssocID="{4EDEFCAA-D23A-4D4B-B4F1-3B1A45F001D6}" presName="childShape" presStyleCnt="0"/>
      <dgm:spPr/>
    </dgm:pt>
  </dgm:ptLst>
  <dgm:cxnLst>
    <dgm:cxn modelId="{F7288828-6324-6147-A08E-307B1AE59165}" type="presOf" srcId="{0D535A1A-421D-D742-8A32-199F235B9B79}" destId="{CF7E093C-D2DE-F04C-8959-ECE3DF0C83D8}" srcOrd="1" destOrd="0" presId="urn:microsoft.com/office/officeart/2005/8/layout/hierarchy3"/>
    <dgm:cxn modelId="{487D293A-E7CF-9247-9633-43331E987B40}" type="presOf" srcId="{0D535A1A-421D-D742-8A32-199F235B9B79}" destId="{3C9ECE69-3881-F646-BF45-DB27F8581430}" srcOrd="0" destOrd="0" presId="urn:microsoft.com/office/officeart/2005/8/layout/hierarchy3"/>
    <dgm:cxn modelId="{12B2B750-4A43-F440-B955-DBEA12538598}" type="presOf" srcId="{4EDEFCAA-D23A-4D4B-B4F1-3B1A45F001D6}" destId="{817828F8-B815-5A4A-BB10-C4673150028E}" srcOrd="0" destOrd="0" presId="urn:microsoft.com/office/officeart/2005/8/layout/hierarchy3"/>
    <dgm:cxn modelId="{CC134B7A-97E3-BC47-9A59-51BE225F922B}" srcId="{236D06F7-4A0D-444E-86FD-BB0B58738D94}" destId="{0D535A1A-421D-D742-8A32-199F235B9B79}" srcOrd="0" destOrd="0" parTransId="{02B228FE-D069-A34F-998E-1ED8486BDFB1}" sibTransId="{72A11F94-B5D2-B948-B3EF-9D54B883121A}"/>
    <dgm:cxn modelId="{069A457E-075B-0649-BE63-0C3B957807A2}" type="presOf" srcId="{4EDEFCAA-D23A-4D4B-B4F1-3B1A45F001D6}" destId="{660A8FD6-88BD-2D42-8E40-07AD3BDDF388}" srcOrd="1" destOrd="0" presId="urn:microsoft.com/office/officeart/2005/8/layout/hierarchy3"/>
    <dgm:cxn modelId="{BAC05D9C-DFB2-B442-87BB-BDFF91740AC0}" type="presOf" srcId="{236D06F7-4A0D-444E-86FD-BB0B58738D94}" destId="{0D9BDEC6-1708-AF49-BD25-FCE98A10EEEA}" srcOrd="0" destOrd="0" presId="urn:microsoft.com/office/officeart/2005/8/layout/hierarchy3"/>
    <dgm:cxn modelId="{589A92AF-921B-9846-8D1E-2207483AB2FD}" srcId="{236D06F7-4A0D-444E-86FD-BB0B58738D94}" destId="{4EDEFCAA-D23A-4D4B-B4F1-3B1A45F001D6}" srcOrd="1" destOrd="0" parTransId="{BA7418CF-83E2-8644-9457-63BA1005D3BD}" sibTransId="{9EAB8F5A-209D-7844-9460-EDC37D8872C7}"/>
    <dgm:cxn modelId="{8BAC1EEF-4E79-D740-85FE-020218B7A571}" type="presParOf" srcId="{0D9BDEC6-1708-AF49-BD25-FCE98A10EEEA}" destId="{C804F37D-4E92-8F41-B566-9531A1454B3D}" srcOrd="0" destOrd="0" presId="urn:microsoft.com/office/officeart/2005/8/layout/hierarchy3"/>
    <dgm:cxn modelId="{28BBDC1F-DF84-3A46-97F4-E78C5FF76703}" type="presParOf" srcId="{C804F37D-4E92-8F41-B566-9531A1454B3D}" destId="{4BF67136-7EBC-0349-A180-84F6F59A6B9C}" srcOrd="0" destOrd="0" presId="urn:microsoft.com/office/officeart/2005/8/layout/hierarchy3"/>
    <dgm:cxn modelId="{9E7B7230-36A8-FF4C-B818-03995D3EF95A}" type="presParOf" srcId="{4BF67136-7EBC-0349-A180-84F6F59A6B9C}" destId="{3C9ECE69-3881-F646-BF45-DB27F8581430}" srcOrd="0" destOrd="0" presId="urn:microsoft.com/office/officeart/2005/8/layout/hierarchy3"/>
    <dgm:cxn modelId="{0AC753EB-0B05-BA42-96A9-D1DF3E3D1A3F}" type="presParOf" srcId="{4BF67136-7EBC-0349-A180-84F6F59A6B9C}" destId="{CF7E093C-D2DE-F04C-8959-ECE3DF0C83D8}" srcOrd="1" destOrd="0" presId="urn:microsoft.com/office/officeart/2005/8/layout/hierarchy3"/>
    <dgm:cxn modelId="{D5A70C33-7E8B-C846-A9C8-4D873EFDED2D}" type="presParOf" srcId="{C804F37D-4E92-8F41-B566-9531A1454B3D}" destId="{0ECEE8AE-EE87-184E-AB23-C53A3D873562}" srcOrd="1" destOrd="0" presId="urn:microsoft.com/office/officeart/2005/8/layout/hierarchy3"/>
    <dgm:cxn modelId="{A6C9F2B9-DE49-2A46-BEB0-21207A85F44A}" type="presParOf" srcId="{0D9BDEC6-1708-AF49-BD25-FCE98A10EEEA}" destId="{D6E618F1-3416-CA43-8414-96AF129F9B04}" srcOrd="1" destOrd="0" presId="urn:microsoft.com/office/officeart/2005/8/layout/hierarchy3"/>
    <dgm:cxn modelId="{C4F4BEBA-C687-324B-BD91-CF1E7406AE0E}" type="presParOf" srcId="{D6E618F1-3416-CA43-8414-96AF129F9B04}" destId="{7E3218C0-9CA3-604D-A333-A963335ADED6}" srcOrd="0" destOrd="0" presId="urn:microsoft.com/office/officeart/2005/8/layout/hierarchy3"/>
    <dgm:cxn modelId="{BDDE63E3-8F7D-BC4A-A76B-E917EE9A5C2C}" type="presParOf" srcId="{7E3218C0-9CA3-604D-A333-A963335ADED6}" destId="{817828F8-B815-5A4A-BB10-C4673150028E}" srcOrd="0" destOrd="0" presId="urn:microsoft.com/office/officeart/2005/8/layout/hierarchy3"/>
    <dgm:cxn modelId="{9AA79499-3B1E-8D45-8097-FA85768CBE87}" type="presParOf" srcId="{7E3218C0-9CA3-604D-A333-A963335ADED6}" destId="{660A8FD6-88BD-2D42-8E40-07AD3BDDF388}" srcOrd="1" destOrd="0" presId="urn:microsoft.com/office/officeart/2005/8/layout/hierarchy3"/>
    <dgm:cxn modelId="{60915870-36A1-D04D-813A-E44CEA5879A8}" type="presParOf" srcId="{D6E618F1-3416-CA43-8414-96AF129F9B04}" destId="{93EA8B49-3331-8340-A83A-96C74E6DD9B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ECE69-3881-F646-BF45-DB27F8581430}">
      <dsp:nvSpPr>
        <dsp:cNvPr id="0" name=""/>
        <dsp:cNvSpPr/>
      </dsp:nvSpPr>
      <dsp:spPr>
        <a:xfrm>
          <a:off x="1031" y="589772"/>
          <a:ext cx="3755804" cy="187790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bg1"/>
              </a:solidFill>
              <a:latin typeface="Arial" panose="020B0604020202020204" pitchFamily="34" charset="0"/>
              <a:cs typeface="Arial" panose="020B0604020202020204" pitchFamily="34" charset="0"/>
            </a:rPr>
            <a:t>Describe the challenges autistic and neurodivergent students face entering post-secondary support programs.</a:t>
          </a:r>
        </a:p>
      </dsp:txBody>
      <dsp:txXfrm>
        <a:off x="56033" y="644774"/>
        <a:ext cx="3645800" cy="1767898"/>
      </dsp:txXfrm>
    </dsp:sp>
    <dsp:sp modelId="{817828F8-B815-5A4A-BB10-C4673150028E}">
      <dsp:nvSpPr>
        <dsp:cNvPr id="0" name=""/>
        <dsp:cNvSpPr/>
      </dsp:nvSpPr>
      <dsp:spPr>
        <a:xfrm>
          <a:off x="4695787" y="589772"/>
          <a:ext cx="3755804" cy="187790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0" kern="1200" dirty="0">
              <a:latin typeface="Arial"/>
              <a:ea typeface="+mn-lt"/>
              <a:cs typeface="Arial"/>
            </a:rPr>
            <a:t>Identify at least one resource and/or strategy that can assist autistic students and their families transition into the collegiate setting.</a:t>
          </a:r>
          <a:endParaRPr lang="en-US" sz="2000" b="0" kern="1200" dirty="0">
            <a:latin typeface="Arial" panose="020B0604020202020204" pitchFamily="34" charset="0"/>
            <a:cs typeface="Arial" panose="020B0604020202020204" pitchFamily="34" charset="0"/>
          </a:endParaRPr>
        </a:p>
      </dsp:txBody>
      <dsp:txXfrm>
        <a:off x="4750789" y="644774"/>
        <a:ext cx="3645800" cy="17678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dirty="0"/>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9/30/24</a:t>
            </a:fld>
            <a:endParaRPr lang="en-US" dirty="0"/>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dirty="0"/>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dirty="0"/>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dirty="0"/>
          </a:p>
        </p:txBody>
      </p:sp>
    </p:spTree>
    <p:extLst>
      <p:ext uri="{BB962C8B-B14F-4D97-AF65-F5344CB8AC3E}">
        <p14:creationId xmlns:p14="http://schemas.microsoft.com/office/powerpoint/2010/main" val="146879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3</a:t>
            </a:fld>
            <a:endParaRPr lang="en-US" dirty="0"/>
          </a:p>
        </p:txBody>
      </p:sp>
    </p:spTree>
    <p:extLst>
      <p:ext uri="{BB962C8B-B14F-4D97-AF65-F5344CB8AC3E}">
        <p14:creationId xmlns:p14="http://schemas.microsoft.com/office/powerpoint/2010/main" val="97353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14</a:t>
            </a:fld>
            <a:endParaRPr lang="en-US" dirty="0"/>
          </a:p>
        </p:txBody>
      </p:sp>
    </p:spTree>
    <p:extLst>
      <p:ext uri="{BB962C8B-B14F-4D97-AF65-F5344CB8AC3E}">
        <p14:creationId xmlns:p14="http://schemas.microsoft.com/office/powerpoint/2010/main" val="90895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16</a:t>
            </a:fld>
            <a:endParaRPr lang="en-US" dirty="0"/>
          </a:p>
        </p:txBody>
      </p:sp>
    </p:spTree>
    <p:extLst>
      <p:ext uri="{BB962C8B-B14F-4D97-AF65-F5344CB8AC3E}">
        <p14:creationId xmlns:p14="http://schemas.microsoft.com/office/powerpoint/2010/main" val="321213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F603-2C4E-4CAD-9342-4251772477BC}"/>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96556A-11C1-40F3-8525-271FC361D4D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2513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a:t>Click to edit Master title style</a:t>
            </a:r>
          </a:p>
        </p:txBody>
      </p:sp>
      <p:sp>
        <p:nvSpPr>
          <p:cNvPr id="3" name="Content Placeholder 2"/>
          <p:cNvSpPr>
            <a:spLocks noGrp="1"/>
          </p:cNvSpPr>
          <p:nvPr>
            <p:ph idx="1"/>
          </p:nvPr>
        </p:nvSpPr>
        <p:spPr>
          <a:xfrm>
            <a:off x="457200" y="1737360"/>
            <a:ext cx="8229600" cy="294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a:t>Insert your</a:t>
            </a:r>
            <a:br>
              <a:rPr lang="en-US"/>
            </a:br>
            <a:r>
              <a:rPr lang="en-US"/>
              <a:t>headline here</a:t>
            </a:r>
            <a:br>
              <a:rPr lang="en-US"/>
            </a:br>
            <a:r>
              <a:rPr lang="en-US"/>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a:t>Insert your subtitle or any additional description text here up to</a:t>
            </a:r>
            <a:br>
              <a:rPr lang="en-US"/>
            </a:br>
            <a:r>
              <a:rPr lang="en-US"/>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865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l"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ideo" Target="https://www.youtube.com/embed/p2_qXn8LWI0?feature=oembed"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collegeautismnetwork.org/" TargetMode="External"/><Relationship Id="rId7" Type="http://schemas.openxmlformats.org/officeDocument/2006/relationships/hyperlink" Target="https://lconline.landmark.edu/programs-for-educators/"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vkclearning.org/" TargetMode="External"/><Relationship Id="rId5" Type="http://schemas.openxmlformats.org/officeDocument/2006/relationships/hyperlink" Target="https://researchautism.org/" TargetMode="External"/><Relationship Id="rId4" Type="http://schemas.openxmlformats.org/officeDocument/2006/relationships/hyperlink" Target="https://collegeautismspectrum.com/servic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Ashley.Richardson@austin.utexas.edu" TargetMode="External"/><Relationship Id="rId2" Type="http://schemas.openxmlformats.org/officeDocument/2006/relationships/hyperlink" Target="https://newstudentservices.utexas.edu/longhorn-ties" TargetMode="Externa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a:cxnSpLocks/>
          </p:cNvCxnSpPr>
          <p:nvPr/>
        </p:nvCxnSpPr>
        <p:spPr>
          <a:xfrm>
            <a:off x="571500" y="3282506"/>
            <a:ext cx="7143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4114800"/>
            <a:ext cx="7886700" cy="50292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a:cs typeface="Arial"/>
              </a:rPr>
              <a:t>Ashley Richardson, </a:t>
            </a:r>
            <a:r>
              <a:rPr lang="en-US" sz="1050" cap="all" dirty="0">
                <a:latin typeface="Arial Black"/>
                <a:cs typeface="Arial"/>
              </a:rPr>
              <a:t>LCSW-S</a:t>
            </a:r>
            <a:endParaRPr lang="en-US" dirty="0"/>
          </a:p>
          <a:p>
            <a:pPr fontAlgn="auto">
              <a:lnSpc>
                <a:spcPct val="30000"/>
              </a:lnSpc>
              <a:spcAft>
                <a:spcPts val="0"/>
              </a:spcAft>
            </a:pPr>
            <a:r>
              <a:rPr lang="en-US" sz="1050" dirty="0">
                <a:latin typeface="Arial"/>
                <a:cs typeface="Arial"/>
              </a:rPr>
              <a:t>Program Director, Longhorn TIES Autism and Neurodiversity Support,</a:t>
            </a:r>
            <a:r>
              <a:rPr lang="en-US" sz="1050" baseline="0" dirty="0">
                <a:latin typeface="Arial"/>
                <a:cs typeface="Arial"/>
              </a:rPr>
              <a:t> The University of Texas at Austin</a:t>
            </a:r>
          </a:p>
          <a:p>
            <a:pPr>
              <a:lnSpc>
                <a:spcPct val="30000"/>
              </a:lnSpc>
              <a:spcAft>
                <a:spcPts val="0"/>
              </a:spcAft>
            </a:pPr>
            <a:endParaRPr lang="en-US" sz="1050" cap="all" dirty="0">
              <a:latin typeface="Arial Black"/>
              <a:cs typeface="Arial"/>
            </a:endParaRPr>
          </a:p>
          <a:p>
            <a:pPr>
              <a:lnSpc>
                <a:spcPct val="30000"/>
              </a:lnSpc>
              <a:spcAft>
                <a:spcPts val="0"/>
              </a:spcAft>
            </a:pPr>
            <a:endParaRPr lang="en-US" sz="1050" cap="all" dirty="0">
              <a:latin typeface="Arial Black"/>
              <a:cs typeface="Arial"/>
            </a:endParaRPr>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0"/>
              </a:spcAft>
            </a:pPr>
            <a:endParaRPr lang="en-US" dirty="0"/>
          </a:p>
        </p:txBody>
      </p:sp>
      <p:sp>
        <p:nvSpPr>
          <p:cNvPr id="13" name="Title Placeholder 7"/>
          <p:cNvSpPr txBox="1">
            <a:spLocks/>
          </p:cNvSpPr>
          <p:nvPr/>
        </p:nvSpPr>
        <p:spPr>
          <a:xfrm>
            <a:off x="490384" y="1692207"/>
            <a:ext cx="7886700" cy="1426167"/>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a:lnSpc>
                <a:spcPct val="100000"/>
              </a:lnSpc>
              <a:spcAft>
                <a:spcPts val="0"/>
              </a:spcAft>
            </a:pPr>
            <a:r>
              <a:rPr lang="en-US" sz="4000" cap="none" dirty="0">
                <a:latin typeface="Arial Black"/>
              </a:rPr>
              <a:t>Supporting Autistic &amp; Neurodivergent Students with College Transition</a:t>
            </a:r>
            <a:endParaRPr lang="en-US" sz="18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Tree>
    <p:extLst>
      <p:ext uri="{BB962C8B-B14F-4D97-AF65-F5344CB8AC3E}">
        <p14:creationId xmlns:p14="http://schemas.microsoft.com/office/powerpoint/2010/main" val="24758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AD77-4FF5-68DA-E4D4-10C0DBE2DA5F}"/>
              </a:ext>
            </a:extLst>
          </p:cNvPr>
          <p:cNvSpPr>
            <a:spLocks noGrp="1"/>
          </p:cNvSpPr>
          <p:nvPr>
            <p:ph type="title"/>
          </p:nvPr>
        </p:nvSpPr>
        <p:spPr>
          <a:xfrm>
            <a:off x="547809" y="3697810"/>
            <a:ext cx="7772400" cy="1021556"/>
          </a:xfrm>
        </p:spPr>
        <p:txBody>
          <a:bodyPr>
            <a:normAutofit/>
          </a:bodyPr>
          <a:lstStyle/>
          <a:p>
            <a:r>
              <a:rPr lang="en-US" dirty="0">
                <a:solidFill>
                  <a:schemeClr val="tx1"/>
                </a:solidFill>
                <a:cs typeface="Arial"/>
              </a:rPr>
              <a:t>TIPS AND STRATEGIES</a:t>
            </a:r>
            <a:endParaRPr lang="en-US" dirty="0"/>
          </a:p>
        </p:txBody>
      </p:sp>
    </p:spTree>
    <p:extLst>
      <p:ext uri="{BB962C8B-B14F-4D97-AF65-F5344CB8AC3E}">
        <p14:creationId xmlns:p14="http://schemas.microsoft.com/office/powerpoint/2010/main" val="356182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F223-204B-3D5B-9967-1484A3D795B9}"/>
              </a:ext>
            </a:extLst>
          </p:cNvPr>
          <p:cNvSpPr>
            <a:spLocks noGrp="1"/>
          </p:cNvSpPr>
          <p:nvPr>
            <p:ph type="title"/>
          </p:nvPr>
        </p:nvSpPr>
        <p:spPr/>
        <p:txBody>
          <a:bodyPr>
            <a:normAutofit fontScale="90000"/>
          </a:bodyPr>
          <a:lstStyle/>
          <a:p>
            <a:r>
              <a:rPr lang="en-US" sz="3600" b="1" dirty="0">
                <a:solidFill>
                  <a:schemeClr val="tx1"/>
                </a:solidFill>
                <a:latin typeface="Arial" panose="020B0604020202020204" pitchFamily="34" charset="0"/>
                <a:cs typeface="Arial" panose="020B0604020202020204" pitchFamily="34" charset="0"/>
              </a:rPr>
              <a:t>Supporting the Student with Transition</a:t>
            </a:r>
          </a:p>
        </p:txBody>
      </p:sp>
      <p:sp>
        <p:nvSpPr>
          <p:cNvPr id="3" name="Content Placeholder 2">
            <a:extLst>
              <a:ext uri="{FF2B5EF4-FFF2-40B4-BE49-F238E27FC236}">
                <a16:creationId xmlns:a16="http://schemas.microsoft.com/office/drawing/2014/main" id="{6B4E0CC1-63DE-0EF7-8DED-734A8118AF10}"/>
              </a:ext>
            </a:extLst>
          </p:cNvPr>
          <p:cNvSpPr>
            <a:spLocks noGrp="1"/>
          </p:cNvSpPr>
          <p:nvPr>
            <p:ph idx="1"/>
          </p:nvPr>
        </p:nvSpPr>
        <p:spPr>
          <a:xfrm>
            <a:off x="457200" y="1634728"/>
            <a:ext cx="8229600" cy="2914650"/>
          </a:xfrm>
        </p:spPr>
        <p:txBody>
          <a:bodyPr>
            <a:noAutofit/>
          </a:bodyPr>
          <a:lstStyle/>
          <a:p>
            <a:r>
              <a:rPr lang="en-US" sz="1400" dirty="0">
                <a:solidFill>
                  <a:schemeClr val="tx1"/>
                </a:solidFill>
                <a:latin typeface="Arial" panose="020B0604020202020204" pitchFamily="34" charset="0"/>
                <a:cs typeface="Arial" panose="020B0604020202020204" pitchFamily="34" charset="0"/>
              </a:rPr>
              <a:t>Help facilitate questions</a:t>
            </a:r>
          </a:p>
          <a:p>
            <a:pPr lvl="1"/>
            <a:r>
              <a:rPr lang="en-US" sz="1400" dirty="0">
                <a:solidFill>
                  <a:schemeClr val="tx1"/>
                </a:solidFill>
                <a:latin typeface="Arial" panose="020B0604020202020204" pitchFamily="34" charset="0"/>
                <a:cs typeface="Arial" panose="020B0604020202020204" pitchFamily="34" charset="0"/>
              </a:rPr>
              <a:t>What supports do I receive now that may be needed when I’m an adult? Based on environment. Dorm? Staying at home?</a:t>
            </a:r>
          </a:p>
          <a:p>
            <a:pPr lvl="1"/>
            <a:r>
              <a:rPr lang="en-US" sz="1400" dirty="0">
                <a:solidFill>
                  <a:schemeClr val="tx1"/>
                </a:solidFill>
                <a:latin typeface="Arial" panose="020B0604020202020204" pitchFamily="34" charset="0"/>
                <a:cs typeface="Arial" panose="020B0604020202020204" pitchFamily="34" charset="0"/>
              </a:rPr>
              <a:t>What can I do now to make sure I have supports after I graduate?</a:t>
            </a:r>
          </a:p>
          <a:p>
            <a:pPr lvl="1"/>
            <a:r>
              <a:rPr lang="en-US" sz="1400" dirty="0">
                <a:solidFill>
                  <a:schemeClr val="tx1"/>
                </a:solidFill>
                <a:latin typeface="Arial" panose="020B0604020202020204" pitchFamily="34" charset="0"/>
                <a:cs typeface="Arial" panose="020B0604020202020204" pitchFamily="34" charset="0"/>
              </a:rPr>
              <a:t>What skills can I learn that I will need in adulthood?</a:t>
            </a:r>
          </a:p>
          <a:p>
            <a:r>
              <a:rPr lang="en-US" sz="1400" dirty="0">
                <a:solidFill>
                  <a:schemeClr val="tx1"/>
                </a:solidFill>
                <a:latin typeface="Arial" panose="020B0604020202020204" pitchFamily="34" charset="0"/>
                <a:cs typeface="Arial" panose="020B0604020202020204" pitchFamily="34" charset="0"/>
              </a:rPr>
              <a:t>College life: assist in understanding accommodations</a:t>
            </a:r>
          </a:p>
          <a:p>
            <a:r>
              <a:rPr lang="en-US" sz="1400" dirty="0">
                <a:solidFill>
                  <a:schemeClr val="tx1"/>
                </a:solidFill>
                <a:latin typeface="Arial" panose="020B0604020202020204" pitchFamily="34" charset="0"/>
                <a:cs typeface="Arial" panose="020B0604020202020204" pitchFamily="34" charset="0"/>
              </a:rPr>
              <a:t>Foster the power to make decisions</a:t>
            </a:r>
          </a:p>
          <a:p>
            <a:r>
              <a:rPr lang="en-US" sz="1400" dirty="0">
                <a:solidFill>
                  <a:schemeClr val="tx1"/>
                </a:solidFill>
                <a:latin typeface="Arial" panose="020B0604020202020204" pitchFamily="34" charset="0"/>
                <a:cs typeface="Arial" panose="020B0604020202020204" pitchFamily="34" charset="0"/>
              </a:rPr>
              <a:t>Unstructured time…what is that?</a:t>
            </a:r>
            <a:endParaRPr lang="en-US" sz="10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Identification of strengths</a:t>
            </a:r>
          </a:p>
          <a:p>
            <a:r>
              <a:rPr lang="en-US" sz="1400" dirty="0">
                <a:solidFill>
                  <a:schemeClr val="tx1"/>
                </a:solidFill>
                <a:latin typeface="Arial" panose="020B0604020202020204" pitchFamily="34" charset="0"/>
                <a:cs typeface="Arial" panose="020B0604020202020204" pitchFamily="34" charset="0"/>
              </a:rPr>
              <a:t>Normalize self discovery </a:t>
            </a:r>
          </a:p>
          <a:p>
            <a:pPr lvl="1"/>
            <a:r>
              <a:rPr lang="en-US" sz="1400" dirty="0">
                <a:solidFill>
                  <a:schemeClr val="tx1"/>
                </a:solidFill>
                <a:latin typeface="Arial" panose="020B0604020202020204" pitchFamily="34" charset="0"/>
                <a:cs typeface="Arial" panose="020B0604020202020204" pitchFamily="34" charset="0"/>
              </a:rPr>
              <a:t>becoming an adult and learning who you are</a:t>
            </a:r>
          </a:p>
          <a:p>
            <a:r>
              <a:rPr lang="en-US" sz="1400" dirty="0">
                <a:solidFill>
                  <a:schemeClr val="tx1"/>
                </a:solidFill>
                <a:latin typeface="Arial" panose="020B0604020202020204" pitchFamily="34" charset="0"/>
                <a:cs typeface="Arial" panose="020B0604020202020204" pitchFamily="34" charset="0"/>
              </a:rPr>
              <a:t>Realistic goal setting-career and beyond</a:t>
            </a:r>
          </a:p>
        </p:txBody>
      </p:sp>
    </p:spTree>
    <p:extLst>
      <p:ext uri="{BB962C8B-B14F-4D97-AF65-F5344CB8AC3E}">
        <p14:creationId xmlns:p14="http://schemas.microsoft.com/office/powerpoint/2010/main" val="407592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6172-F57F-4B0C-2122-D1E2FD098BD4}"/>
              </a:ext>
            </a:extLst>
          </p:cNvPr>
          <p:cNvSpPr>
            <a:spLocks noGrp="1"/>
          </p:cNvSpPr>
          <p:nvPr>
            <p:ph type="title"/>
          </p:nvPr>
        </p:nvSpPr>
        <p:spPr/>
        <p:txBody>
          <a:bodyPr>
            <a:normAutofit fontScale="90000"/>
          </a:bodyPr>
          <a:lstStyle/>
          <a:p>
            <a:r>
              <a:rPr lang="en-US" sz="3600" b="1" dirty="0">
                <a:solidFill>
                  <a:schemeClr val="tx1"/>
                </a:solidFill>
                <a:latin typeface="Arial" panose="020B0604020202020204" pitchFamily="34" charset="0"/>
                <a:cs typeface="Arial" panose="020B0604020202020204" pitchFamily="34" charset="0"/>
              </a:rPr>
              <a:t>Supporting the Parents with Transition </a:t>
            </a:r>
          </a:p>
        </p:txBody>
      </p:sp>
      <p:sp>
        <p:nvSpPr>
          <p:cNvPr id="3" name="Content Placeholder 2">
            <a:extLst>
              <a:ext uri="{FF2B5EF4-FFF2-40B4-BE49-F238E27FC236}">
                <a16:creationId xmlns:a16="http://schemas.microsoft.com/office/drawing/2014/main" id="{3F9B5885-BB99-CD5A-387C-77D0A333E56B}"/>
              </a:ext>
            </a:extLst>
          </p:cNvPr>
          <p:cNvSpPr>
            <a:spLocks noGrp="1"/>
          </p:cNvSpPr>
          <p:nvPr>
            <p:ph idx="1"/>
          </p:nvPr>
        </p:nvSpPr>
        <p:spPr/>
        <p:txBody>
          <a:bodyPr>
            <a:normAutofit/>
          </a:bodyPr>
          <a:lstStyle/>
          <a:p>
            <a:r>
              <a:rPr lang="en-US" sz="1400" dirty="0">
                <a:solidFill>
                  <a:schemeClr val="tx1"/>
                </a:solidFill>
                <a:latin typeface="Arial" panose="020B0604020202020204" pitchFamily="34" charset="0"/>
                <a:cs typeface="Arial" panose="020B0604020202020204" pitchFamily="34" charset="0"/>
              </a:rPr>
              <a:t>Understand the college process and share the process with the student</a:t>
            </a:r>
          </a:p>
          <a:p>
            <a:r>
              <a:rPr lang="en-US" sz="1400" dirty="0">
                <a:solidFill>
                  <a:schemeClr val="tx1"/>
                </a:solidFill>
                <a:latin typeface="Arial" panose="020B0604020202020204" pitchFamily="34" charset="0"/>
                <a:cs typeface="Arial" panose="020B0604020202020204" pitchFamily="34" charset="0"/>
              </a:rPr>
              <a:t>“My mom is like my secretary”</a:t>
            </a:r>
          </a:p>
          <a:p>
            <a:pPr lvl="1"/>
            <a:r>
              <a:rPr lang="en-US" sz="1400" dirty="0">
                <a:solidFill>
                  <a:schemeClr val="tx1"/>
                </a:solidFill>
                <a:latin typeface="Arial" panose="020B0604020202020204" pitchFamily="34" charset="0"/>
                <a:cs typeface="Arial" panose="020B0604020202020204" pitchFamily="34" charset="0"/>
              </a:rPr>
              <a:t>Inform and Share</a:t>
            </a:r>
          </a:p>
          <a:p>
            <a:r>
              <a:rPr lang="en-US" sz="1400" dirty="0">
                <a:solidFill>
                  <a:schemeClr val="tx1"/>
                </a:solidFill>
                <a:latin typeface="Arial" panose="020B0604020202020204" pitchFamily="34" charset="0"/>
                <a:cs typeface="Arial" panose="020B0604020202020204" pitchFamily="34" charset="0"/>
              </a:rPr>
              <a:t>Assist in teaching life skills </a:t>
            </a:r>
          </a:p>
          <a:p>
            <a:pPr lvl="1"/>
            <a:r>
              <a:rPr lang="en-US" sz="1400" dirty="0">
                <a:solidFill>
                  <a:schemeClr val="tx1"/>
                </a:solidFill>
                <a:latin typeface="Arial" panose="020B0604020202020204" pitchFamily="34" charset="0"/>
                <a:cs typeface="Arial" panose="020B0604020202020204" pitchFamily="34" charset="0"/>
              </a:rPr>
              <a:t>Emails: checking and responding </a:t>
            </a:r>
          </a:p>
          <a:p>
            <a:r>
              <a:rPr lang="en-US" sz="1400" dirty="0">
                <a:solidFill>
                  <a:schemeClr val="tx1"/>
                </a:solidFill>
                <a:latin typeface="Arial" panose="020B0604020202020204" pitchFamily="34" charset="0"/>
                <a:cs typeface="Arial" panose="020B0604020202020204" pitchFamily="34" charset="0"/>
              </a:rPr>
              <a:t>Distress tolerance for task completion</a:t>
            </a:r>
          </a:p>
          <a:p>
            <a:r>
              <a:rPr lang="en-US" sz="1400" dirty="0">
                <a:solidFill>
                  <a:schemeClr val="tx1"/>
                </a:solidFill>
                <a:latin typeface="Arial" panose="020B0604020202020204" pitchFamily="34" charset="0"/>
                <a:cs typeface="Arial" panose="020B0604020202020204" pitchFamily="34" charset="0"/>
              </a:rPr>
              <a:t>Start the independent learning for non-academic tasks</a:t>
            </a:r>
          </a:p>
          <a:p>
            <a:r>
              <a:rPr lang="en-US" sz="1400" dirty="0">
                <a:solidFill>
                  <a:schemeClr val="tx1"/>
                </a:solidFill>
                <a:latin typeface="Arial" panose="020B0604020202020204" pitchFamily="34" charset="0"/>
                <a:cs typeface="Arial" panose="020B0604020202020204" pitchFamily="34" charset="0"/>
              </a:rPr>
              <a:t>Create opportunities for decision making</a:t>
            </a:r>
          </a:p>
          <a:p>
            <a:r>
              <a:rPr lang="en-US" sz="1400" dirty="0">
                <a:solidFill>
                  <a:schemeClr val="tx1"/>
                </a:solidFill>
                <a:latin typeface="Arial" panose="020B0604020202020204" pitchFamily="34" charset="0"/>
                <a:cs typeface="Arial" panose="020B0604020202020204" pitchFamily="34" charset="0"/>
              </a:rPr>
              <a:t>Create opportunities for students to fail and learn</a:t>
            </a:r>
          </a:p>
          <a:p>
            <a:r>
              <a:rPr lang="en-US" sz="1400" dirty="0">
                <a:solidFill>
                  <a:schemeClr val="tx1"/>
                </a:solidFill>
                <a:latin typeface="Arial" panose="020B0604020202020204" pitchFamily="34" charset="0"/>
                <a:cs typeface="Arial" panose="020B0604020202020204" pitchFamily="34" charset="0"/>
              </a:rPr>
              <a:t>Be realistic about student’s strengths and challenges</a:t>
            </a:r>
          </a:p>
          <a:p>
            <a:r>
              <a:rPr lang="en-US" sz="1400" dirty="0">
                <a:solidFill>
                  <a:schemeClr val="tx1"/>
                </a:solidFill>
                <a:latin typeface="Arial" panose="020B0604020202020204" pitchFamily="34" charset="0"/>
                <a:cs typeface="Arial" panose="020B0604020202020204" pitchFamily="34" charset="0"/>
              </a:rPr>
              <a:t>Parent coaching</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54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5F4C-BE42-64EA-F836-61EE326C38BF}"/>
              </a:ext>
            </a:extLst>
          </p:cNvPr>
          <p:cNvSpPr>
            <a:spLocks noGrp="1"/>
          </p:cNvSpPr>
          <p:nvPr>
            <p:ph type="title"/>
          </p:nvPr>
        </p:nvSpPr>
        <p:spPr>
          <a:xfrm>
            <a:off x="308871" y="3774518"/>
            <a:ext cx="8526256" cy="1023028"/>
          </a:xfrm>
        </p:spPr>
        <p:txBody>
          <a:bodyPr vert="horz" lIns="91440" tIns="45720" rIns="91440" bIns="45720" rtlCol="0" anchor="t">
            <a:noAutofit/>
          </a:bodyPr>
          <a:lstStyle/>
          <a:p>
            <a:r>
              <a:rPr lang="en-US" sz="3600" b="1" cap="all" dirty="0">
                <a:solidFill>
                  <a:schemeClr val="tx1"/>
                </a:solidFill>
                <a:latin typeface="Arial"/>
                <a:cs typeface="Arial"/>
              </a:rPr>
              <a:t>RESOURCES AND LONGHORN TIES</a:t>
            </a:r>
            <a:endParaRPr lang="en-US" sz="3600" b="1" dirty="0">
              <a:solidFill>
                <a:schemeClr val="tx1"/>
              </a:solidFill>
              <a:latin typeface="Arial"/>
              <a:cs typeface="Arial"/>
            </a:endParaRPr>
          </a:p>
        </p:txBody>
      </p:sp>
    </p:spTree>
    <p:extLst>
      <p:ext uri="{BB962C8B-B14F-4D97-AF65-F5344CB8AC3E}">
        <p14:creationId xmlns:p14="http://schemas.microsoft.com/office/powerpoint/2010/main" val="342701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753F396-C861-AAC8-5212-2752EF74E57F}"/>
              </a:ext>
            </a:extLst>
          </p:cNvPr>
          <p:cNvSpPr txBox="1"/>
          <p:nvPr/>
        </p:nvSpPr>
        <p:spPr>
          <a:xfrm>
            <a:off x="798197" y="4621070"/>
            <a:ext cx="754760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https://youtu.be/p2_qXn8LWI0?si=kNXrAcUAg2kvz5Er</a:t>
            </a:r>
          </a:p>
        </p:txBody>
      </p:sp>
      <p:sp>
        <p:nvSpPr>
          <p:cNvPr id="3" name="Content Placeholder 2">
            <a:extLst>
              <a:ext uri="{FF2B5EF4-FFF2-40B4-BE49-F238E27FC236}">
                <a16:creationId xmlns:a16="http://schemas.microsoft.com/office/drawing/2014/main" id="{18FE5F35-EAE4-9C05-DD80-A24E30115DD7}"/>
              </a:ext>
            </a:extLst>
          </p:cNvPr>
          <p:cNvSpPr txBox="1">
            <a:spLocks/>
          </p:cNvSpPr>
          <p:nvPr/>
        </p:nvSpPr>
        <p:spPr>
          <a:xfrm>
            <a:off x="0" y="914400"/>
            <a:ext cx="1612238" cy="34452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spcAft>
                <a:spcPts val="0"/>
              </a:spcAft>
              <a:buNone/>
            </a:pPr>
            <a:r>
              <a:rPr lang="en-US" sz="1400" dirty="0">
                <a:solidFill>
                  <a:srgbClr val="FF0000"/>
                </a:solidFill>
                <a:latin typeface="Arial"/>
                <a:ea typeface="+mn-lt"/>
                <a:cs typeface="Arial"/>
                <a:sym typeface="Wingdings" pitchFamily="2" charset="2"/>
              </a:rPr>
              <a:t> </a:t>
            </a:r>
            <a:endParaRPr lang="en-US" sz="1050" i="1" dirty="0">
              <a:solidFill>
                <a:srgbClr val="FF0000"/>
              </a:solidFill>
              <a:ea typeface="Calibri"/>
              <a:cs typeface="Calibri"/>
            </a:endParaRPr>
          </a:p>
        </p:txBody>
      </p:sp>
      <p:pic>
        <p:nvPicPr>
          <p:cNvPr id="6" name="Online Media 5" descr="Longhorn TIES Support Services">
            <a:hlinkClick r:id="" action="ppaction://media"/>
            <a:extLst>
              <a:ext uri="{FF2B5EF4-FFF2-40B4-BE49-F238E27FC236}">
                <a16:creationId xmlns:a16="http://schemas.microsoft.com/office/drawing/2014/main" id="{7335EEB6-E1D9-F7F2-ECAF-9439BD63C32B}"/>
              </a:ext>
            </a:extLst>
          </p:cNvPr>
          <p:cNvPicPr>
            <a:picLocks noRot="1" noChangeAspect="1"/>
          </p:cNvPicPr>
          <p:nvPr>
            <a:videoFile r:link="rId1"/>
          </p:nvPr>
        </p:nvPicPr>
        <p:blipFill>
          <a:blip r:embed="rId4"/>
          <a:stretch>
            <a:fillRect/>
          </a:stretch>
        </p:blipFill>
        <p:spPr>
          <a:xfrm>
            <a:off x="956878" y="535982"/>
            <a:ext cx="7230243" cy="4085088"/>
          </a:xfrm>
          <a:prstGeom prst="rect">
            <a:avLst/>
          </a:prstGeom>
        </p:spPr>
      </p:pic>
    </p:spTree>
    <p:extLst>
      <p:ext uri="{BB962C8B-B14F-4D97-AF65-F5344CB8AC3E}">
        <p14:creationId xmlns:p14="http://schemas.microsoft.com/office/powerpoint/2010/main" val="18227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CB3D-238D-1922-10D1-756A2F7A74FA}"/>
              </a:ext>
            </a:extLst>
          </p:cNvPr>
          <p:cNvSpPr>
            <a:spLocks noGrp="1"/>
          </p:cNvSpPr>
          <p:nvPr>
            <p:ph type="title"/>
          </p:nvPr>
        </p:nvSpPr>
        <p:spPr>
          <a:xfrm>
            <a:off x="457200" y="777478"/>
            <a:ext cx="8229600" cy="857250"/>
          </a:xfrm>
        </p:spPr>
        <p:txBody>
          <a:bodyPr anchor="ctr">
            <a:normAutofit fontScale="90000"/>
          </a:bodyPr>
          <a:lstStyle/>
          <a:p>
            <a:pPr>
              <a:lnSpc>
                <a:spcPct val="90000"/>
              </a:lnSpc>
            </a:pPr>
            <a:r>
              <a:rPr lang="en-US" sz="2800" b="1" dirty="0">
                <a:solidFill>
                  <a:schemeClr val="tx1"/>
                </a:solidFill>
              </a:rPr>
              <a:t>Longhorn TIES Autism and Neurodiversity Support</a:t>
            </a:r>
          </a:p>
        </p:txBody>
      </p:sp>
      <p:pic>
        <p:nvPicPr>
          <p:cNvPr id="5" name="Picture 4" descr="A collage of people sitting at a table&#10;&#10;Description automatically generated">
            <a:extLst>
              <a:ext uri="{FF2B5EF4-FFF2-40B4-BE49-F238E27FC236}">
                <a16:creationId xmlns:a16="http://schemas.microsoft.com/office/drawing/2014/main" id="{A01B0906-1ADA-C44B-FAF9-68ED3E22C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41062"/>
            <a:ext cx="8459168" cy="3468260"/>
          </a:xfrm>
          <a:prstGeom prst="rect">
            <a:avLst/>
          </a:prstGeom>
          <a:noFill/>
        </p:spPr>
      </p:pic>
    </p:spTree>
    <p:extLst>
      <p:ext uri="{BB962C8B-B14F-4D97-AF65-F5344CB8AC3E}">
        <p14:creationId xmlns:p14="http://schemas.microsoft.com/office/powerpoint/2010/main" val="123053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F025-E5E1-A54F-A75F-C59C914C9A3D}"/>
              </a:ext>
            </a:extLst>
          </p:cNvPr>
          <p:cNvSpPr>
            <a:spLocks noGrp="1"/>
          </p:cNvSpPr>
          <p:nvPr>
            <p:ph type="title"/>
          </p:nvPr>
        </p:nvSpPr>
        <p:spPr/>
        <p:txBody>
          <a:bodyPr>
            <a:normAutofit/>
          </a:bodyPr>
          <a:lstStyle/>
          <a:p>
            <a:r>
              <a:rPr lang="en-US" sz="3600" b="1" dirty="0">
                <a:solidFill>
                  <a:schemeClr val="tx1"/>
                </a:solidFill>
                <a:latin typeface="Arial"/>
                <a:cs typeface="Arial"/>
              </a:rPr>
              <a:t>Resources</a:t>
            </a:r>
            <a:endParaRPr lang="en-US" dirty="0">
              <a:solidFill>
                <a:schemeClr val="tx1"/>
              </a:solidFill>
            </a:endParaRPr>
          </a:p>
        </p:txBody>
      </p:sp>
      <p:sp>
        <p:nvSpPr>
          <p:cNvPr id="7" name="Content Placeholder 2">
            <a:extLst>
              <a:ext uri="{FF2B5EF4-FFF2-40B4-BE49-F238E27FC236}">
                <a16:creationId xmlns:a16="http://schemas.microsoft.com/office/drawing/2014/main" id="{D9DD2633-3331-20AD-59AF-67D74FD4232F}"/>
              </a:ext>
            </a:extLst>
          </p:cNvPr>
          <p:cNvSpPr>
            <a:spLocks noGrp="1"/>
          </p:cNvSpPr>
          <p:nvPr/>
        </p:nvSpPr>
        <p:spPr>
          <a:xfrm>
            <a:off x="554246" y="1601247"/>
            <a:ext cx="3469115" cy="3311083"/>
          </a:xfrm>
          <a:prstGeom prst="rect">
            <a:avLst/>
          </a:prstGeom>
        </p:spPr>
        <p:txBody>
          <a:bodyPr vert="horz" lIns="91440" tIns="45720" rIns="91440" bIns="45720" rtlCol="0" anchor="t">
            <a:noAutofit/>
          </a:bodyPr>
          <a:ls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a:lstStyle>
          <a:p>
            <a:pPr>
              <a:spcBef>
                <a:spcPts val="0"/>
              </a:spcBef>
              <a:spcAft>
                <a:spcPts val="100"/>
              </a:spcAft>
            </a:pPr>
            <a:r>
              <a:rPr lang="en-US" sz="1300" b="1" dirty="0">
                <a:latin typeface="Arial"/>
                <a:ea typeface="+mn-lt"/>
                <a:cs typeface="Arial"/>
              </a:rPr>
              <a:t>Resources</a:t>
            </a:r>
          </a:p>
          <a:p>
            <a:pPr marL="285750" indent="-285750">
              <a:spcBef>
                <a:spcPts val="0"/>
              </a:spcBef>
              <a:spcAft>
                <a:spcPts val="100"/>
              </a:spcAft>
              <a:buFont typeface="Arial" panose="020B0604020202020204" pitchFamily="34" charset="0"/>
              <a:buChar char="•"/>
            </a:pPr>
            <a:r>
              <a:rPr lang="en-US" sz="1300" dirty="0">
                <a:latin typeface="Arial"/>
                <a:ea typeface="+mn-lt"/>
                <a:cs typeface="Arial"/>
              </a:rPr>
              <a:t>College Autism Network</a:t>
            </a:r>
          </a:p>
          <a:p>
            <a:pPr marL="742950" lvl="1" indent="-285750">
              <a:spcBef>
                <a:spcPts val="0"/>
              </a:spcBef>
              <a:spcAft>
                <a:spcPts val="100"/>
              </a:spcAft>
              <a:buFont typeface="Arial"/>
              <a:buChar char="•"/>
            </a:pPr>
            <a:r>
              <a:rPr lang="en-US" sz="1300" dirty="0">
                <a:latin typeface="Arial"/>
                <a:ea typeface="+mn-lt"/>
                <a:cs typeface="Arial"/>
              </a:rPr>
              <a:t>Links varied stakeholders engaged in evidence-guided efforts to improve access, experiences, and outcomes for postsecondary students with autism.</a:t>
            </a:r>
          </a:p>
          <a:p>
            <a:pPr marL="742950" lvl="1" indent="-285750">
              <a:spcBef>
                <a:spcPts val="0"/>
              </a:spcBef>
              <a:spcAft>
                <a:spcPts val="100"/>
              </a:spcAft>
              <a:buFont typeface="Arial"/>
              <a:buChar char="•"/>
            </a:pPr>
            <a:r>
              <a:rPr lang="en-US" sz="1300" dirty="0">
                <a:latin typeface="Arial"/>
                <a:ea typeface="+mn-lt"/>
                <a:cs typeface="Arial"/>
                <a:hlinkClick r:id="rId3"/>
              </a:rPr>
              <a:t>https://collegeautismnetwork.org/</a:t>
            </a:r>
            <a:r>
              <a:rPr lang="en-US" sz="1300" dirty="0">
                <a:latin typeface="Arial"/>
                <a:ea typeface="+mn-lt"/>
                <a:cs typeface="Arial"/>
              </a:rPr>
              <a:t>	</a:t>
            </a:r>
          </a:p>
          <a:p>
            <a:pPr marL="285750" indent="-285750">
              <a:spcBef>
                <a:spcPts val="0"/>
              </a:spcBef>
              <a:spcAft>
                <a:spcPts val="100"/>
              </a:spcAft>
              <a:buFont typeface="Arial"/>
              <a:buChar char="•"/>
            </a:pPr>
            <a:r>
              <a:rPr lang="en-US" sz="1300" dirty="0">
                <a:latin typeface="Arial"/>
                <a:ea typeface="+mn-lt"/>
                <a:cs typeface="Arial"/>
              </a:rPr>
              <a:t>College Autism Spectrum</a:t>
            </a:r>
          </a:p>
          <a:p>
            <a:pPr marL="742950" lvl="1" indent="-285750">
              <a:spcBef>
                <a:spcPts val="0"/>
              </a:spcBef>
              <a:spcAft>
                <a:spcPts val="100"/>
              </a:spcAft>
              <a:buFont typeface="Arial"/>
              <a:buChar char="•"/>
            </a:pPr>
            <a:r>
              <a:rPr lang="en-US" sz="1300" dirty="0">
                <a:latin typeface="Arial"/>
                <a:ea typeface="+mn-lt"/>
                <a:cs typeface="Arial"/>
                <a:hlinkClick r:id="rId4"/>
              </a:rPr>
              <a:t>https://collegeautismspectrum.com/services/</a:t>
            </a:r>
            <a:endParaRPr lang="en-US" sz="1300" dirty="0">
              <a:latin typeface="Arial"/>
              <a:ea typeface="+mn-lt"/>
              <a:cs typeface="Arial"/>
            </a:endParaRPr>
          </a:p>
          <a:p>
            <a:pPr marL="285750" indent="-285750">
              <a:spcBef>
                <a:spcPts val="0"/>
              </a:spcBef>
              <a:spcAft>
                <a:spcPts val="100"/>
              </a:spcAft>
              <a:buFont typeface="Arial"/>
              <a:buChar char="•"/>
            </a:pPr>
            <a:r>
              <a:rPr lang="en-US" sz="1300" dirty="0">
                <a:latin typeface="Arial"/>
                <a:ea typeface="+mn-lt"/>
                <a:cs typeface="Arial"/>
              </a:rPr>
              <a:t>Organization for Autism Research</a:t>
            </a:r>
          </a:p>
          <a:p>
            <a:pPr marL="742950" lvl="1" indent="-285750">
              <a:spcBef>
                <a:spcPts val="0"/>
              </a:spcBef>
              <a:spcAft>
                <a:spcPts val="100"/>
              </a:spcAft>
              <a:buFont typeface="Arial"/>
              <a:buChar char="•"/>
            </a:pPr>
            <a:r>
              <a:rPr lang="en-US" sz="1300" dirty="0">
                <a:latin typeface="Arial"/>
                <a:ea typeface="+mn-lt"/>
                <a:cs typeface="Arial"/>
                <a:hlinkClick r:id="rId5"/>
              </a:rPr>
              <a:t>https://researchautism.org/</a:t>
            </a:r>
            <a:r>
              <a:rPr lang="en-US" sz="1300" dirty="0">
                <a:latin typeface="Arial"/>
                <a:ea typeface="+mn-lt"/>
                <a:cs typeface="Arial"/>
              </a:rPr>
              <a:t>	</a:t>
            </a:r>
          </a:p>
          <a:p>
            <a:pPr lvl="1">
              <a:spcBef>
                <a:spcPts val="0"/>
              </a:spcBef>
              <a:spcAft>
                <a:spcPts val="100"/>
              </a:spcAft>
            </a:pPr>
            <a:endParaRPr lang="en-US" sz="1300" dirty="0">
              <a:latin typeface="Arial"/>
              <a:ea typeface="+mn-lt"/>
              <a:cs typeface="Arial"/>
            </a:endParaRPr>
          </a:p>
          <a:p>
            <a:pPr>
              <a:spcBef>
                <a:spcPts val="0"/>
              </a:spcBef>
              <a:spcAft>
                <a:spcPts val="100"/>
              </a:spcAft>
            </a:pPr>
            <a:endParaRPr lang="en-US" sz="1300" dirty="0">
              <a:latin typeface="Arial"/>
              <a:ea typeface="+mn-lt"/>
              <a:cs typeface="Arial"/>
            </a:endParaRPr>
          </a:p>
          <a:p>
            <a:pPr marL="285750" indent="-285750">
              <a:spcBef>
                <a:spcPts val="0"/>
              </a:spcBef>
              <a:spcAft>
                <a:spcPts val="100"/>
              </a:spcAft>
              <a:buFont typeface="Arial" panose="020B0604020202020204" pitchFamily="34" charset="0"/>
              <a:buChar char="•"/>
            </a:pPr>
            <a:endParaRPr lang="en-US" sz="1300" dirty="0">
              <a:latin typeface="Arial"/>
              <a:ea typeface="+mn-lt"/>
              <a:cs typeface="Arial"/>
            </a:endParaRPr>
          </a:p>
          <a:p>
            <a:pPr marL="285750" indent="-285750">
              <a:spcBef>
                <a:spcPts val="0"/>
              </a:spcBef>
              <a:spcAft>
                <a:spcPts val="100"/>
              </a:spcAft>
              <a:buFont typeface="Arial"/>
              <a:buChar char="•"/>
            </a:pPr>
            <a:endParaRPr lang="en-US" sz="1300" dirty="0">
              <a:latin typeface="Arial"/>
              <a:ea typeface="+mn-lt"/>
              <a:cs typeface="Arial"/>
            </a:endParaRPr>
          </a:p>
          <a:p>
            <a:pPr marL="285750" indent="-285750">
              <a:spcBef>
                <a:spcPts val="0"/>
              </a:spcBef>
              <a:spcAft>
                <a:spcPts val="100"/>
              </a:spcAft>
              <a:buFont typeface="Arial"/>
              <a:buChar char="•"/>
            </a:pPr>
            <a:endParaRPr lang="en-US" sz="1300" b="1" dirty="0">
              <a:latin typeface="Arial"/>
              <a:ea typeface="+mn-lt"/>
              <a:cs typeface="Arial"/>
            </a:endParaRPr>
          </a:p>
        </p:txBody>
      </p:sp>
      <p:sp>
        <p:nvSpPr>
          <p:cNvPr id="4" name="TextBox 3">
            <a:extLst>
              <a:ext uri="{FF2B5EF4-FFF2-40B4-BE49-F238E27FC236}">
                <a16:creationId xmlns:a16="http://schemas.microsoft.com/office/drawing/2014/main" id="{3275B9B2-1F7D-AD04-ADB2-3B90D3D0C739}"/>
              </a:ext>
            </a:extLst>
          </p:cNvPr>
          <p:cNvSpPr txBox="1"/>
          <p:nvPr/>
        </p:nvSpPr>
        <p:spPr>
          <a:xfrm>
            <a:off x="4329486" y="1712776"/>
            <a:ext cx="4260268" cy="1756891"/>
          </a:xfrm>
          <a:prstGeom prst="rect">
            <a:avLst/>
          </a:prstGeom>
          <a:noFill/>
        </p:spPr>
        <p:txBody>
          <a:bodyPr wrap="square">
            <a:spAutoFit/>
          </a:bodyPr>
          <a:lstStyle/>
          <a:p>
            <a:pPr>
              <a:spcBef>
                <a:spcPts val="0"/>
              </a:spcBef>
              <a:spcAft>
                <a:spcPts val="100"/>
              </a:spcAft>
            </a:pPr>
            <a:r>
              <a:rPr lang="en-US" sz="1300" b="1" dirty="0">
                <a:latin typeface="Arial"/>
                <a:ea typeface="+mn-lt"/>
                <a:cs typeface="Arial"/>
              </a:rPr>
              <a:t>Trainings</a:t>
            </a:r>
            <a:r>
              <a:rPr lang="en-US" sz="1300" dirty="0">
                <a:latin typeface="Arial"/>
                <a:ea typeface="+mn-lt"/>
                <a:cs typeface="Arial"/>
              </a:rPr>
              <a:t> </a:t>
            </a:r>
          </a:p>
          <a:p>
            <a:pPr marL="285750" indent="-285750">
              <a:spcBef>
                <a:spcPts val="0"/>
              </a:spcBef>
              <a:spcAft>
                <a:spcPts val="100"/>
              </a:spcAft>
              <a:buFont typeface="Arial" panose="020B0604020202020204" pitchFamily="34" charset="0"/>
              <a:buChar char="•"/>
            </a:pPr>
            <a:r>
              <a:rPr lang="en-US" sz="1300" dirty="0">
                <a:latin typeface="Arial"/>
                <a:ea typeface="+mn-lt"/>
                <a:cs typeface="Arial"/>
              </a:rPr>
              <a:t>Autism Career Empowerment-Vanderbilt Kennedy Center Learning</a:t>
            </a:r>
          </a:p>
          <a:p>
            <a:pPr marL="742950" lvl="1" indent="-285750">
              <a:spcBef>
                <a:spcPts val="0"/>
              </a:spcBef>
              <a:spcAft>
                <a:spcPts val="100"/>
              </a:spcAft>
              <a:buFont typeface="Arial" panose="020B0604020202020204" pitchFamily="34" charset="0"/>
              <a:buChar char="•"/>
            </a:pPr>
            <a:r>
              <a:rPr lang="en-US" sz="1300" dirty="0">
                <a:latin typeface="Arial"/>
                <a:ea typeface="+mn-lt"/>
                <a:cs typeface="Arial"/>
                <a:hlinkClick r:id="rId6"/>
              </a:rPr>
              <a:t>https://vkclearning.org/</a:t>
            </a:r>
            <a:endParaRPr lang="en-US" sz="1300" dirty="0">
              <a:latin typeface="Arial"/>
              <a:ea typeface="+mn-lt"/>
              <a:cs typeface="Arial"/>
            </a:endParaRPr>
          </a:p>
          <a:p>
            <a:pPr marL="285750" indent="-285750">
              <a:spcBef>
                <a:spcPts val="0"/>
              </a:spcBef>
              <a:spcAft>
                <a:spcPts val="100"/>
              </a:spcAft>
              <a:buFont typeface="Arial" panose="020B0604020202020204" pitchFamily="34" charset="0"/>
              <a:buChar char="•"/>
            </a:pPr>
            <a:r>
              <a:rPr lang="en-US" sz="1300" dirty="0">
                <a:latin typeface="Arial"/>
                <a:ea typeface="+mn-lt"/>
                <a:cs typeface="Arial"/>
              </a:rPr>
              <a:t>Landmark College</a:t>
            </a:r>
          </a:p>
          <a:p>
            <a:pPr marL="742950" lvl="1" indent="-285750">
              <a:spcBef>
                <a:spcPts val="0"/>
              </a:spcBef>
              <a:spcAft>
                <a:spcPts val="100"/>
              </a:spcAft>
              <a:buFont typeface="Arial" panose="020B0604020202020204" pitchFamily="34" charset="0"/>
              <a:buChar char="•"/>
            </a:pPr>
            <a:r>
              <a:rPr lang="en-US" sz="1300" dirty="0">
                <a:latin typeface="Arial"/>
                <a:ea typeface="+mn-lt"/>
                <a:cs typeface="Arial"/>
                <a:hlinkClick r:id="rId7"/>
              </a:rPr>
              <a:t>https://lconline.landmark.edu/programs-for-educators/</a:t>
            </a:r>
            <a:r>
              <a:rPr lang="en-US" sz="1300" dirty="0">
                <a:latin typeface="Arial"/>
                <a:ea typeface="+mn-lt"/>
                <a:cs typeface="Arial"/>
              </a:rPr>
              <a:t>	</a:t>
            </a:r>
          </a:p>
          <a:p>
            <a:pPr marL="285750" indent="-285750">
              <a:spcBef>
                <a:spcPts val="0"/>
              </a:spcBef>
              <a:spcAft>
                <a:spcPts val="100"/>
              </a:spcAft>
              <a:buFont typeface="Arial" panose="020B0604020202020204" pitchFamily="34" charset="0"/>
              <a:buChar char="•"/>
            </a:pPr>
            <a:r>
              <a:rPr lang="en-US" sz="1300" dirty="0">
                <a:latin typeface="Arial"/>
                <a:ea typeface="+mn-lt"/>
                <a:cs typeface="Arial"/>
              </a:rPr>
              <a:t>Self advocates on media platform of choice</a:t>
            </a:r>
          </a:p>
        </p:txBody>
      </p:sp>
    </p:spTree>
    <p:extLst>
      <p:ext uri="{BB962C8B-B14F-4D97-AF65-F5344CB8AC3E}">
        <p14:creationId xmlns:p14="http://schemas.microsoft.com/office/powerpoint/2010/main" val="414389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CBBF63-437A-4D8E-A80C-E5B84C4A6E38}"/>
              </a:ext>
            </a:extLst>
          </p:cNvPr>
          <p:cNvSpPr txBox="1">
            <a:spLocks/>
          </p:cNvSpPr>
          <p:nvPr/>
        </p:nvSpPr>
        <p:spPr>
          <a:xfrm>
            <a:off x="457200" y="685800"/>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600"/>
              </a:spcAft>
            </a:pPr>
            <a:r>
              <a:rPr lang="en-US" b="1" kern="1200" dirty="0">
                <a:latin typeface=""/>
                <a:ea typeface="+mj-ea"/>
                <a:cs typeface="+mj-cs"/>
              </a:rPr>
              <a:t>Contact</a:t>
            </a:r>
            <a:endParaRPr lang="en-US" kern="1200" dirty="0">
              <a:latin typeface=""/>
              <a:ea typeface="+mj-ea"/>
              <a:cs typeface="+mj-cs"/>
            </a:endParaRPr>
          </a:p>
        </p:txBody>
      </p:sp>
      <p:sp>
        <p:nvSpPr>
          <p:cNvPr id="3" name="Content Placeholder 2">
            <a:extLst>
              <a:ext uri="{FF2B5EF4-FFF2-40B4-BE49-F238E27FC236}">
                <a16:creationId xmlns:a16="http://schemas.microsoft.com/office/drawing/2014/main" id="{A5D951C2-4BC1-BE41-9558-312243439AE3}"/>
              </a:ext>
            </a:extLst>
          </p:cNvPr>
          <p:cNvSpPr>
            <a:spLocks noGrp="1"/>
          </p:cNvSpPr>
          <p:nvPr>
            <p:ph sz="half" idx="1"/>
          </p:nvPr>
        </p:nvSpPr>
        <p:spPr>
          <a:xfrm>
            <a:off x="457200" y="1749028"/>
            <a:ext cx="4038600" cy="3108722"/>
          </a:xfrm>
        </p:spPr>
        <p:txBody>
          <a:bodyPr vert="horz" lIns="91440" tIns="45720" rIns="91440" bIns="45720" rtlCol="0">
            <a:normAutofit/>
          </a:bodyPr>
          <a:lstStyle/>
          <a:p>
            <a:pPr marL="0" indent="0">
              <a:lnSpc>
                <a:spcPct val="90000"/>
              </a:lnSpc>
              <a:buFont typeface="Arial"/>
              <a:buNone/>
            </a:pPr>
            <a:r>
              <a:rPr lang="en-US" sz="2200" b="1" dirty="0"/>
              <a:t>Longhorn TIES Website:</a:t>
            </a:r>
            <a:endParaRPr lang="en-US" sz="2200" dirty="0"/>
          </a:p>
          <a:p>
            <a:pPr marL="0" indent="0">
              <a:lnSpc>
                <a:spcPct val="90000"/>
              </a:lnSpc>
              <a:buFont typeface="Arial"/>
              <a:buNone/>
            </a:pPr>
            <a:r>
              <a:rPr lang="en-US" sz="2200" dirty="0">
                <a:hlinkClick r:id="rId2"/>
              </a:rPr>
              <a:t>https://newstudentservices.utexas.edu/longhorn-ties</a:t>
            </a:r>
            <a:r>
              <a:rPr lang="en-US" sz="2200" dirty="0"/>
              <a:t> </a:t>
            </a:r>
            <a:br>
              <a:rPr lang="en-US" sz="2200" dirty="0"/>
            </a:br>
            <a:endParaRPr lang="en-US" sz="2200" b="1" dirty="0"/>
          </a:p>
          <a:p>
            <a:pPr marL="0" indent="0">
              <a:lnSpc>
                <a:spcPct val="90000"/>
              </a:lnSpc>
              <a:buFont typeface="Arial"/>
              <a:buNone/>
            </a:pPr>
            <a:r>
              <a:rPr lang="en-US" sz="2200" b="1" dirty="0"/>
              <a:t>Ashley Richardson-Minnitt, LCSW-S</a:t>
            </a:r>
            <a:br>
              <a:rPr lang="en-US" sz="2200" dirty="0"/>
            </a:br>
            <a:r>
              <a:rPr lang="en-US" sz="2200" dirty="0"/>
              <a:t>Director, Longhorn TIES</a:t>
            </a:r>
          </a:p>
          <a:p>
            <a:pPr marL="0" indent="0">
              <a:lnSpc>
                <a:spcPct val="90000"/>
              </a:lnSpc>
              <a:buFont typeface="Arial"/>
              <a:buNone/>
            </a:pPr>
            <a:r>
              <a:rPr lang="en-US" sz="2200" dirty="0">
                <a:hlinkClick r:id="rId3"/>
              </a:rPr>
              <a:t>Ashley.Richardson@austin.utexas.edu</a:t>
            </a:r>
          </a:p>
          <a:p>
            <a:pPr marL="0" indent="0">
              <a:lnSpc>
                <a:spcPct val="90000"/>
              </a:lnSpc>
              <a:buFont typeface="Arial"/>
              <a:buNone/>
            </a:pPr>
            <a:endParaRPr lang="en-US" sz="2200" dirty="0"/>
          </a:p>
        </p:txBody>
      </p:sp>
      <p:pic>
        <p:nvPicPr>
          <p:cNvPr id="2" name="Picture 1" descr="A colorful brain with a white text&#10;&#10;Description automatically generated">
            <a:extLst>
              <a:ext uri="{FF2B5EF4-FFF2-40B4-BE49-F238E27FC236}">
                <a16:creationId xmlns:a16="http://schemas.microsoft.com/office/drawing/2014/main" id="{36ED1CF2-E1CB-0F05-A896-292588EB9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139" y="1749028"/>
            <a:ext cx="3108722" cy="3108722"/>
          </a:xfrm>
          <a:prstGeom prst="rect">
            <a:avLst/>
          </a:prstGeom>
          <a:noFill/>
        </p:spPr>
      </p:pic>
    </p:spTree>
    <p:extLst>
      <p:ext uri="{BB962C8B-B14F-4D97-AF65-F5344CB8AC3E}">
        <p14:creationId xmlns:p14="http://schemas.microsoft.com/office/powerpoint/2010/main" val="106513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BB4BE9-255F-EA3F-A1C5-3BB780D77625}"/>
              </a:ext>
            </a:extLst>
          </p:cNvPr>
          <p:cNvSpPr txBox="1"/>
          <p:nvPr/>
        </p:nvSpPr>
        <p:spPr>
          <a:xfrm>
            <a:off x="902568" y="1325255"/>
            <a:ext cx="6274845"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BF5700"/>
                </a:solidFill>
                <a:latin typeface="Arial"/>
                <a:cs typeface="Arial"/>
              </a:rPr>
              <a:t>Cultural Humility Statement </a:t>
            </a:r>
            <a:endParaRPr lang="en-US" sz="4000" b="1" dirty="0"/>
          </a:p>
          <a:p>
            <a:pPr algn="ctr"/>
            <a:endParaRPr lang="en-US" sz="1600" dirty="0">
              <a:solidFill>
                <a:srgbClr val="BF5700"/>
              </a:solidFill>
              <a:latin typeface="Arial"/>
              <a:cs typeface="Arial"/>
            </a:endParaRPr>
          </a:p>
          <a:p>
            <a:pPr algn="ctr"/>
            <a:r>
              <a:rPr lang="en-US" sz="1600" dirty="0">
                <a:latin typeface="Arial"/>
                <a:cs typeface="Arial"/>
              </a:rPr>
              <a:t>We are here to discuss autism and neurodiversity. As such, we need to acknowledge our differing experience as neurotypical clinicians. Even though we work with neurodivergent clients and try to represent their strengths, needs, and perspectives, we recognize that we are not the experts and do not have the lived experience to truly understand what it is like to be autistic or neurodivergent.​</a:t>
            </a:r>
            <a:endParaRPr lang="en-US" dirty="0"/>
          </a:p>
        </p:txBody>
      </p:sp>
      <p:pic>
        <p:nvPicPr>
          <p:cNvPr id="2" name="Picture 1">
            <a:extLst>
              <a:ext uri="{FF2B5EF4-FFF2-40B4-BE49-F238E27FC236}">
                <a16:creationId xmlns:a16="http://schemas.microsoft.com/office/drawing/2014/main" id="{5C48ABEB-B29A-90B2-6C4C-4CDA0F55C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876" y="464456"/>
            <a:ext cx="1410123" cy="4679043"/>
          </a:xfrm>
          <a:prstGeom prst="rect">
            <a:avLst/>
          </a:prstGeom>
        </p:spPr>
      </p:pic>
    </p:spTree>
    <p:extLst>
      <p:ext uri="{BB962C8B-B14F-4D97-AF65-F5344CB8AC3E}">
        <p14:creationId xmlns:p14="http://schemas.microsoft.com/office/powerpoint/2010/main" val="108097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A9FF-77E2-7647-A61D-3AB7F11DDFC2}"/>
              </a:ext>
            </a:extLst>
          </p:cNvPr>
          <p:cNvSpPr>
            <a:spLocks noGrp="1"/>
          </p:cNvSpPr>
          <p:nvPr>
            <p:ph type="title"/>
          </p:nvPr>
        </p:nvSpPr>
        <p:spPr>
          <a:xfrm>
            <a:off x="381000" y="666750"/>
            <a:ext cx="7772400" cy="685800"/>
          </a:xfrm>
        </p:spPr>
        <p:txBody>
          <a:bodyPr>
            <a:normAutofit/>
          </a:bodyPr>
          <a:lstStyle/>
          <a:p>
            <a:r>
              <a:rPr lang="en-US" sz="3600" cap="none" dirty="0">
                <a:solidFill>
                  <a:schemeClr val="tx1"/>
                </a:solidFill>
              </a:rPr>
              <a:t>Learning Objectives</a:t>
            </a:r>
            <a:endParaRPr lang="en-US" sz="3600" cap="none" dirty="0">
              <a:solidFill>
                <a:schemeClr val="tx1"/>
              </a:solidFill>
              <a:cs typeface="Arial"/>
            </a:endParaRPr>
          </a:p>
        </p:txBody>
      </p:sp>
      <p:graphicFrame>
        <p:nvGraphicFramePr>
          <p:cNvPr id="8" name="Diagram 7">
            <a:extLst>
              <a:ext uri="{FF2B5EF4-FFF2-40B4-BE49-F238E27FC236}">
                <a16:creationId xmlns:a16="http://schemas.microsoft.com/office/drawing/2014/main" id="{B61E4449-D11C-C35C-FF6C-7635236343B8}"/>
              </a:ext>
            </a:extLst>
          </p:cNvPr>
          <p:cNvGraphicFramePr/>
          <p:nvPr>
            <p:extLst>
              <p:ext uri="{D42A27DB-BD31-4B8C-83A1-F6EECF244321}">
                <p14:modId xmlns:p14="http://schemas.microsoft.com/office/powerpoint/2010/main" val="2599851853"/>
              </p:ext>
            </p:extLst>
          </p:nvPr>
        </p:nvGraphicFramePr>
        <p:xfrm>
          <a:off x="498088" y="1575112"/>
          <a:ext cx="8452623" cy="3057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Placeholder 2">
            <a:extLst>
              <a:ext uri="{FF2B5EF4-FFF2-40B4-BE49-F238E27FC236}">
                <a16:creationId xmlns:a16="http://schemas.microsoft.com/office/drawing/2014/main" id="{31715F51-449C-7B4B-CC3C-87890CF818DA}"/>
              </a:ext>
            </a:extLst>
          </p:cNvPr>
          <p:cNvSpPr txBox="1">
            <a:spLocks/>
          </p:cNvSpPr>
          <p:nvPr/>
        </p:nvSpPr>
        <p:spPr>
          <a:xfrm>
            <a:off x="2197099" y="1671755"/>
            <a:ext cx="5054600" cy="409805"/>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auto">
              <a:spcAft>
                <a:spcPts val="0"/>
              </a:spcAft>
            </a:pPr>
            <a:r>
              <a:rPr lang="en-US" sz="1800" i="1" dirty="0">
                <a:solidFill>
                  <a:schemeClr val="tx1"/>
                </a:solidFill>
                <a:ea typeface="+mn-lt"/>
                <a:cs typeface="Arial"/>
              </a:rPr>
              <a:t>Participants of this training will be able to….</a:t>
            </a:r>
            <a:endParaRPr lang="en-US" sz="1800" i="1" dirty="0">
              <a:solidFill>
                <a:schemeClr val="tx1"/>
              </a:solidFill>
              <a:cs typeface="Calibri"/>
            </a:endParaRPr>
          </a:p>
        </p:txBody>
      </p:sp>
    </p:spTree>
    <p:extLst>
      <p:ext uri="{BB962C8B-B14F-4D97-AF65-F5344CB8AC3E}">
        <p14:creationId xmlns:p14="http://schemas.microsoft.com/office/powerpoint/2010/main" val="354382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AD77-4FF5-68DA-E4D4-10C0DBE2DA5F}"/>
              </a:ext>
            </a:extLst>
          </p:cNvPr>
          <p:cNvSpPr>
            <a:spLocks noGrp="1"/>
          </p:cNvSpPr>
          <p:nvPr>
            <p:ph type="title"/>
          </p:nvPr>
        </p:nvSpPr>
        <p:spPr>
          <a:xfrm>
            <a:off x="547809" y="3697810"/>
            <a:ext cx="7772400" cy="1021556"/>
          </a:xfrm>
        </p:spPr>
        <p:txBody>
          <a:bodyPr>
            <a:normAutofit/>
          </a:bodyPr>
          <a:lstStyle/>
          <a:p>
            <a:r>
              <a:rPr lang="en-US" dirty="0">
                <a:solidFill>
                  <a:schemeClr val="tx1"/>
                </a:solidFill>
                <a:cs typeface="Arial"/>
              </a:rPr>
              <a:t>Transition Services</a:t>
            </a:r>
            <a:endParaRPr lang="en-US" dirty="0"/>
          </a:p>
        </p:txBody>
      </p:sp>
    </p:spTree>
    <p:extLst>
      <p:ext uri="{BB962C8B-B14F-4D97-AF65-F5344CB8AC3E}">
        <p14:creationId xmlns:p14="http://schemas.microsoft.com/office/powerpoint/2010/main" val="403892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6060-F7C2-E4F6-46B1-12ED65E2C656}"/>
              </a:ext>
            </a:extLst>
          </p:cNvPr>
          <p:cNvSpPr>
            <a:spLocks noGrp="1"/>
          </p:cNvSpPr>
          <p:nvPr>
            <p:ph type="title"/>
          </p:nvPr>
        </p:nvSpPr>
        <p:spPr/>
        <p:txBody>
          <a:bodyPr>
            <a:normAutofit/>
          </a:bodyPr>
          <a:lstStyle/>
          <a:p>
            <a:r>
              <a:rPr lang="en-US" sz="3600" b="1" dirty="0">
                <a:solidFill>
                  <a:schemeClr val="tx1"/>
                </a:solidFill>
                <a:latin typeface="Arial"/>
                <a:cs typeface="Arial"/>
              </a:rPr>
              <a:t>What does the data say?</a:t>
            </a:r>
          </a:p>
        </p:txBody>
      </p:sp>
      <p:sp>
        <p:nvSpPr>
          <p:cNvPr id="6" name="Content Placeholder 2">
            <a:extLst>
              <a:ext uri="{FF2B5EF4-FFF2-40B4-BE49-F238E27FC236}">
                <a16:creationId xmlns:a16="http://schemas.microsoft.com/office/drawing/2014/main" id="{4DD9F227-1607-49F1-6239-F3A82CDB7C24}"/>
              </a:ext>
            </a:extLst>
          </p:cNvPr>
          <p:cNvSpPr txBox="1">
            <a:spLocks/>
          </p:cNvSpPr>
          <p:nvPr/>
        </p:nvSpPr>
        <p:spPr>
          <a:xfrm>
            <a:off x="457200" y="1604176"/>
            <a:ext cx="7665890" cy="332952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82880" lvl="0" indent="-68579" algn="l" rtl="0">
              <a:lnSpc>
                <a:spcPct val="100000"/>
              </a:lnSpc>
              <a:spcBef>
                <a:spcPts val="0"/>
              </a:spcBef>
              <a:spcAft>
                <a:spcPts val="0"/>
              </a:spcAft>
              <a:buSzPts val="1800"/>
              <a:buNone/>
            </a:pPr>
            <a:br>
              <a:rPr lang="en-US" sz="1400" dirty="0">
                <a:solidFill>
                  <a:schemeClr val="tx1"/>
                </a:solidFill>
                <a:latin typeface="Arial" panose="020B0604020202020204" pitchFamily="34" charset="0"/>
                <a:cs typeface="Arial" panose="020B0604020202020204" pitchFamily="34" charset="0"/>
              </a:rPr>
            </a:b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“Postsecondary completion rates for students with ASD remain significantly lower (39%) than that of their peers in the general population (59%) or of that for students with all types of disabilities (50%).” </a:t>
            </a:r>
          </a:p>
          <a:p>
            <a:pPr marL="182880" lvl="0" indent="-68579" algn="l" rtl="0">
              <a:lnSpc>
                <a:spcPct val="100000"/>
              </a:lnSpc>
              <a:spcBef>
                <a:spcPts val="0"/>
              </a:spcBef>
              <a:spcAft>
                <a:spcPts val="0"/>
              </a:spcAft>
              <a:buSzPts val="1800"/>
              <a:buNone/>
            </a:pPr>
            <a:endParaRPr lang="en-US" sz="1600" dirty="0">
              <a:solidFill>
                <a:schemeClr val="tx1"/>
              </a:solidFill>
              <a:latin typeface="Arial" panose="020B0604020202020204" pitchFamily="34" charset="0"/>
              <a:cs typeface="Arial" panose="020B0604020202020204" pitchFamily="34" charset="0"/>
            </a:endParaRPr>
          </a:p>
          <a:p>
            <a:pPr marL="182880" lvl="0" indent="-68579" algn="l" rtl="0">
              <a:lnSpc>
                <a:spcPct val="100000"/>
              </a:lnSpc>
              <a:spcBef>
                <a:spcPts val="0"/>
              </a:spcBef>
              <a:spcAft>
                <a:spcPts val="0"/>
              </a:spcAft>
              <a:buSzPts val="1800"/>
              <a:buNone/>
            </a:pPr>
            <a:r>
              <a:rPr lang="en-US" sz="1600" dirty="0">
                <a:solidFill>
                  <a:schemeClr val="tx1"/>
                </a:solidFill>
                <a:latin typeface="Arial" panose="020B0604020202020204" pitchFamily="34" charset="0"/>
                <a:cs typeface="Arial" panose="020B0604020202020204" pitchFamily="34" charset="0"/>
              </a:rPr>
              <a:t>They also have “higher rates of loneliness, anxiety, depression, and an increased rate of dropping out before degree completion.”</a:t>
            </a:r>
            <a:br>
              <a:rPr lang="en-US" sz="1400" dirty="0">
                <a:solidFill>
                  <a:schemeClr val="tx1"/>
                </a:solidFill>
                <a:latin typeface="Arial" panose="020B0604020202020204" pitchFamily="34" charset="0"/>
                <a:cs typeface="Arial" panose="020B0604020202020204" pitchFamily="34" charset="0"/>
              </a:rPr>
            </a:br>
            <a:br>
              <a:rPr lang="en-US" sz="1400" dirty="0">
                <a:solidFill>
                  <a:schemeClr val="tx1"/>
                </a:solidFill>
                <a:latin typeface="Arial" panose="020B0604020202020204" pitchFamily="34" charset="0"/>
                <a:cs typeface="Arial" panose="020B0604020202020204" pitchFamily="34" charset="0"/>
              </a:rPr>
            </a:br>
            <a:br>
              <a:rPr lang="en-US" sz="1400" dirty="0">
                <a:solidFill>
                  <a:schemeClr val="tx1"/>
                </a:solidFill>
                <a:latin typeface="Arial" panose="020B0604020202020204" pitchFamily="34" charset="0"/>
                <a:cs typeface="Arial" panose="020B0604020202020204" pitchFamily="34" charset="0"/>
              </a:rPr>
            </a:br>
            <a:br>
              <a:rPr lang="en-US" sz="1400" dirty="0">
                <a:solidFill>
                  <a:schemeClr val="tx1"/>
                </a:solidFill>
                <a:latin typeface="Arial" panose="020B0604020202020204" pitchFamily="34" charset="0"/>
                <a:cs typeface="Arial" panose="020B0604020202020204" pitchFamily="34" charset="0"/>
              </a:rPr>
            </a:br>
            <a:endParaRPr lang="en-US" sz="1400" dirty="0">
              <a:solidFill>
                <a:schemeClr val="tx1"/>
              </a:solidFill>
              <a:latin typeface="Arial" panose="020B0604020202020204" pitchFamily="34" charset="0"/>
              <a:cs typeface="Arial" panose="020B0604020202020204" pitchFamily="34" charset="0"/>
            </a:endParaRPr>
          </a:p>
          <a:p>
            <a:pPr marL="182880" lvl="0" indent="-68579" algn="l" rtl="0">
              <a:lnSpc>
                <a:spcPct val="100000"/>
              </a:lnSpc>
              <a:spcBef>
                <a:spcPts val="0"/>
              </a:spcBef>
              <a:spcAft>
                <a:spcPts val="0"/>
              </a:spcAft>
              <a:buSzPts val="1800"/>
              <a:buNone/>
            </a:pPr>
            <a:endParaRPr lang="en-US" sz="1400" dirty="0">
              <a:solidFill>
                <a:schemeClr val="tx1"/>
              </a:solidFill>
              <a:latin typeface="Arial" panose="020B0604020202020204" pitchFamily="34" charset="0"/>
              <a:cs typeface="Arial" panose="020B0604020202020204" pitchFamily="34" charset="0"/>
            </a:endParaRPr>
          </a:p>
          <a:p>
            <a:pPr marL="182880" lvl="0" indent="-68579" algn="ctr" rtl="0">
              <a:lnSpc>
                <a:spcPct val="100000"/>
              </a:lnSpc>
              <a:spcBef>
                <a:spcPts val="0"/>
              </a:spcBef>
              <a:spcAft>
                <a:spcPts val="0"/>
              </a:spcAft>
              <a:buSzPts val="1800"/>
              <a:buNone/>
            </a:pPr>
            <a:endParaRPr lang="en-US" sz="1400" dirty="0">
              <a:solidFill>
                <a:schemeClr val="tx1"/>
              </a:solidFill>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SzPts val="1100"/>
              <a:buNone/>
            </a:pPr>
            <a:r>
              <a:rPr lang="en-US" sz="1050" dirty="0">
                <a:solidFill>
                  <a:schemeClr val="tx1"/>
                </a:solidFill>
                <a:highlight>
                  <a:srgbClr val="FFFFFF"/>
                </a:highlight>
                <a:latin typeface="Arial" panose="020B0604020202020204" pitchFamily="34" charset="0"/>
                <a:cs typeface="Arial" panose="020B0604020202020204" pitchFamily="34" charset="0"/>
              </a:rPr>
              <a:t>Petcu SD, Zhang D, Li YF. Students with Autism Spectrum Disorders and Their First-Year College Experiences. Int J Environ Res Public Health. 2021 Nov 11;18(22):11822. doi: 10.3390/ijerph182211822. PMID: 34831577; PMCID: PMC8622457.</a:t>
            </a:r>
            <a:endParaRPr lang="en-US"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55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E3B-BE6D-E7CE-C1D3-EA557920DA39}"/>
              </a:ext>
            </a:extLst>
          </p:cNvPr>
          <p:cNvSpPr>
            <a:spLocks noGrp="1"/>
          </p:cNvSpPr>
          <p:nvPr>
            <p:ph type="title"/>
          </p:nvPr>
        </p:nvSpPr>
        <p:spPr/>
        <p:txBody>
          <a:bodyPr>
            <a:normAutofit/>
          </a:bodyPr>
          <a:lstStyle/>
          <a:p>
            <a:r>
              <a:rPr lang="en-US" sz="3600" b="1" dirty="0">
                <a:solidFill>
                  <a:schemeClr val="tx1"/>
                </a:solidFill>
                <a:latin typeface="Arial" panose="020B0604020202020204" pitchFamily="34" charset="0"/>
                <a:cs typeface="Arial" panose="020B0604020202020204" pitchFamily="34" charset="0"/>
              </a:rPr>
              <a:t>Transition Services</a:t>
            </a:r>
          </a:p>
        </p:txBody>
      </p:sp>
      <p:sp>
        <p:nvSpPr>
          <p:cNvPr id="3" name="Content Placeholder 2">
            <a:extLst>
              <a:ext uri="{FF2B5EF4-FFF2-40B4-BE49-F238E27FC236}">
                <a16:creationId xmlns:a16="http://schemas.microsoft.com/office/drawing/2014/main" id="{4BEE0EF3-CB81-1EA7-003E-6FFB2576025E}"/>
              </a:ext>
            </a:extLst>
          </p:cNvPr>
          <p:cNvSpPr>
            <a:spLocks noGrp="1"/>
          </p:cNvSpPr>
          <p:nvPr>
            <p:ph idx="1"/>
          </p:nvPr>
        </p:nvSpPr>
        <p:spPr/>
        <p:txBody>
          <a:bodyPr>
            <a:normAutofit fontScale="92500" lnSpcReduction="10000"/>
          </a:bodyPr>
          <a:lstStyle/>
          <a:p>
            <a:pPr marL="0" indent="0">
              <a:buNone/>
            </a:pPr>
            <a:r>
              <a:rPr lang="en-US" sz="1800" dirty="0">
                <a:solidFill>
                  <a:schemeClr val="tx1"/>
                </a:solidFill>
                <a:latin typeface="Arial" panose="020B0604020202020204" pitchFamily="34" charset="0"/>
                <a:cs typeface="Arial" panose="020B0604020202020204" pitchFamily="34" charset="0"/>
              </a:rPr>
              <a:t>According to TEA, starting at age 14 “transition services are a coordinated set of activities designed to help the child move from school to post-school activities”.</a:t>
            </a:r>
            <a:br>
              <a:rPr lang="en-US" sz="1800" dirty="0">
                <a:solidFill>
                  <a:schemeClr val="tx1"/>
                </a:solidFill>
                <a:latin typeface="Arial" panose="020B0604020202020204" pitchFamily="34" charset="0"/>
                <a:cs typeface="Arial" panose="020B0604020202020204" pitchFamily="34" charset="0"/>
              </a:rPr>
            </a:br>
            <a:endParaRPr lang="en-US" sz="1800" dirty="0">
              <a:solidFill>
                <a:schemeClr val="tx1"/>
              </a:solidFill>
              <a:latin typeface="Arial" panose="020B0604020202020204" pitchFamily="34" charset="0"/>
              <a:cs typeface="Arial" panose="020B0604020202020204" pitchFamily="34" charset="0"/>
            </a:endParaRPr>
          </a:p>
          <a:p>
            <a:pPr marL="0" indent="0" algn="ctr">
              <a:buNone/>
            </a:pPr>
            <a:br>
              <a:rPr lang="en-US" sz="1700" b="1" i="1" dirty="0">
                <a:solidFill>
                  <a:schemeClr val="tx1"/>
                </a:solidFill>
                <a:latin typeface="Arial" panose="020B0604020202020204" pitchFamily="34" charset="0"/>
                <a:cs typeface="Arial" panose="020B0604020202020204" pitchFamily="34" charset="0"/>
              </a:rPr>
            </a:br>
            <a:r>
              <a:rPr lang="en-US" sz="1700" b="1" i="1" dirty="0">
                <a:solidFill>
                  <a:schemeClr val="tx1"/>
                </a:solidFill>
                <a:latin typeface="Arial" panose="020B0604020202020204" pitchFamily="34" charset="0"/>
                <a:cs typeface="Arial" panose="020B0604020202020204" pitchFamily="34" charset="0"/>
              </a:rPr>
              <a:t>How do parent’s define Transition Services?</a:t>
            </a:r>
          </a:p>
          <a:p>
            <a:pPr marL="0" indent="0" algn="ctr">
              <a:buNone/>
            </a:pPr>
            <a:endParaRPr lang="en-US" sz="1700" b="1" i="1" dirty="0">
              <a:solidFill>
                <a:schemeClr val="tx1"/>
              </a:solidFill>
              <a:latin typeface="Arial" panose="020B0604020202020204" pitchFamily="34" charset="0"/>
              <a:cs typeface="Arial" panose="020B0604020202020204" pitchFamily="34" charset="0"/>
            </a:endParaRPr>
          </a:p>
          <a:p>
            <a:pPr marL="0" indent="0" algn="ctr">
              <a:buNone/>
            </a:pPr>
            <a:r>
              <a:rPr lang="en-US" sz="1700" b="1" i="1" dirty="0">
                <a:solidFill>
                  <a:schemeClr val="tx1"/>
                </a:solidFill>
                <a:latin typeface="Arial" panose="020B0604020202020204" pitchFamily="34" charset="0"/>
                <a:cs typeface="Arial" panose="020B0604020202020204" pitchFamily="34" charset="0"/>
              </a:rPr>
              <a:t>How do student’s define Transition Services?</a:t>
            </a:r>
            <a:endParaRPr lang="en-US" sz="1800" b="1" i="1" dirty="0">
              <a:solidFill>
                <a:schemeClr val="tx1"/>
              </a:solidFill>
              <a:latin typeface="Arial" panose="020B0604020202020204" pitchFamily="34" charset="0"/>
              <a:cs typeface="Arial" panose="020B0604020202020204" pitchFamily="34" charset="0"/>
            </a:endParaRPr>
          </a:p>
          <a:p>
            <a:pPr marL="0" indent="0" algn="ctr">
              <a:buNone/>
            </a:pPr>
            <a:endParaRPr lang="en-US" sz="1400" dirty="0">
              <a:solidFill>
                <a:schemeClr val="tx1"/>
              </a:solidFill>
              <a:latin typeface="Arial" panose="020B0604020202020204" pitchFamily="34" charset="0"/>
              <a:cs typeface="Arial" panose="020B0604020202020204" pitchFamily="34" charset="0"/>
            </a:endParaRPr>
          </a:p>
          <a:p>
            <a:pPr marL="0" indent="0" algn="ctr">
              <a:buNone/>
            </a:pPr>
            <a:br>
              <a:rPr lang="en-US" sz="1400" dirty="0">
                <a:solidFill>
                  <a:schemeClr val="tx1"/>
                </a:solidFill>
                <a:latin typeface="Arial" panose="020B0604020202020204" pitchFamily="34" charset="0"/>
                <a:cs typeface="Arial" panose="020B0604020202020204" pitchFamily="34" charset="0"/>
              </a:rPr>
            </a:br>
            <a:endParaRPr lang="en-US" sz="1400" dirty="0">
              <a:solidFill>
                <a:schemeClr val="tx1"/>
              </a:solidFill>
              <a:latin typeface="Arial" panose="020B0604020202020204" pitchFamily="34" charset="0"/>
              <a:cs typeface="Arial" panose="020B0604020202020204" pitchFamily="34" charset="0"/>
            </a:endParaRPr>
          </a:p>
          <a:p>
            <a:pPr marL="0" indent="0" algn="ctr">
              <a:buNone/>
            </a:pPr>
            <a:endParaRPr lang="en-US" sz="1400" dirty="0">
              <a:solidFill>
                <a:schemeClr val="tx1"/>
              </a:solidFill>
              <a:latin typeface="Arial" panose="020B0604020202020204" pitchFamily="34" charset="0"/>
              <a:cs typeface="Arial" panose="020B0604020202020204" pitchFamily="34" charset="0"/>
            </a:endParaRPr>
          </a:p>
          <a:p>
            <a:pPr marL="0" indent="0" algn="ctr">
              <a:buNone/>
            </a:pPr>
            <a:r>
              <a:rPr lang="en-US" sz="1300" dirty="0">
                <a:solidFill>
                  <a:schemeClr val="tx1"/>
                </a:solidFill>
                <a:latin typeface="Arial" panose="020B0604020202020204" pitchFamily="34" charset="0"/>
                <a:cs typeface="Arial" panose="020B0604020202020204" pitchFamily="34" charset="0"/>
              </a:rPr>
              <a:t>https://tea.texas.gov/academics/special-student-populations/special-education/transition-and-employment-guide.pdfn as</a:t>
            </a:r>
          </a:p>
        </p:txBody>
      </p:sp>
    </p:spTree>
    <p:extLst>
      <p:ext uri="{BB962C8B-B14F-4D97-AF65-F5344CB8AC3E}">
        <p14:creationId xmlns:p14="http://schemas.microsoft.com/office/powerpoint/2010/main" val="101514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CEE3-E705-0801-FFBF-26568BC05B8D}"/>
              </a:ext>
            </a:extLst>
          </p:cNvPr>
          <p:cNvSpPr>
            <a:spLocks noGrp="1"/>
          </p:cNvSpPr>
          <p:nvPr>
            <p:ph type="title"/>
          </p:nvPr>
        </p:nvSpPr>
        <p:spPr>
          <a:xfrm>
            <a:off x="457200" y="685800"/>
            <a:ext cx="8229600" cy="857250"/>
          </a:xfrm>
        </p:spPr>
        <p:txBody>
          <a:bodyPr anchor="ctr">
            <a:normAutofit/>
          </a:bodyPr>
          <a:lstStyle/>
          <a:p>
            <a:r>
              <a:rPr lang="en-US" b="1" dirty="0">
                <a:solidFill>
                  <a:schemeClr val="tx1"/>
                </a:solidFill>
              </a:rPr>
              <a:t>The Unknown and Known</a:t>
            </a:r>
          </a:p>
        </p:txBody>
      </p:sp>
      <p:sp>
        <p:nvSpPr>
          <p:cNvPr id="3" name="Content Placeholder 2">
            <a:extLst>
              <a:ext uri="{FF2B5EF4-FFF2-40B4-BE49-F238E27FC236}">
                <a16:creationId xmlns:a16="http://schemas.microsoft.com/office/drawing/2014/main" id="{B424D0A7-CBED-791F-03C9-DA91DC1579FD}"/>
              </a:ext>
            </a:extLst>
          </p:cNvPr>
          <p:cNvSpPr>
            <a:spLocks noGrp="1"/>
          </p:cNvSpPr>
          <p:nvPr>
            <p:ph sz="half" idx="1"/>
          </p:nvPr>
        </p:nvSpPr>
        <p:spPr>
          <a:xfrm>
            <a:off x="457200" y="1749028"/>
            <a:ext cx="4038600" cy="3108722"/>
          </a:xfrm>
        </p:spPr>
        <p:txBody>
          <a:bodyPr>
            <a:normAutofit/>
          </a:bodyPr>
          <a:lstStyle/>
          <a:p>
            <a:pPr marL="0" indent="0">
              <a:lnSpc>
                <a:spcPct val="90000"/>
              </a:lnSpc>
              <a:buNone/>
            </a:pPr>
            <a:r>
              <a:rPr lang="en-US" sz="1300" b="1" dirty="0">
                <a:solidFill>
                  <a:schemeClr val="tx1"/>
                </a:solidFill>
              </a:rPr>
              <a:t>Parent Fears</a:t>
            </a:r>
          </a:p>
          <a:p>
            <a:pPr>
              <a:lnSpc>
                <a:spcPct val="90000"/>
              </a:lnSpc>
            </a:pPr>
            <a:r>
              <a:rPr lang="en-US" sz="1300" dirty="0">
                <a:solidFill>
                  <a:schemeClr val="tx1"/>
                </a:solidFill>
              </a:rPr>
              <a:t>How will I know how they are doing (academically, physically, mentally, etc.)</a:t>
            </a:r>
          </a:p>
          <a:p>
            <a:pPr>
              <a:lnSpc>
                <a:spcPct val="90000"/>
              </a:lnSpc>
            </a:pPr>
            <a:r>
              <a:rPr lang="en-US" sz="1300" dirty="0">
                <a:solidFill>
                  <a:schemeClr val="tx1"/>
                </a:solidFill>
              </a:rPr>
              <a:t>Who will help advocate for my young adult? I have always done it.</a:t>
            </a:r>
          </a:p>
          <a:p>
            <a:pPr>
              <a:lnSpc>
                <a:spcPct val="90000"/>
              </a:lnSpc>
            </a:pPr>
            <a:r>
              <a:rPr lang="en-US" sz="1300" dirty="0">
                <a:solidFill>
                  <a:schemeClr val="tx1"/>
                </a:solidFill>
              </a:rPr>
              <a:t>My young adult is anxious-how will they cope?</a:t>
            </a:r>
          </a:p>
          <a:p>
            <a:pPr>
              <a:lnSpc>
                <a:spcPct val="90000"/>
              </a:lnSpc>
            </a:pPr>
            <a:r>
              <a:rPr lang="en-US" sz="1300" dirty="0">
                <a:solidFill>
                  <a:schemeClr val="tx1"/>
                </a:solidFill>
              </a:rPr>
              <a:t>What is my role now?</a:t>
            </a:r>
          </a:p>
          <a:p>
            <a:pPr marL="0" indent="0">
              <a:lnSpc>
                <a:spcPct val="90000"/>
              </a:lnSpc>
              <a:buNone/>
            </a:pPr>
            <a:endParaRPr lang="en-US" sz="1300" b="1" dirty="0">
              <a:solidFill>
                <a:schemeClr val="tx1"/>
              </a:solidFill>
            </a:endParaRPr>
          </a:p>
          <a:p>
            <a:pPr marL="0" indent="0">
              <a:lnSpc>
                <a:spcPct val="90000"/>
              </a:lnSpc>
              <a:buNone/>
            </a:pPr>
            <a:r>
              <a:rPr lang="en-US" sz="1300" b="1" dirty="0">
                <a:solidFill>
                  <a:schemeClr val="tx1"/>
                </a:solidFill>
              </a:rPr>
              <a:t>Student Fears </a:t>
            </a:r>
          </a:p>
          <a:p>
            <a:pPr>
              <a:lnSpc>
                <a:spcPct val="90000"/>
              </a:lnSpc>
            </a:pPr>
            <a:r>
              <a:rPr lang="en-US" sz="1300" dirty="0">
                <a:solidFill>
                  <a:schemeClr val="tx1"/>
                </a:solidFill>
              </a:rPr>
              <a:t>I am not sure how to make friends.</a:t>
            </a:r>
          </a:p>
          <a:p>
            <a:pPr>
              <a:lnSpc>
                <a:spcPct val="90000"/>
              </a:lnSpc>
            </a:pPr>
            <a:r>
              <a:rPr lang="en-US" sz="1300" dirty="0">
                <a:solidFill>
                  <a:schemeClr val="tx1"/>
                </a:solidFill>
              </a:rPr>
              <a:t>Will I make friends?</a:t>
            </a:r>
          </a:p>
          <a:p>
            <a:pPr>
              <a:lnSpc>
                <a:spcPct val="90000"/>
              </a:lnSpc>
            </a:pPr>
            <a:r>
              <a:rPr lang="en-US" sz="1300" dirty="0">
                <a:solidFill>
                  <a:schemeClr val="tx1"/>
                </a:solidFill>
              </a:rPr>
              <a:t>My peers don’t understand me.</a:t>
            </a:r>
          </a:p>
          <a:p>
            <a:pPr>
              <a:lnSpc>
                <a:spcPct val="90000"/>
              </a:lnSpc>
            </a:pPr>
            <a:r>
              <a:rPr lang="en-US" sz="1300" dirty="0">
                <a:solidFill>
                  <a:schemeClr val="tx1"/>
                </a:solidFill>
              </a:rPr>
              <a:t>Do I deserve to be here? </a:t>
            </a:r>
          </a:p>
        </p:txBody>
      </p:sp>
      <p:pic>
        <p:nvPicPr>
          <p:cNvPr id="5" name="Picture 4" descr="Magnifying glass and question mark">
            <a:extLst>
              <a:ext uri="{FF2B5EF4-FFF2-40B4-BE49-F238E27FC236}">
                <a16:creationId xmlns:a16="http://schemas.microsoft.com/office/drawing/2014/main" id="{BF1B274C-A507-0F0E-E980-B6352D96E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167533"/>
            <a:ext cx="4038600" cy="2271712"/>
          </a:xfrm>
          <a:prstGeom prst="rect">
            <a:avLst/>
          </a:prstGeom>
          <a:noFill/>
        </p:spPr>
      </p:pic>
    </p:spTree>
    <p:extLst>
      <p:ext uri="{BB962C8B-B14F-4D97-AF65-F5344CB8AC3E}">
        <p14:creationId xmlns:p14="http://schemas.microsoft.com/office/powerpoint/2010/main" val="11736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95FF4-D94B-1147-65BD-25346F287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18D9F-7BA8-68B8-696A-EBE2DD52EB1F}"/>
              </a:ext>
            </a:extLst>
          </p:cNvPr>
          <p:cNvSpPr>
            <a:spLocks noGrp="1"/>
          </p:cNvSpPr>
          <p:nvPr>
            <p:ph type="title"/>
          </p:nvPr>
        </p:nvSpPr>
        <p:spPr>
          <a:xfrm>
            <a:off x="547809" y="3697810"/>
            <a:ext cx="7772400" cy="1021556"/>
          </a:xfrm>
        </p:spPr>
        <p:txBody>
          <a:bodyPr>
            <a:normAutofit fontScale="90000"/>
          </a:bodyPr>
          <a:lstStyle/>
          <a:p>
            <a:r>
              <a:rPr lang="en-US" dirty="0">
                <a:solidFill>
                  <a:schemeClr val="tx1"/>
                </a:solidFill>
                <a:cs typeface="Arial"/>
              </a:rPr>
              <a:t>AUTISM AND ADHD IN COLLEGE</a:t>
            </a:r>
            <a:endParaRPr lang="en-US" dirty="0"/>
          </a:p>
        </p:txBody>
      </p:sp>
    </p:spTree>
    <p:extLst>
      <p:ext uri="{BB962C8B-B14F-4D97-AF65-F5344CB8AC3E}">
        <p14:creationId xmlns:p14="http://schemas.microsoft.com/office/powerpoint/2010/main" val="119743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group of people&#10;&#10;Description automatically generated">
            <a:extLst>
              <a:ext uri="{FF2B5EF4-FFF2-40B4-BE49-F238E27FC236}">
                <a16:creationId xmlns:a16="http://schemas.microsoft.com/office/drawing/2014/main" id="{BE60B6EE-8794-33C3-7C66-497D36356A37}"/>
              </a:ext>
            </a:extLst>
          </p:cNvPr>
          <p:cNvPicPr>
            <a:picLocks noChangeAspect="1"/>
          </p:cNvPicPr>
          <p:nvPr/>
        </p:nvPicPr>
        <p:blipFill>
          <a:blip r:embed="rId2"/>
          <a:stretch>
            <a:fillRect/>
          </a:stretch>
        </p:blipFill>
        <p:spPr>
          <a:xfrm>
            <a:off x="90487" y="488214"/>
            <a:ext cx="8963025" cy="4548733"/>
          </a:xfrm>
          <a:prstGeom prst="rect">
            <a:avLst/>
          </a:prstGeom>
          <a:noFill/>
        </p:spPr>
      </p:pic>
    </p:spTree>
    <p:extLst>
      <p:ext uri="{BB962C8B-B14F-4D97-AF65-F5344CB8AC3E}">
        <p14:creationId xmlns:p14="http://schemas.microsoft.com/office/powerpoint/2010/main" val="2612000007"/>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6820</TotalTime>
  <Words>747</Words>
  <Application>Microsoft Macintosh PowerPoint</Application>
  <PresentationFormat>On-screen Show (16:9)</PresentationFormat>
  <Paragraphs>96</Paragraphs>
  <Slides>17</Slides>
  <Notes>4</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Arial Black</vt:lpstr>
      <vt:lpstr>Calibri</vt:lpstr>
      <vt:lpstr>16-9 Cover</vt:lpstr>
      <vt:lpstr>16-9 Light Background</vt:lpstr>
      <vt:lpstr>16-9 White Backgroud</vt:lpstr>
      <vt:lpstr>PowerPoint Presentation</vt:lpstr>
      <vt:lpstr>PowerPoint Presentation</vt:lpstr>
      <vt:lpstr>Learning Objectives</vt:lpstr>
      <vt:lpstr>Transition Services</vt:lpstr>
      <vt:lpstr>What does the data say?</vt:lpstr>
      <vt:lpstr>Transition Services</vt:lpstr>
      <vt:lpstr>The Unknown and Known</vt:lpstr>
      <vt:lpstr>AUTISM AND ADHD IN COLLEGE</vt:lpstr>
      <vt:lpstr>PowerPoint Presentation</vt:lpstr>
      <vt:lpstr>TIPS AND STRATEGIES</vt:lpstr>
      <vt:lpstr>Supporting the Student with Transition</vt:lpstr>
      <vt:lpstr>Supporting the Parents with Transition </vt:lpstr>
      <vt:lpstr>RESOURCES AND LONGHORN TIES</vt:lpstr>
      <vt:lpstr>PowerPoint Presentation</vt:lpstr>
      <vt:lpstr>Longhorn TIES Autism and Neurodiversity Support</vt:lpstr>
      <vt:lpstr>Resources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Richardson-Minnitt, Ashley</cp:lastModifiedBy>
  <cp:revision>2991</cp:revision>
  <cp:lastPrinted>2020-02-05T18:30:41Z</cp:lastPrinted>
  <dcterms:created xsi:type="dcterms:W3CDTF">2011-06-30T15:04:08Z</dcterms:created>
  <dcterms:modified xsi:type="dcterms:W3CDTF">2024-09-30T16:15:16Z</dcterms:modified>
  <cp:category/>
</cp:coreProperties>
</file>