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47"/>
  </p:notesMasterIdLst>
  <p:sldIdLst>
    <p:sldId id="256" r:id="rId2"/>
    <p:sldId id="257" r:id="rId3"/>
    <p:sldId id="258" r:id="rId4"/>
    <p:sldId id="302" r:id="rId5"/>
    <p:sldId id="259" r:id="rId6"/>
    <p:sldId id="260" r:id="rId7"/>
    <p:sldId id="261" r:id="rId8"/>
    <p:sldId id="262" r:id="rId9"/>
    <p:sldId id="292" r:id="rId10"/>
    <p:sldId id="291" r:id="rId11"/>
    <p:sldId id="294" r:id="rId12"/>
    <p:sldId id="295" r:id="rId13"/>
    <p:sldId id="293" r:id="rId14"/>
    <p:sldId id="263" r:id="rId15"/>
    <p:sldId id="264" r:id="rId16"/>
    <p:sldId id="266" r:id="rId17"/>
    <p:sldId id="267" r:id="rId18"/>
    <p:sldId id="268" r:id="rId19"/>
    <p:sldId id="269" r:id="rId20"/>
    <p:sldId id="270" r:id="rId21"/>
    <p:sldId id="271" r:id="rId22"/>
    <p:sldId id="272" r:id="rId23"/>
    <p:sldId id="273" r:id="rId24"/>
    <p:sldId id="274" r:id="rId25"/>
    <p:sldId id="275" r:id="rId26"/>
    <p:sldId id="276" r:id="rId27"/>
    <p:sldId id="277" r:id="rId28"/>
    <p:sldId id="278" r:id="rId29"/>
    <p:sldId id="279" r:id="rId30"/>
    <p:sldId id="280" r:id="rId31"/>
    <p:sldId id="281" r:id="rId32"/>
    <p:sldId id="285" r:id="rId33"/>
    <p:sldId id="286" r:id="rId34"/>
    <p:sldId id="288" r:id="rId35"/>
    <p:sldId id="287" r:id="rId36"/>
    <p:sldId id="282" r:id="rId37"/>
    <p:sldId id="283" r:id="rId38"/>
    <p:sldId id="284" r:id="rId39"/>
    <p:sldId id="301" r:id="rId40"/>
    <p:sldId id="289" r:id="rId41"/>
    <p:sldId id="296" r:id="rId42"/>
    <p:sldId id="290" r:id="rId43"/>
    <p:sldId id="298" r:id="rId44"/>
    <p:sldId id="299" r:id="rId45"/>
    <p:sldId id="300" r:id="rId46"/>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1pPr>
    <a:lvl2pPr marL="0" marR="0" indent="457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2pPr>
    <a:lvl3pPr marL="0" marR="0" indent="914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3pPr>
    <a:lvl4pPr marL="0" marR="0" indent="1371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4pPr>
    <a:lvl5pPr marL="0" marR="0" indent="18288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5pPr>
    <a:lvl6pPr marL="0" marR="0" indent="22860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6pPr>
    <a:lvl7pPr marL="0" marR="0" indent="27432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7pPr>
    <a:lvl8pPr marL="0" marR="0" indent="32004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8pPr>
    <a:lvl9pPr marL="0" marR="0" indent="365760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
          <a:latin typeface="Proxima Nova"/>
          <a:ea typeface="Proxima Nova"/>
          <a:cs typeface="Proxima Nova"/>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AEAEA"/>
          </a:solidFill>
        </a:fill>
      </a:tcStyle>
    </a:band2H>
    <a:firstCol>
      <a:tcTxStyle b="on" i="off">
        <a:font>
          <a:latin typeface="Proxima Nova"/>
          <a:ea typeface="Proxima Nova"/>
          <a:cs typeface="Proxima Nova"/>
        </a:font>
        <a:srgbClr val="4CA5D2"/>
      </a:tcTxStyle>
      <a:tcStyle>
        <a:tcBdr>
          <a:left>
            <a:ln w="12700" cap="flat">
              <a:noFill/>
              <a:miter lim="400000"/>
            </a:ln>
          </a:left>
          <a:right>
            <a:ln w="50800" cap="flat">
              <a:solidFill>
                <a:srgbClr val="03A8D6"/>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ff" i="off">
        <a:font>
          <a:latin typeface="Proxima Nova Medium"/>
          <a:ea typeface="Proxima Nova Medium"/>
          <a:cs typeface="Proxima Nova Medium"/>
        </a:font>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50800" cap="flat">
              <a:solidFill>
                <a:srgbClr val="0BA8D6"/>
              </a:solidFill>
              <a:prstDash val="solid"/>
              <a:miter lim="400000"/>
            </a:ln>
          </a:top>
          <a:bottom>
            <a:ln w="12700" cap="flat">
              <a:noFill/>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
          <a:latin typeface="Proxima Nova"/>
          <a:ea typeface="Proxima Nova"/>
          <a:cs typeface="Proxima Nova"/>
        </a:font>
        <a:srgbClr val="4CA5D2"/>
      </a:tcTxStyle>
      <a:tcStyle>
        <a:tcBdr>
          <a:left>
            <a:ln w="12700" cap="flat">
              <a:solidFill>
                <a:srgbClr val="000000"/>
              </a:solidFill>
              <a:prstDash val="solid"/>
              <a:miter lim="400000"/>
            </a:ln>
          </a:left>
          <a:right>
            <a:ln w="12700" cap="flat">
              <a:solidFill>
                <a:srgbClr val="000000"/>
              </a:solidFill>
              <a:prstDash val="solid"/>
              <a:miter lim="400000"/>
            </a:ln>
          </a:right>
          <a:top>
            <a:ln w="12700" cap="flat">
              <a:noFill/>
              <a:miter lim="400000"/>
            </a:ln>
          </a:top>
          <a:bottom>
            <a:ln w="50800" cap="flat">
              <a:solidFill>
                <a:srgbClr val="03A8D6"/>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
          <a:latin typeface="Proxima Nova"/>
          <a:ea typeface="Proxima Nova"/>
          <a:cs typeface="Proxima Nova"/>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wholeTbl>
    <a:band2H>
      <a:tcTxStyle/>
      <a:tcStyle>
        <a:tcBdr/>
        <a:fill>
          <a:solidFill>
            <a:srgbClr val="EAEAEA"/>
          </a:solidFill>
        </a:fill>
      </a:tcStyle>
    </a:band2H>
    <a:firstCol>
      <a:tcTxStyle b="off" i="off">
        <a:font>
          <a:latin typeface="Proxima Nova Medium"/>
          <a:ea typeface="Proxima Nova Medium"/>
          <a:cs typeface="Proxima Nova Medium"/>
        </a:font>
        <a:srgbClr val="000000"/>
      </a:tcTxStyle>
      <a:tcStyle>
        <a:tcBdr>
          <a:left>
            <a:ln w="12700" cap="flat">
              <a:noFill/>
              <a:miter lim="400000"/>
            </a:ln>
          </a:left>
          <a:right>
            <a:ln w="25400" cap="flat">
              <a:solidFill>
                <a:srgbClr val="008ABA"/>
              </a:solidFill>
              <a:prstDash val="solid"/>
              <a:miter lim="400000"/>
            </a:ln>
          </a:right>
          <a:top>
            <a:ln w="12700" cap="flat">
              <a:solidFill>
                <a:srgbClr val="B8B8B8"/>
              </a:solidFill>
              <a:prstDash val="solid"/>
              <a:miter lim="400000"/>
            </a:ln>
          </a:top>
          <a:bottom>
            <a:ln w="12700" cap="flat">
              <a:solidFill>
                <a:srgbClr val="B8B8B8"/>
              </a:solidFill>
              <a:prstDash val="solid"/>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firstCol>
    <a:lastRow>
      <a:tcTxStyle b="off" i="off">
        <a:font>
          <a:latin typeface="Proxima Nova Medium"/>
          <a:ea typeface="Proxima Nova Medium"/>
          <a:cs typeface="Proxima Nova Medium"/>
        </a:font>
        <a:srgbClr val="000000"/>
      </a:tcTxStyle>
      <a:tcStyle>
        <a:tcBdr>
          <a:left>
            <a:ln w="12700" cap="flat">
              <a:solidFill>
                <a:srgbClr val="B8B8B8"/>
              </a:solidFill>
              <a:prstDash val="solid"/>
              <a:miter lim="400000"/>
            </a:ln>
          </a:left>
          <a:right>
            <a:ln w="12700" cap="flat">
              <a:solidFill>
                <a:srgbClr val="B8B8B8"/>
              </a:solidFill>
              <a:prstDash val="solid"/>
              <a:miter lim="400000"/>
            </a:ln>
          </a:right>
          <a:top>
            <a:ln w="25400" cap="flat">
              <a:solidFill>
                <a:srgbClr val="008ABA"/>
              </a:solidFill>
              <a:prstDash val="solid"/>
              <a:miter lim="400000"/>
            </a:ln>
          </a:top>
          <a:bottom>
            <a:ln w="12700" cap="flat">
              <a:noFill/>
              <a:miter lim="400000"/>
            </a:ln>
          </a:bottom>
          <a:insideH>
            <a:ln w="12700" cap="flat">
              <a:solidFill>
                <a:srgbClr val="B8B8B8"/>
              </a:solidFill>
              <a:prstDash val="solid"/>
              <a:miter lim="400000"/>
            </a:ln>
          </a:insideH>
          <a:insideV>
            <a:ln w="12700" cap="flat">
              <a:solidFill>
                <a:srgbClr val="B8B8B8"/>
              </a:solidFill>
              <a:prstDash val="solid"/>
              <a:miter lim="400000"/>
            </a:ln>
          </a:insideV>
        </a:tcBdr>
        <a:fill>
          <a:solidFill>
            <a:srgbClr val="FFFFFF"/>
          </a:solidFill>
        </a:fill>
      </a:tcStyle>
    </a:lastRow>
    <a:firstRow>
      <a:tcTxStyle b="on"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noFill/>
              <a:miter lim="400000"/>
            </a:ln>
          </a:top>
          <a:bottom>
            <a:ln w="12700" cap="flat">
              <a:noFill/>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ADEFF"/>
          </a:solidFill>
        </a:fill>
      </a:tcStyle>
    </a:firstRow>
  </a:tblStyle>
  <a:tblStyle styleId="{EEE7283C-3CF3-47DC-8721-378D4A62B228}" styleName="">
    <a:tblBg/>
    <a:wholeTbl>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wholeTbl>
    <a:band2H>
      <a:tcTxStyle/>
      <a:tcStyle>
        <a:tcBdr/>
        <a:fill>
          <a:solidFill>
            <a:srgbClr val="EAEAEB"/>
          </a:solidFill>
        </a:fill>
      </a:tcStyle>
    </a:band2H>
    <a:firstCol>
      <a:tcTxStyle b="off" i="off">
        <a:font>
          <a:latin typeface="Proxima Nova Medium"/>
          <a:ea typeface="Proxima Nova Medium"/>
          <a:cs typeface="Proxima Nova Medium"/>
        </a:font>
        <a:srgbClr val="FFFFFF"/>
      </a:tcTxStyle>
      <a:tcStyle>
        <a:tcBdr>
          <a:left>
            <a:ln w="12700" cap="flat">
              <a:solidFill>
                <a:srgbClr val="606060"/>
              </a:solidFill>
              <a:prstDash val="solid"/>
              <a:miter lim="400000"/>
            </a:ln>
          </a:left>
          <a:right>
            <a:ln w="12700" cap="flat">
              <a:solidFill>
                <a:srgbClr val="606060"/>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chemeClr val="accent2">
              <a:hueOff val="390196"/>
              <a:satOff val="16169"/>
              <a:lumOff val="-19584"/>
            </a:schemeClr>
          </a:solidFill>
        </a:fill>
      </a:tcStyle>
    </a:firstCol>
    <a:lastRow>
      <a:tcTxStyle b="off" i="off">
        <a:font>
          <a:latin typeface="Proxima Nova"/>
          <a:ea typeface="Proxima Nova"/>
          <a:cs typeface="Proxima Nova"/>
        </a:font>
        <a:srgbClr val="000000"/>
      </a:tcTxStyle>
      <a:tcStyle>
        <a:tcBdr>
          <a:left>
            <a:ln w="12700" cap="flat">
              <a:solidFill>
                <a:srgbClr val="606060"/>
              </a:solidFill>
              <a:prstDash val="solid"/>
              <a:miter lim="400000"/>
            </a:ln>
          </a:left>
          <a:right>
            <a:ln w="12700" cap="flat">
              <a:solidFill>
                <a:srgbClr val="606060"/>
              </a:solidFill>
              <a:prstDash val="solid"/>
              <a:miter lim="400000"/>
            </a:ln>
          </a:right>
          <a:top>
            <a:ln w="25400" cap="flat">
              <a:solidFill>
                <a:srgbClr val="606060"/>
              </a:solidFill>
              <a:prstDash val="solid"/>
              <a:miter lim="400000"/>
            </a:ln>
          </a:top>
          <a:bottom>
            <a:ln w="12700" cap="flat">
              <a:solidFill>
                <a:srgbClr val="606060"/>
              </a:solidFill>
              <a:prstDash val="solid"/>
              <a:miter lim="400000"/>
            </a:ln>
          </a:bottom>
          <a:insideH>
            <a:ln w="12700" cap="flat">
              <a:solidFill>
                <a:srgbClr val="606060"/>
              </a:solidFill>
              <a:prstDash val="solid"/>
              <a:miter lim="400000"/>
            </a:ln>
          </a:insideH>
          <a:insideV>
            <a:ln w="12700" cap="flat">
              <a:solidFill>
                <a:srgbClr val="606060"/>
              </a:solidFill>
              <a:prstDash val="solid"/>
              <a:miter lim="400000"/>
            </a:ln>
          </a:insideV>
        </a:tcBdr>
        <a:fill>
          <a:solidFill>
            <a:srgbClr val="FFFFFF"/>
          </a:solidFill>
        </a:fill>
      </a:tcStyle>
    </a:lastRow>
    <a:firstRow>
      <a:tcTxStyle b="off" i="off">
        <a:font>
          <a:latin typeface="Proxima Nova Medium"/>
          <a:ea typeface="Proxima Nova Medium"/>
          <a:cs typeface="Proxima Nova Medium"/>
        </a:font>
        <a:srgbClr val="FFFFFF"/>
      </a:tcTxStyle>
      <a:tcStyle>
        <a:tcBdr>
          <a:left>
            <a:ln w="12700" cap="flat">
              <a:solidFill>
                <a:srgbClr val="929292"/>
              </a:solidFill>
              <a:prstDash val="solid"/>
              <a:miter lim="400000"/>
            </a:ln>
          </a:left>
          <a:right>
            <a:ln w="12700" cap="flat">
              <a:solidFill>
                <a:srgbClr val="929292"/>
              </a:solidFill>
              <a:prstDash val="solid"/>
              <a:miter lim="400000"/>
            </a:ln>
          </a:right>
          <a:top>
            <a:ln w="12700" cap="flat">
              <a:solidFill>
                <a:srgbClr val="606060"/>
              </a:solidFill>
              <a:prstDash val="solid"/>
              <a:miter lim="400000"/>
            </a:ln>
          </a:top>
          <a:bottom>
            <a:ln w="12700" cap="flat">
              <a:solidFill>
                <a:srgbClr val="606060"/>
              </a:solidFill>
              <a:prstDash val="solid"/>
              <a:miter lim="400000"/>
            </a:ln>
          </a:bottom>
          <a:insideH>
            <a:ln w="12700" cap="flat">
              <a:solidFill>
                <a:srgbClr val="929292"/>
              </a:solidFill>
              <a:prstDash val="solid"/>
              <a:miter lim="400000"/>
            </a:ln>
          </a:insideH>
          <a:insideV>
            <a:ln w="12700" cap="flat">
              <a:solidFill>
                <a:srgbClr val="929292"/>
              </a:solidFill>
              <a:prstDash val="solid"/>
              <a:miter lim="400000"/>
            </a:ln>
          </a:insideV>
        </a:tcBdr>
        <a:fill>
          <a:solidFill>
            <a:schemeClr val="accent2">
              <a:hueOff val="312616"/>
              <a:satOff val="21048"/>
              <a:lumOff val="-29411"/>
            </a:schemeClr>
          </a:solidFill>
        </a:fill>
      </a:tcStyle>
    </a:firstRow>
  </a:tblStyle>
  <a:tblStyle styleId="{CF821DB8-F4EB-4A41-A1BA-3FCAFE7338EE}" styleName="">
    <a:tblBg/>
    <a:wholeTbl>
      <a:tcTxStyle b="off" i="off">
        <a:font>
          <a:latin typeface="Proxima Nova"/>
          <a:ea typeface="Proxima Nova"/>
          <a:cs typeface="Proxima Nova"/>
        </a:font>
        <a:srgbClr val="000000"/>
      </a:tcTxStyle>
      <a:tcStyle>
        <a:tcBdr>
          <a:left>
            <a:ln w="12700" cap="flat">
              <a:solidFill>
                <a:srgbClr val="5D5D5D"/>
              </a:solidFill>
              <a:custDash>
                <a:ds d="200000" sp="200000"/>
              </a:custDash>
              <a:miter lim="400000"/>
            </a:ln>
          </a:left>
          <a:right>
            <a:ln w="12700" cap="flat">
              <a:solidFill>
                <a:srgbClr val="5D5D5D"/>
              </a:solidFill>
              <a:custDash>
                <a:ds d="200000" sp="200000"/>
              </a:custDash>
              <a:miter lim="400000"/>
            </a:ln>
          </a:right>
          <a:top>
            <a:ln w="12700" cap="flat">
              <a:solidFill>
                <a:srgbClr val="5D5D5D"/>
              </a:solidFill>
              <a:custDash>
                <a:ds d="200000" sp="200000"/>
              </a:custDash>
              <a:miter lim="400000"/>
            </a:ln>
          </a:top>
          <a:bottom>
            <a:ln w="12700" cap="flat">
              <a:solidFill>
                <a:srgbClr val="5D5D5D"/>
              </a:solidFill>
              <a:custDash>
                <a:ds d="200000" sp="200000"/>
              </a:custDash>
              <a:miter lim="400000"/>
            </a:ln>
          </a:bottom>
          <a:insideH>
            <a:ln w="12700" cap="flat">
              <a:solidFill>
                <a:srgbClr val="5D5D5D"/>
              </a:solidFill>
              <a:custDash>
                <a:ds d="200000" sp="200000"/>
              </a:custDash>
              <a:miter lim="400000"/>
            </a:ln>
          </a:insideH>
          <a:insideV>
            <a:ln w="12700" cap="flat">
              <a:solidFill>
                <a:srgbClr val="5D5D5D"/>
              </a:solidFill>
              <a:custDash>
                <a:ds d="200000" sp="200000"/>
              </a:custDash>
              <a:miter lim="400000"/>
            </a:ln>
          </a:insideV>
        </a:tcBdr>
        <a:fill>
          <a:solidFill>
            <a:srgbClr val="FAF7E9"/>
          </a:solidFill>
        </a:fill>
      </a:tcStyle>
    </a:wholeTbl>
    <a:band2H>
      <a:tcTxStyle/>
      <a:tcStyle>
        <a:tcBdr/>
        <a:fill>
          <a:solidFill>
            <a:srgbClr val="EDEADD"/>
          </a:solidFill>
        </a:fill>
      </a:tcStyle>
    </a:band2H>
    <a:firstCol>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D238"/>
          </a:solidFill>
        </a:fill>
      </a:tcStyle>
    </a:firstCol>
    <a:la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9F7EA"/>
          </a:solidFill>
        </a:fill>
      </a:tcStyle>
    </a:lastRow>
    <a:firstRow>
      <a:tcTxStyle b="off" i="off">
        <a:font>
          <a:latin typeface="Proxima Nova Medium"/>
          <a:ea typeface="Proxima Nova Medium"/>
          <a:cs typeface="Proxima Nova Medium"/>
        </a:font>
        <a:srgbClr val="000000"/>
      </a:tcTxStyle>
      <a:tcStyle>
        <a:tcBdr>
          <a:left>
            <a:ln w="12700" cap="flat">
              <a:solidFill>
                <a:srgbClr val="5D5D5D"/>
              </a:solidFill>
              <a:prstDash val="solid"/>
              <a:miter lim="400000"/>
            </a:ln>
          </a:left>
          <a:right>
            <a:ln w="12700" cap="flat">
              <a:solidFill>
                <a:srgbClr val="5D5D5D"/>
              </a:solidFill>
              <a:prstDash val="solid"/>
              <a:miter lim="400000"/>
            </a:ln>
          </a:right>
          <a:top>
            <a:ln w="12700" cap="flat">
              <a:solidFill>
                <a:srgbClr val="5D5D5D"/>
              </a:solidFill>
              <a:prstDash val="solid"/>
              <a:miter lim="400000"/>
            </a:ln>
          </a:top>
          <a:bottom>
            <a:ln w="12700" cap="flat">
              <a:solidFill>
                <a:srgbClr val="5D5D5D"/>
              </a:solidFill>
              <a:prstDash val="solid"/>
              <a:miter lim="400000"/>
            </a:ln>
          </a:bottom>
          <a:insideH>
            <a:ln w="12700" cap="flat">
              <a:solidFill>
                <a:srgbClr val="5D5D5D"/>
              </a:solidFill>
              <a:prstDash val="solid"/>
              <a:miter lim="400000"/>
            </a:ln>
          </a:insideH>
          <a:insideV>
            <a:ln w="12700" cap="flat">
              <a:solidFill>
                <a:srgbClr val="5D5D5D"/>
              </a:solidFill>
              <a:prstDash val="solid"/>
              <a:miter lim="400000"/>
            </a:ln>
          </a:insideV>
        </a:tcBdr>
        <a:fill>
          <a:solidFill>
            <a:srgbClr val="FF9A00"/>
          </a:solidFill>
        </a:fill>
      </a:tcStyle>
    </a:firstRow>
  </a:tblStyle>
  <a:tblStyle styleId="{33BA23B1-9221-436E-865A-0063620EA4FD}" styleName="">
    <a:tblBg/>
    <a:wholeTbl>
      <a:tcTxStyle b="off" i="off">
        <a:font>
          <a:latin typeface="Proxima Nova"/>
          <a:ea typeface="Proxima Nova"/>
          <a:cs typeface="Proxima Nova"/>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FFFFFF"/>
          </a:solidFill>
        </a:fill>
      </a:tcStyle>
    </a:wholeTbl>
    <a:band2H>
      <a:tcTxStyle/>
      <a:tcStyle>
        <a:tcBdr/>
        <a:fill>
          <a:solidFill>
            <a:srgbClr val="EBEBEB"/>
          </a:solidFill>
        </a:fill>
      </a:tcStyle>
    </a:band2H>
    <a:firstCol>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19922"/>
              <a:satOff val="-56679"/>
              <a:lumOff val="-26479"/>
            </a:schemeClr>
          </a:solidFill>
        </a:fill>
      </a:tcStyle>
    </a:firstCol>
    <a:lastRow>
      <a:tcTxStyle b="off" i="off">
        <a:font>
          <a:latin typeface="Proxima Nova Medium"/>
          <a:ea typeface="Proxima Nova Medium"/>
          <a:cs typeface="Proxima Nova Medium"/>
        </a:font>
        <a:srgbClr val="000000"/>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EAEBEB"/>
          </a:solidFill>
        </a:fill>
      </a:tcStyle>
    </a:lastRow>
    <a:firstRow>
      <a:tcTxStyle b="on" i="off">
        <a:font>
          <a:latin typeface="Proxima Nova"/>
          <a:ea typeface="Proxima Nova"/>
          <a:cs typeface="Proxima Nova"/>
        </a:font>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A6AAA9"/>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chemeClr val="accent6">
              <a:hueOff val="-228106"/>
              <a:satOff val="-38633"/>
              <a:lumOff val="-17889"/>
            </a:schemeClr>
          </a:solidFill>
        </a:fill>
      </a:tcStyle>
    </a:firstRow>
  </a:tblStyle>
  <a:tblStyle styleId="{2708684C-4D16-4618-839F-0558EEFCDFE6}" styleName="">
    <a:tblBg/>
    <a:wholeTbl>
      <a:tcTxStyle b="off" i="off">
        <a:font>
          <a:latin typeface="Proxima Nova"/>
          <a:ea typeface="Proxima Nova"/>
          <a:cs typeface="Proxima Nova"/>
        </a:font>
        <a:srgbClr val="000000"/>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D5D5D5"/>
          </a:solidFill>
        </a:fill>
      </a:tcStyle>
    </a:wholeTbl>
    <a:band2H>
      <a:tcTxStyle/>
      <a:tcStyle>
        <a:tcBdr/>
        <a:fill>
          <a:solidFill>
            <a:srgbClr val="BBBBBB"/>
          </a:solidFill>
        </a:fill>
      </a:tcStyle>
    </a:band2H>
    <a:firstCol>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5E5E5E"/>
          </a:solidFill>
        </a:fill>
      </a:tcStyle>
    </a:firstCol>
    <a:la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lastRow>
    <a:firstRow>
      <a:tcTxStyle b="on" i="off">
        <a:font>
          <a:latin typeface="Proxima Nova"/>
          <a:ea typeface="Proxima Nova"/>
          <a:cs typeface="Proxima Nova"/>
        </a:font>
        <a:srgbClr val="FFFFFF"/>
      </a:tcTxStyle>
      <a:tcStyle>
        <a:tcBdr>
          <a:left>
            <a:ln w="12700" cap="flat">
              <a:solidFill>
                <a:srgbClr val="FFFFFF"/>
              </a:solidFill>
              <a:prstDash val="solid"/>
              <a:miter lim="400000"/>
            </a:ln>
          </a:left>
          <a:right>
            <a:ln w="12700" cap="flat">
              <a:solidFill>
                <a:srgbClr val="FFFFFF"/>
              </a:solidFill>
              <a:prstDash val="solid"/>
              <a:miter lim="400000"/>
            </a:ln>
          </a:right>
          <a:top>
            <a:ln w="12700" cap="flat">
              <a:solidFill>
                <a:srgbClr val="FFFFFF"/>
              </a:solidFill>
              <a:prstDash val="solid"/>
              <a:miter lim="400000"/>
            </a:ln>
          </a:top>
          <a:bottom>
            <a:ln w="12700" cap="flat">
              <a:solidFill>
                <a:srgbClr val="FFFFFF"/>
              </a:solidFill>
              <a:prstDash val="solid"/>
              <a:miter lim="400000"/>
            </a:ln>
          </a:bottom>
          <a:insideH>
            <a:ln w="12700" cap="flat">
              <a:solidFill>
                <a:srgbClr val="FFFFFF"/>
              </a:solidFill>
              <a:prstDash val="solid"/>
              <a:miter lim="400000"/>
            </a:ln>
          </a:insideH>
          <a:insideV>
            <a:ln w="12700" cap="flat">
              <a:solidFill>
                <a:srgbClr val="FFFFFF"/>
              </a:solidFill>
              <a:prstDash val="solid"/>
              <a:miter lim="400000"/>
            </a:ln>
          </a:insideV>
        </a:tcBdr>
        <a:fill>
          <a:solidFill>
            <a:srgbClr val="92929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9753"/>
    <p:restoredTop sz="94651"/>
  </p:normalViewPr>
  <p:slideViewPr>
    <p:cSldViewPr snapToGrid="0">
      <p:cViewPr varScale="1">
        <p:scale>
          <a:sx n="45" d="100"/>
          <a:sy n="45" d="100"/>
        </p:scale>
        <p:origin x="232" y="496"/>
      </p:cViewPr>
      <p:guideLst/>
    </p:cSldViewPr>
  </p:slideViewPr>
  <p:notesTextViewPr>
    <p:cViewPr>
      <p:scale>
        <a:sx n="1" d="1"/>
        <a:sy n="1" d="1"/>
      </p:scale>
      <p:origin x="0" y="0"/>
    </p:cViewPr>
  </p:notesTextViewPr>
  <p:sorterViewPr>
    <p:cViewPr>
      <p:scale>
        <a:sx n="100" d="100"/>
        <a:sy n="100" d="100"/>
      </p:scale>
      <p:origin x="0" y="-258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notesMaster" Target="notesMasters/notesMaster1.xml"/><Relationship Id="rId50"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tableStyles" Target="tableStyle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0" Type="http://schemas.openxmlformats.org/officeDocument/2006/relationships/slide" Target="slides/slide19.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7" name="Shape 147"/>
          <p:cNvSpPr>
            <a:spLocks noGrp="1" noRot="1" noChangeAspect="1"/>
          </p:cNvSpPr>
          <p:nvPr>
            <p:ph type="sldImg"/>
          </p:nvPr>
        </p:nvSpPr>
        <p:spPr>
          <a:xfrm>
            <a:off x="1143000" y="685800"/>
            <a:ext cx="4572000" cy="3429000"/>
          </a:xfrm>
          <a:prstGeom prst="rect">
            <a:avLst/>
          </a:prstGeom>
        </p:spPr>
        <p:txBody>
          <a:bodyPr/>
          <a:lstStyle/>
          <a:p>
            <a:endParaRPr/>
          </a:p>
        </p:txBody>
      </p:sp>
      <p:sp>
        <p:nvSpPr>
          <p:cNvPr id="148" name="Shape 148"/>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a:latin typeface="Helvetica Neue"/>
        <a:ea typeface="Helvetica Neue"/>
        <a:cs typeface="Helvetica Neue"/>
        <a:sym typeface="Helvetica Neue"/>
      </a:defRPr>
    </a:lvl1pPr>
    <a:lvl2pPr indent="228600" defTabSz="457200" latinLnBrk="0">
      <a:lnSpc>
        <a:spcPct val="117999"/>
      </a:lnSpc>
      <a:defRPr sz="2200">
        <a:latin typeface="Helvetica Neue"/>
        <a:ea typeface="Helvetica Neue"/>
        <a:cs typeface="Helvetica Neue"/>
        <a:sym typeface="Helvetica Neue"/>
      </a:defRPr>
    </a:lvl2pPr>
    <a:lvl3pPr indent="457200" defTabSz="457200" latinLnBrk="0">
      <a:lnSpc>
        <a:spcPct val="117999"/>
      </a:lnSpc>
      <a:defRPr sz="2200">
        <a:latin typeface="Helvetica Neue"/>
        <a:ea typeface="Helvetica Neue"/>
        <a:cs typeface="Helvetica Neue"/>
        <a:sym typeface="Helvetica Neue"/>
      </a:defRPr>
    </a:lvl3pPr>
    <a:lvl4pPr indent="685800" defTabSz="457200" latinLnBrk="0">
      <a:lnSpc>
        <a:spcPct val="117999"/>
      </a:lnSpc>
      <a:defRPr sz="2200">
        <a:latin typeface="Helvetica Neue"/>
        <a:ea typeface="Helvetica Neue"/>
        <a:cs typeface="Helvetica Neue"/>
        <a:sym typeface="Helvetica Neue"/>
      </a:defRPr>
    </a:lvl4pPr>
    <a:lvl5pPr indent="914400" defTabSz="457200" latinLnBrk="0">
      <a:lnSpc>
        <a:spcPct val="117999"/>
      </a:lnSpc>
      <a:defRPr sz="2200">
        <a:latin typeface="Helvetica Neue"/>
        <a:ea typeface="Helvetica Neue"/>
        <a:cs typeface="Helvetica Neue"/>
        <a:sym typeface="Helvetica Neue"/>
      </a:defRPr>
    </a:lvl5pPr>
    <a:lvl6pPr indent="1143000" defTabSz="457200" latinLnBrk="0">
      <a:lnSpc>
        <a:spcPct val="117999"/>
      </a:lnSpc>
      <a:defRPr sz="2200">
        <a:latin typeface="Helvetica Neue"/>
        <a:ea typeface="Helvetica Neue"/>
        <a:cs typeface="Helvetica Neue"/>
        <a:sym typeface="Helvetica Neue"/>
      </a:defRPr>
    </a:lvl6pPr>
    <a:lvl7pPr indent="1371600" defTabSz="457200" latinLnBrk="0">
      <a:lnSpc>
        <a:spcPct val="117999"/>
      </a:lnSpc>
      <a:defRPr sz="2200">
        <a:latin typeface="Helvetica Neue"/>
        <a:ea typeface="Helvetica Neue"/>
        <a:cs typeface="Helvetica Neue"/>
        <a:sym typeface="Helvetica Neue"/>
      </a:defRPr>
    </a:lvl7pPr>
    <a:lvl8pPr indent="1600200" defTabSz="457200" latinLnBrk="0">
      <a:lnSpc>
        <a:spcPct val="117999"/>
      </a:lnSpc>
      <a:defRPr sz="2200">
        <a:latin typeface="Helvetica Neue"/>
        <a:ea typeface="Helvetica Neue"/>
        <a:cs typeface="Helvetica Neue"/>
        <a:sym typeface="Helvetica Neue"/>
      </a:defRPr>
    </a:lvl8pPr>
    <a:lvl9pPr indent="1828800" defTabSz="457200" latinLnBrk="0">
      <a:lnSpc>
        <a:spcPct val="117999"/>
      </a:lnSpc>
      <a:defRPr sz="2200">
        <a:latin typeface="Helvetica Neue"/>
        <a:ea typeface="Helvetica Neue"/>
        <a:cs typeface="Helvetica Neue"/>
        <a:sym typeface="Helvetica Neue"/>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School Psychologists</a:t>
            </a:r>
          </a:p>
          <a:p>
            <a:r>
              <a:rPr lang="en-US" dirty="0"/>
              <a:t>Directors</a:t>
            </a:r>
          </a:p>
          <a:p>
            <a:r>
              <a:rPr lang="en-US" dirty="0"/>
              <a:t>Advocates</a:t>
            </a:r>
          </a:p>
          <a:p>
            <a:r>
              <a:rPr lang="en-US" dirty="0"/>
              <a:t>Parents</a:t>
            </a:r>
          </a:p>
        </p:txBody>
      </p:sp>
    </p:spTree>
    <p:extLst>
      <p:ext uri="{BB962C8B-B14F-4D97-AF65-F5344CB8AC3E}">
        <p14:creationId xmlns:p14="http://schemas.microsoft.com/office/powerpoint/2010/main" val="31671403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 name="Shape 212"/>
          <p:cNvSpPr>
            <a:spLocks noGrp="1" noRot="1" noChangeAspect="1"/>
          </p:cNvSpPr>
          <p:nvPr>
            <p:ph type="sldImg"/>
          </p:nvPr>
        </p:nvSpPr>
        <p:spPr>
          <a:xfrm>
            <a:off x="381000" y="685800"/>
            <a:ext cx="6096000" cy="3429000"/>
          </a:xfrm>
          <a:prstGeom prst="rect">
            <a:avLst/>
          </a:prstGeom>
        </p:spPr>
        <p:txBody>
          <a:bodyPr/>
          <a:lstStyle/>
          <a:p>
            <a:endParaRPr/>
          </a:p>
        </p:txBody>
      </p:sp>
      <p:sp>
        <p:nvSpPr>
          <p:cNvPr id="213" name="Shape 213"/>
          <p:cNvSpPr>
            <a:spLocks noGrp="1"/>
          </p:cNvSpPr>
          <p:nvPr>
            <p:ph type="body" sz="quarter" idx="1"/>
          </p:nvPr>
        </p:nvSpPr>
        <p:spPr>
          <a:prstGeom prst="rect">
            <a:avLst/>
          </a:prstGeom>
        </p:spPr>
        <p:txBody>
          <a:bodyPr/>
          <a:lstStyle/>
          <a:p>
            <a:r>
              <a:t>We have to have data. Its not an option to not have data! We have to have it. If I am told that someone observed behavior but does not have data I do not count that behavior in my FBA. Period. </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 name="Shape 216"/>
          <p:cNvSpPr>
            <a:spLocks noGrp="1" noRot="1" noChangeAspect="1"/>
          </p:cNvSpPr>
          <p:nvPr>
            <p:ph type="sldImg"/>
          </p:nvPr>
        </p:nvSpPr>
        <p:spPr>
          <a:xfrm>
            <a:off x="381000" y="685800"/>
            <a:ext cx="6096000" cy="3429000"/>
          </a:xfrm>
          <a:prstGeom prst="rect">
            <a:avLst/>
          </a:prstGeom>
        </p:spPr>
        <p:txBody>
          <a:bodyPr/>
          <a:lstStyle/>
          <a:p>
            <a:endParaRPr/>
          </a:p>
        </p:txBody>
      </p:sp>
      <p:sp>
        <p:nvSpPr>
          <p:cNvPr id="217" name="Shape 217"/>
          <p:cNvSpPr>
            <a:spLocks noGrp="1"/>
          </p:cNvSpPr>
          <p:nvPr>
            <p:ph type="body" sz="quarter" idx="1"/>
          </p:nvPr>
        </p:nvSpPr>
        <p:spPr>
          <a:prstGeom prst="rect">
            <a:avLst/>
          </a:prstGeom>
        </p:spPr>
        <p:txBody>
          <a:bodyPr/>
          <a:lstStyle/>
          <a:p>
            <a:endParaRPr/>
          </a:p>
          <a:p>
            <a:endParaRPr/>
          </a:p>
          <a:p>
            <a:r>
              <a:t>We need to test our hypothesis during the fba. </a:t>
            </a:r>
          </a:p>
          <a:p>
            <a:r>
              <a:t>We need to attempt the interventions ourselves and then teach staff how to implement the intervention.</a:t>
            </a:r>
          </a:p>
          <a:p>
            <a:r>
              <a:t>This is where the FBA takes up your time. </a:t>
            </a:r>
          </a:p>
          <a:p>
            <a:r>
              <a:t>If its a serious behavior I do this in one day and write the FBA and BIP that day! I do not wait to write it. Even with 50 FBAs I will prioritize my FBA for serious behaviors. </a:t>
            </a:r>
          </a:p>
          <a:p>
            <a:r>
              <a:t>We will need to graph our interventions. I do not support subjective opinions. </a:t>
            </a:r>
          </a:p>
          <a:p>
            <a:r>
              <a:t>We want to slap the data down and let it speak for us. </a:t>
            </a:r>
          </a:p>
          <a:p>
            <a:r>
              <a:t>If staff starts to state subjective opinions that are not trackable we put them to the side unless our hypothesis and intervention do not show a change in behavior. </a:t>
            </a:r>
          </a:p>
          <a:p>
            <a:endParaRPr/>
          </a:p>
          <a:p>
            <a:r>
              <a:t>I would like for volunteers to come up and write an example of a hypothesis of a behavior they have encountered.</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 name="Shape 221"/>
          <p:cNvSpPr>
            <a:spLocks noGrp="1" noRot="1" noChangeAspect="1"/>
          </p:cNvSpPr>
          <p:nvPr>
            <p:ph type="sldImg"/>
          </p:nvPr>
        </p:nvSpPr>
        <p:spPr>
          <a:xfrm>
            <a:off x="381000" y="685800"/>
            <a:ext cx="6096000" cy="3429000"/>
          </a:xfrm>
          <a:prstGeom prst="rect">
            <a:avLst/>
          </a:prstGeom>
        </p:spPr>
        <p:txBody>
          <a:bodyPr/>
          <a:lstStyle/>
          <a:p>
            <a:endParaRPr/>
          </a:p>
        </p:txBody>
      </p:sp>
      <p:sp>
        <p:nvSpPr>
          <p:cNvPr id="222" name="Shape 222"/>
          <p:cNvSpPr>
            <a:spLocks noGrp="1"/>
          </p:cNvSpPr>
          <p:nvPr>
            <p:ph type="body" sz="quarter" idx="1"/>
          </p:nvPr>
        </p:nvSpPr>
        <p:spPr>
          <a:prstGeom prst="rect">
            <a:avLst/>
          </a:prstGeom>
        </p:spPr>
        <p:txBody>
          <a:bodyPr/>
          <a:lstStyle/>
          <a:p>
            <a:r>
              <a:t>NCR: by far my favorite intervention</a:t>
            </a:r>
          </a:p>
          <a:p>
            <a:r>
              <a:t>CR (good behavior game)</a:t>
            </a:r>
          </a:p>
          <a:p>
            <a:r>
              <a:t>DRA </a:t>
            </a:r>
          </a:p>
          <a:p>
            <a:r>
              <a:t>DRO</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 name="Shape 227"/>
          <p:cNvSpPr>
            <a:spLocks noGrp="1" noRot="1" noChangeAspect="1"/>
          </p:cNvSpPr>
          <p:nvPr>
            <p:ph type="sldImg"/>
          </p:nvPr>
        </p:nvSpPr>
        <p:spPr>
          <a:xfrm>
            <a:off x="381000" y="685800"/>
            <a:ext cx="6096000" cy="3429000"/>
          </a:xfrm>
          <a:prstGeom prst="rect">
            <a:avLst/>
          </a:prstGeom>
        </p:spPr>
        <p:txBody>
          <a:bodyPr/>
          <a:lstStyle/>
          <a:p>
            <a:endParaRPr/>
          </a:p>
        </p:txBody>
      </p:sp>
      <p:sp>
        <p:nvSpPr>
          <p:cNvPr id="228" name="Shape 228"/>
          <p:cNvSpPr>
            <a:spLocks noGrp="1"/>
          </p:cNvSpPr>
          <p:nvPr>
            <p:ph type="body" sz="quarter" idx="1"/>
          </p:nvPr>
        </p:nvSpPr>
        <p:spPr>
          <a:prstGeom prst="rect">
            <a:avLst/>
          </a:prstGeom>
        </p:spPr>
        <p:txBody>
          <a:bodyPr/>
          <a:lstStyle/>
          <a:p>
            <a:r>
              <a:rPr dirty="0"/>
              <a:t>We want to collect clear data. YOUTUBE how to make a graph. We need data in the FBA to see if we seeing changes or not after our intervention. We have to then test out hypothesis. Again, subjective opinions will not benefit you or the child. We must be able to track if there is a change in behavior or if the behavior stayed the same. Here we have a phase line that shows when we implemented the intervention. </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 name="Shape 235"/>
          <p:cNvSpPr>
            <a:spLocks noGrp="1" noRot="1" noChangeAspect="1"/>
          </p:cNvSpPr>
          <p:nvPr>
            <p:ph type="sldImg"/>
          </p:nvPr>
        </p:nvSpPr>
        <p:spPr>
          <a:xfrm>
            <a:off x="381000" y="685800"/>
            <a:ext cx="6096000" cy="3429000"/>
          </a:xfrm>
          <a:prstGeom prst="rect">
            <a:avLst/>
          </a:prstGeom>
        </p:spPr>
        <p:txBody>
          <a:bodyPr/>
          <a:lstStyle/>
          <a:p>
            <a:endParaRPr/>
          </a:p>
        </p:txBody>
      </p:sp>
      <p:sp>
        <p:nvSpPr>
          <p:cNvPr id="236" name="Shape 236"/>
          <p:cNvSpPr>
            <a:spLocks noGrp="1"/>
          </p:cNvSpPr>
          <p:nvPr>
            <p:ph type="body" sz="quarter" idx="1"/>
          </p:nvPr>
        </p:nvSpPr>
        <p:spPr>
          <a:prstGeom prst="rect">
            <a:avLst/>
          </a:prstGeom>
        </p:spPr>
        <p:txBody>
          <a:bodyPr/>
          <a:lstStyle/>
          <a:p>
            <a:r>
              <a:t>More data examples from BEHCA. </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1" name="Shape 241"/>
          <p:cNvSpPr>
            <a:spLocks noGrp="1" noRot="1" noChangeAspect="1"/>
          </p:cNvSpPr>
          <p:nvPr>
            <p:ph type="sldImg"/>
          </p:nvPr>
        </p:nvSpPr>
        <p:spPr>
          <a:xfrm>
            <a:off x="381000" y="685800"/>
            <a:ext cx="6096000" cy="3429000"/>
          </a:xfrm>
          <a:prstGeom prst="rect">
            <a:avLst/>
          </a:prstGeom>
        </p:spPr>
        <p:txBody>
          <a:bodyPr/>
          <a:lstStyle/>
          <a:p>
            <a:endParaRPr/>
          </a:p>
        </p:txBody>
      </p:sp>
      <p:sp>
        <p:nvSpPr>
          <p:cNvPr id="242" name="Shape 242"/>
          <p:cNvSpPr>
            <a:spLocks noGrp="1"/>
          </p:cNvSpPr>
          <p:nvPr>
            <p:ph type="body" sz="quarter" idx="1"/>
          </p:nvPr>
        </p:nvSpPr>
        <p:spPr>
          <a:prstGeom prst="rect">
            <a:avLst/>
          </a:prstGeom>
        </p:spPr>
        <p:txBody>
          <a:bodyPr/>
          <a:lstStyle/>
          <a:p>
            <a:r>
              <a:t>Open up your FBA</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If the student has a medical condition that requires the modification of or use of a different restraint technique, that does need to be documented and communicated to staff in </a:t>
            </a:r>
          </a:p>
          <a:p>
            <a:pPr marL="0" marR="0" lvl="0" indent="0" defTabSz="457200" eaLnBrk="1" fontAlgn="auto" latinLnBrk="0" hangingPunct="1">
              <a:lnSpc>
                <a:spcPct val="117999"/>
              </a:lnSpc>
              <a:spcBef>
                <a:spcPts val="0"/>
              </a:spcBef>
              <a:spcAft>
                <a:spcPts val="0"/>
              </a:spcAft>
              <a:buClrTx/>
              <a:buSzTx/>
              <a:buFontTx/>
              <a:buNone/>
              <a:tabLst/>
              <a:defRPr/>
            </a:pPr>
            <a:r>
              <a:rPr lang="en-US" b="0" dirty="0"/>
              <a:t>Leashes for elopement</a:t>
            </a:r>
          </a:p>
          <a:p>
            <a:r>
              <a:rPr lang="en-US" dirty="0"/>
              <a:t>Shock collars</a:t>
            </a:r>
          </a:p>
        </p:txBody>
      </p:sp>
    </p:spTree>
    <p:extLst>
      <p:ext uri="{BB962C8B-B14F-4D97-AF65-F5344CB8AC3E}">
        <p14:creationId xmlns:p14="http://schemas.microsoft.com/office/powerpoint/2010/main" val="137108437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I love challenges </a:t>
            </a:r>
          </a:p>
        </p:txBody>
      </p:sp>
    </p:spTree>
    <p:extLst>
      <p:ext uri="{BB962C8B-B14F-4D97-AF65-F5344CB8AC3E}">
        <p14:creationId xmlns:p14="http://schemas.microsoft.com/office/powerpoint/2010/main" val="4152110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Jennifer Carroll</a:t>
            </a:r>
          </a:p>
        </p:txBody>
      </p:sp>
    </p:spTree>
    <p:extLst>
      <p:ext uri="{BB962C8B-B14F-4D97-AF65-F5344CB8AC3E}">
        <p14:creationId xmlns:p14="http://schemas.microsoft.com/office/powerpoint/2010/main" val="19185116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Although I believe in supporting the mental health of our students and supporting behavior change the focus of this presentation is data driven BIP’s that are developed from a solid data reinforced FBA. </a:t>
            </a:r>
          </a:p>
        </p:txBody>
      </p:sp>
    </p:spTree>
    <p:extLst>
      <p:ext uri="{BB962C8B-B14F-4D97-AF65-F5344CB8AC3E}">
        <p14:creationId xmlns:p14="http://schemas.microsoft.com/office/powerpoint/2010/main" val="362798823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 name="Shape 175"/>
          <p:cNvSpPr>
            <a:spLocks noGrp="1" noRot="1" noChangeAspect="1"/>
          </p:cNvSpPr>
          <p:nvPr>
            <p:ph type="sldImg"/>
          </p:nvPr>
        </p:nvSpPr>
        <p:spPr>
          <a:xfrm>
            <a:off x="381000" y="685800"/>
            <a:ext cx="6096000" cy="3429000"/>
          </a:xfrm>
          <a:prstGeom prst="rect">
            <a:avLst/>
          </a:prstGeom>
        </p:spPr>
        <p:txBody>
          <a:bodyPr/>
          <a:lstStyle/>
          <a:p>
            <a:endParaRPr/>
          </a:p>
        </p:txBody>
      </p:sp>
      <p:sp>
        <p:nvSpPr>
          <p:cNvPr id="176" name="Shape 176"/>
          <p:cNvSpPr>
            <a:spLocks noGrp="1"/>
          </p:cNvSpPr>
          <p:nvPr>
            <p:ph type="body" sz="quarter" idx="1"/>
          </p:nvPr>
        </p:nvSpPr>
        <p:spPr>
          <a:prstGeom prst="rect">
            <a:avLst/>
          </a:prstGeom>
        </p:spPr>
        <p:txBody>
          <a:bodyPr/>
          <a:lstStyle/>
          <a:p>
            <a:r>
              <a:rPr dirty="0"/>
              <a:t>We will be using this link all day today. I would save it as a PDF on my phone or my computer. </a:t>
            </a:r>
          </a:p>
          <a:p>
            <a:endParaRPr dirty="0"/>
          </a:p>
          <a:p>
            <a:r>
              <a:rPr dirty="0"/>
              <a:t>This is your go to resource and should be used often. Make sure that you follow all of the requirements. They tell you what you want. </a:t>
            </a: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 name="Shape 180"/>
          <p:cNvSpPr>
            <a:spLocks noGrp="1" noRot="1" noChangeAspect="1"/>
          </p:cNvSpPr>
          <p:nvPr>
            <p:ph type="sldImg"/>
          </p:nvPr>
        </p:nvSpPr>
        <p:spPr>
          <a:xfrm>
            <a:off x="381000" y="685800"/>
            <a:ext cx="6096000" cy="3429000"/>
          </a:xfrm>
          <a:prstGeom prst="rect">
            <a:avLst/>
          </a:prstGeom>
        </p:spPr>
        <p:txBody>
          <a:bodyPr/>
          <a:lstStyle/>
          <a:p>
            <a:endParaRPr/>
          </a:p>
        </p:txBody>
      </p:sp>
      <p:sp>
        <p:nvSpPr>
          <p:cNvPr id="181" name="Shape 181"/>
          <p:cNvSpPr>
            <a:spLocks noGrp="1"/>
          </p:cNvSpPr>
          <p:nvPr>
            <p:ph type="body" sz="quarter" idx="1"/>
          </p:nvPr>
        </p:nvSpPr>
        <p:spPr>
          <a:prstGeom prst="rect">
            <a:avLst/>
          </a:prstGeom>
        </p:spPr>
        <p:txBody>
          <a:bodyPr/>
          <a:lstStyle/>
          <a:p>
            <a:r>
              <a:t>You tell me. When should you complete an FBA?</a:t>
            </a:r>
          </a:p>
          <a:p>
            <a:r>
              <a:t>Where do you start?</a:t>
            </a:r>
          </a:p>
          <a:p>
            <a:endParaRPr/>
          </a:p>
          <a:p>
            <a:r>
              <a:t>Should it just be one person?</a:t>
            </a:r>
          </a:p>
          <a:p>
            <a:endParaRPr/>
          </a:p>
          <a:p>
            <a:endParaRPr/>
          </a:p>
          <a:p>
            <a:r>
              <a:t>When is an FBA required?</a:t>
            </a:r>
          </a:p>
          <a:p>
            <a:r>
              <a:t>Federal law under the Individuals with Disabilities Education Act (IDEA) requires an FBA in the following instances:</a:t>
            </a:r>
          </a:p>
          <a:p>
            <a:r>
              <a:t>• When, at a MANIFESTATION DETERMINATION review (MDR), it is determined that a student’s behavior is a manifestation of the student’s disability (unless the LEA had conducted an FBA before the behavior that resulted in the change of placement occurred)</a:t>
            </a:r>
          </a:p>
          <a:p>
            <a:r>
              <a:t>• When, at an MDR, it is determined that a student’s conduct is not a manifestation of the disability, but the ARD committee determines that an FBA is necessary</a:t>
            </a:r>
          </a:p>
          <a:p>
            <a:r>
              <a:t>• When a student is placed in an interim alternative educational setting (IAES) for not more than 45 school days for behavior involving a dangerous weapon, illegal drugs, or infliction of serious bodily injury (unless the LEA had conducted an FBA before the behavior that resulted in the change of placement occurred)</a:t>
            </a:r>
          </a:p>
          <a:p>
            <a:r>
              <a:t>However, STATE LAW also requires that whenever a disciplinary action results in a CHANGE OF PLACEMENT the LEA must no later than the 10th school day after the change of placement:</a:t>
            </a:r>
          </a:p>
          <a:p>
            <a:r>
              <a:t>• Seek parental consent to conduct an FBA of the student if an FBA has never been conducted on the student or the student's most recent FBA is more than one year old; and</a:t>
            </a:r>
          </a:p>
          <a:p>
            <a:r>
              <a:t>• Review any previously conducted FBA of the student and any BIP developed for the student based on that assessment; and as necessary</a:t>
            </a:r>
          </a:p>
          <a:p>
            <a:r>
              <a:t>• Develop a BIP for the student if the student does not have a plan; or</a:t>
            </a:r>
          </a:p>
          <a:p>
            <a:r>
              <a:t>• If the student has a BIP, revise the student’s plan</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 name="Shape 186"/>
          <p:cNvSpPr>
            <a:spLocks noGrp="1" noRot="1" noChangeAspect="1"/>
          </p:cNvSpPr>
          <p:nvPr>
            <p:ph type="sldImg"/>
          </p:nvPr>
        </p:nvSpPr>
        <p:spPr>
          <a:xfrm>
            <a:off x="381000" y="685800"/>
            <a:ext cx="6096000" cy="3429000"/>
          </a:xfrm>
          <a:prstGeom prst="rect">
            <a:avLst/>
          </a:prstGeom>
        </p:spPr>
        <p:txBody>
          <a:bodyPr/>
          <a:lstStyle/>
          <a:p>
            <a:endParaRPr/>
          </a:p>
        </p:txBody>
      </p:sp>
      <p:sp>
        <p:nvSpPr>
          <p:cNvPr id="187" name="Shape 187"/>
          <p:cNvSpPr>
            <a:spLocks noGrp="1"/>
          </p:cNvSpPr>
          <p:nvPr>
            <p:ph type="body" sz="quarter" idx="1"/>
          </p:nvPr>
        </p:nvSpPr>
        <p:spPr>
          <a:prstGeom prst="rect">
            <a:avLst/>
          </a:prstGeom>
        </p:spPr>
        <p:txBody>
          <a:bodyPr/>
          <a:lstStyle/>
          <a:p>
            <a:r>
              <a:t>Teacher reports behavior and we call for the FBA?</a:t>
            </a:r>
          </a:p>
          <a:p>
            <a:r>
              <a:t>Principal tells you to do it?</a:t>
            </a:r>
          </a:p>
          <a:p>
            <a:r>
              <a:t>Parent calls for it?</a:t>
            </a:r>
          </a:p>
          <a:p>
            <a:endParaRPr/>
          </a:p>
          <a:p>
            <a:r>
              <a:t>When can you do it or may should consider it?</a:t>
            </a:r>
          </a:p>
          <a:p>
            <a:r>
              <a:t>When an FBA should be considered:</a:t>
            </a:r>
          </a:p>
          <a:p>
            <a:r>
              <a:t>When a student’s behavior impedes their learning or the learning of others</a:t>
            </a:r>
          </a:p>
          <a:p>
            <a:r>
              <a:t>When a student’s behavior presents a danger to themselves or others</a:t>
            </a:r>
          </a:p>
          <a:p>
            <a:r>
              <a:t>When a student’s suspension or placement in an IAES approaches 10 cumulative days</a:t>
            </a:r>
          </a:p>
          <a:p>
            <a:r>
              <a:t>When interfering behavior is preventing progress on IEP goals</a:t>
            </a:r>
          </a:p>
          <a:p>
            <a:r>
              <a:t>When new behavioral challenges are keeping a student from making progress</a:t>
            </a:r>
          </a:p>
          <a:p>
            <a:r>
              <a:t>When a restraint occurs, especially if staff must restrain a student on more than one occasion.</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 name="Shape 195"/>
          <p:cNvSpPr>
            <a:spLocks noGrp="1" noRot="1" noChangeAspect="1"/>
          </p:cNvSpPr>
          <p:nvPr>
            <p:ph type="sldImg"/>
          </p:nvPr>
        </p:nvSpPr>
        <p:spPr>
          <a:xfrm>
            <a:off x="381000" y="685800"/>
            <a:ext cx="6096000" cy="3429000"/>
          </a:xfrm>
          <a:prstGeom prst="rect">
            <a:avLst/>
          </a:prstGeom>
        </p:spPr>
        <p:txBody>
          <a:bodyPr/>
          <a:lstStyle/>
          <a:p>
            <a:endParaRPr/>
          </a:p>
        </p:txBody>
      </p:sp>
      <p:sp>
        <p:nvSpPr>
          <p:cNvPr id="196" name="Shape 196"/>
          <p:cNvSpPr>
            <a:spLocks noGrp="1"/>
          </p:cNvSpPr>
          <p:nvPr>
            <p:ph type="body" sz="quarter" idx="1"/>
          </p:nvPr>
        </p:nvSpPr>
        <p:spPr>
          <a:prstGeom prst="rect">
            <a:avLst/>
          </a:prstGeom>
        </p:spPr>
        <p:txBody>
          <a:bodyPr/>
          <a:lstStyle/>
          <a:p>
            <a:r>
              <a:t>I don’t want to start with a vague definition. I want the exact behavior. We do not tiptoe around feeling when it comes to behavior. We are either honest or we do not need to be working with behavior.</a:t>
            </a:r>
          </a:p>
          <a:p>
            <a:r>
              <a:t>NEED TO GET ME A DEFINITION OF A SPECIFIC BEHAVIOR</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 name="Shape 200"/>
          <p:cNvSpPr>
            <a:spLocks noGrp="1" noRot="1" noChangeAspect="1"/>
          </p:cNvSpPr>
          <p:nvPr>
            <p:ph type="sldImg"/>
          </p:nvPr>
        </p:nvSpPr>
        <p:spPr>
          <a:xfrm>
            <a:off x="381000" y="685800"/>
            <a:ext cx="6096000" cy="3429000"/>
          </a:xfrm>
          <a:prstGeom prst="rect">
            <a:avLst/>
          </a:prstGeom>
        </p:spPr>
        <p:txBody>
          <a:bodyPr/>
          <a:lstStyle/>
          <a:p>
            <a:endParaRPr/>
          </a:p>
        </p:txBody>
      </p:sp>
      <p:sp>
        <p:nvSpPr>
          <p:cNvPr id="201" name="Shape 201"/>
          <p:cNvSpPr>
            <a:spLocks noGrp="1"/>
          </p:cNvSpPr>
          <p:nvPr>
            <p:ph type="body" sz="quarter" idx="1"/>
          </p:nvPr>
        </p:nvSpPr>
        <p:spPr>
          <a:prstGeom prst="rect">
            <a:avLst/>
          </a:prstGeom>
        </p:spPr>
        <p:txBody>
          <a:bodyPr/>
          <a:lstStyle/>
          <a:p>
            <a:r>
              <a:t>I want you to get in groups. Find a behavior on YouTube and start your definitions for the behavior you observed. Write down your steps. I want you to teach me how you should approach this. </a:t>
            </a: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p:bg>
      <p:bgPr>
        <a:solidFill>
          <a:srgbClr val="00BFF3"/>
        </a:solidFill>
        <a:effectLst/>
      </p:bgPr>
    </p:bg>
    <p:spTree>
      <p:nvGrpSpPr>
        <p:cNvPr id="1" name=""/>
        <p:cNvGrpSpPr/>
        <p:nvPr/>
      </p:nvGrpSpPr>
      <p:grpSpPr>
        <a:xfrm>
          <a:off x="0" y="0"/>
          <a:ext cx="0" cy="0"/>
          <a:chOff x="0" y="0"/>
          <a:chExt cx="0" cy="0"/>
        </a:xfrm>
      </p:grpSpPr>
      <p:sp>
        <p:nvSpPr>
          <p:cNvPr id="11" name="Author and Date"/>
          <p:cNvSpPr txBox="1">
            <a:spLocks noGrp="1"/>
          </p:cNvSpPr>
          <p:nvPr>
            <p:ph type="body" sz="quarter" idx="21" hasCustomPrompt="1"/>
          </p:nvPr>
        </p:nvSpPr>
        <p:spPr>
          <a:xfrm>
            <a:off x="1219200" y="2434335"/>
            <a:ext cx="21945600" cy="706629"/>
          </a:xfrm>
          <a:prstGeom prst="rect">
            <a:avLst/>
          </a:prstGeom>
        </p:spPr>
        <p:txBody>
          <a:bodyPr anchor="ctr"/>
          <a:lstStyle>
            <a:lvl1pPr marL="0" indent="0" defTabSz="825500">
              <a:lnSpc>
                <a:spcPct val="120000"/>
              </a:lnSpc>
              <a:spcBef>
                <a:spcPts val="0"/>
              </a:spcBef>
              <a:buClrTx/>
              <a:buSzTx/>
              <a:buNone/>
              <a:defRPr sz="3600" b="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1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b="0" spc="-52">
                <a:solidFill>
                  <a:srgbClr val="000000"/>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13" name="Presentation Title"/>
          <p:cNvSpPr txBox="1">
            <a:spLocks noGrp="1"/>
          </p:cNvSpPr>
          <p:nvPr>
            <p:ph type="title" hasCustomPrompt="1"/>
          </p:nvPr>
        </p:nvSpPr>
        <p:spPr>
          <a:xfrm>
            <a:off x="1219200" y="3127375"/>
            <a:ext cx="21945600" cy="5524500"/>
          </a:xfrm>
          <a:prstGeom prst="rect">
            <a:avLst/>
          </a:prstGeom>
        </p:spPr>
        <p:txBody>
          <a:bodyPr/>
          <a:lstStyle>
            <a:lvl1pPr defTabSz="584200">
              <a:defRPr sz="22000" spc="-220">
                <a:solidFill>
                  <a:srgbClr val="FFFFFF"/>
                </a:solidFill>
              </a:defRPr>
            </a:lvl1pPr>
          </a:lstStyle>
          <a:p>
            <a:r>
              <a:t>Presentation Title</a:t>
            </a:r>
          </a:p>
        </p:txBody>
      </p:sp>
      <p:sp>
        <p:nvSpPr>
          <p:cNvPr id="1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Big Fact">
    <p:bg>
      <p:bgPr>
        <a:solidFill>
          <a:srgbClr val="FFC617"/>
        </a:solidFill>
        <a:effectLst/>
      </p:bgPr>
    </p:bg>
    <p:spTree>
      <p:nvGrpSpPr>
        <p:cNvPr id="1" name=""/>
        <p:cNvGrpSpPr/>
        <p:nvPr/>
      </p:nvGrpSpPr>
      <p:grpSpPr>
        <a:xfrm>
          <a:off x="0" y="0"/>
          <a:ext cx="0" cy="0"/>
          <a:chOff x="0" y="0"/>
          <a:chExt cx="0" cy="0"/>
        </a:xfrm>
      </p:grpSpPr>
      <p:sp>
        <p:nvSpPr>
          <p:cNvPr id="105" name="Body Level One…"/>
          <p:cNvSpPr txBox="1">
            <a:spLocks noGrp="1"/>
          </p:cNvSpPr>
          <p:nvPr>
            <p:ph type="body" idx="1" hasCustomPrompt="1"/>
          </p:nvPr>
        </p:nvSpPr>
        <p:spPr>
          <a:xfrm>
            <a:off x="1219200" y="2334623"/>
            <a:ext cx="21945600" cy="7612249"/>
          </a:xfrm>
          <a:prstGeom prst="rect">
            <a:avLst/>
          </a:prstGeom>
        </p:spPr>
        <p:txBody>
          <a:bodyPr anchor="b"/>
          <a:lstStyle>
            <a:lvl1pPr marL="0" indent="0" algn="ctr">
              <a:lnSpc>
                <a:spcPct val="70000"/>
              </a:lnSpc>
              <a:spcBef>
                <a:spcPts val="0"/>
              </a:spcBef>
              <a:buClrTx/>
              <a:buSzTx/>
              <a:buNone/>
              <a:defRPr sz="50000" b="0" cap="all" spc="-500">
                <a:solidFill>
                  <a:srgbClr val="FFFFFF"/>
                </a:solidFill>
                <a:latin typeface="+mn-lt"/>
                <a:ea typeface="+mn-ea"/>
                <a:cs typeface="+mn-cs"/>
                <a:sym typeface="Druk Medium"/>
              </a:defRPr>
            </a:lvl1pPr>
            <a:lvl2pPr marL="0" indent="457200" algn="ctr">
              <a:lnSpc>
                <a:spcPct val="70000"/>
              </a:lnSpc>
              <a:spcBef>
                <a:spcPts val="0"/>
              </a:spcBef>
              <a:buClrTx/>
              <a:buSzTx/>
              <a:buNone/>
              <a:defRPr sz="50000" b="0" cap="all" spc="-500">
                <a:solidFill>
                  <a:srgbClr val="FFFFFF"/>
                </a:solidFill>
                <a:latin typeface="+mn-lt"/>
                <a:ea typeface="+mn-ea"/>
                <a:cs typeface="+mn-cs"/>
                <a:sym typeface="Druk Medium"/>
              </a:defRPr>
            </a:lvl2pPr>
            <a:lvl3pPr marL="0" indent="914400" algn="ctr">
              <a:lnSpc>
                <a:spcPct val="70000"/>
              </a:lnSpc>
              <a:spcBef>
                <a:spcPts val="0"/>
              </a:spcBef>
              <a:buClrTx/>
              <a:buSzTx/>
              <a:buNone/>
              <a:defRPr sz="50000" b="0" cap="all" spc="-500">
                <a:solidFill>
                  <a:srgbClr val="FFFFFF"/>
                </a:solidFill>
                <a:latin typeface="+mn-lt"/>
                <a:ea typeface="+mn-ea"/>
                <a:cs typeface="+mn-cs"/>
                <a:sym typeface="Druk Medium"/>
              </a:defRPr>
            </a:lvl3pPr>
            <a:lvl4pPr marL="0" indent="1371600" algn="ctr">
              <a:lnSpc>
                <a:spcPct val="70000"/>
              </a:lnSpc>
              <a:spcBef>
                <a:spcPts val="0"/>
              </a:spcBef>
              <a:buClrTx/>
              <a:buSzTx/>
              <a:buNone/>
              <a:defRPr sz="50000" b="0" cap="all" spc="-500">
                <a:solidFill>
                  <a:srgbClr val="FFFFFF"/>
                </a:solidFill>
                <a:latin typeface="+mn-lt"/>
                <a:ea typeface="+mn-ea"/>
                <a:cs typeface="+mn-cs"/>
                <a:sym typeface="Druk Medium"/>
              </a:defRPr>
            </a:lvl4pPr>
            <a:lvl5pPr marL="0" indent="1828800" algn="ctr">
              <a:lnSpc>
                <a:spcPct val="70000"/>
              </a:lnSpc>
              <a:spcBef>
                <a:spcPts val="0"/>
              </a:spcBef>
              <a:buClrTx/>
              <a:buSzTx/>
              <a:buNone/>
              <a:defRPr sz="50000" b="0" cap="all" spc="-500">
                <a:solidFill>
                  <a:srgbClr val="FFFFFF"/>
                </a:solidFill>
                <a:latin typeface="+mn-lt"/>
                <a:ea typeface="+mn-ea"/>
                <a:cs typeface="+mn-cs"/>
                <a:sym typeface="Druk Medium"/>
              </a:defRPr>
            </a:lvl5pPr>
          </a:lstStyle>
          <a:p>
            <a:r>
              <a:t>100%</a:t>
            </a:r>
          </a:p>
          <a:p>
            <a:pPr lvl="1"/>
            <a:endParaRPr/>
          </a:p>
          <a:p>
            <a:pPr lvl="2"/>
            <a:endParaRPr/>
          </a:p>
          <a:p>
            <a:pPr lvl="3"/>
            <a:endParaRPr/>
          </a:p>
          <a:p>
            <a:pPr lvl="4"/>
            <a:endParaRPr/>
          </a:p>
        </p:txBody>
      </p:sp>
      <p:sp>
        <p:nvSpPr>
          <p:cNvPr id="106" name="Fact information"/>
          <p:cNvSpPr txBox="1">
            <a:spLocks noGrp="1"/>
          </p:cNvSpPr>
          <p:nvPr>
            <p:ph type="body" sz="quarter" idx="21" hasCustomPrompt="1"/>
          </p:nvPr>
        </p:nvSpPr>
        <p:spPr>
          <a:xfrm>
            <a:off x="1219200" y="9436100"/>
            <a:ext cx="21945599" cy="629921"/>
          </a:xfrm>
          <a:prstGeom prst="rect">
            <a:avLst/>
          </a:prstGeom>
        </p:spPr>
        <p:txBody>
          <a:bodyPr/>
          <a:lstStyle>
            <a:lvl1pPr marL="0" indent="0" algn="ctr">
              <a:lnSpc>
                <a:spcPct val="110000"/>
              </a:lnSpc>
              <a:spcBef>
                <a:spcPts val="0"/>
              </a:spcBef>
              <a:buClrTx/>
              <a:buSzTx/>
              <a:buNone/>
              <a:defRPr sz="3200" b="0" cap="all" spc="-32">
                <a:solidFill>
                  <a:srgbClr val="000000"/>
                </a:solidFill>
                <a:latin typeface="Proxima Nova Extrabold"/>
                <a:ea typeface="Proxima Nova Extrabold"/>
                <a:cs typeface="Proxima Nova Extrabold"/>
                <a:sym typeface="Proxima Nova Extrabold"/>
              </a:defRPr>
            </a:lvl1pPr>
          </a:lstStyle>
          <a:p>
            <a:r>
              <a:t>Fact information</a:t>
            </a:r>
          </a:p>
        </p:txBody>
      </p:sp>
      <p:sp>
        <p:nvSpPr>
          <p:cNvPr id="107"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Quote">
    <p:bg>
      <p:bgPr>
        <a:solidFill>
          <a:srgbClr val="00BFF3"/>
        </a:solidFill>
        <a:effectLst/>
      </p:bgPr>
    </p:bg>
    <p:spTree>
      <p:nvGrpSpPr>
        <p:cNvPr id="1" name=""/>
        <p:cNvGrpSpPr/>
        <p:nvPr/>
      </p:nvGrpSpPr>
      <p:grpSpPr>
        <a:xfrm>
          <a:off x="0" y="0"/>
          <a:ext cx="0" cy="0"/>
          <a:chOff x="0" y="0"/>
          <a:chExt cx="0" cy="0"/>
        </a:xfrm>
      </p:grpSpPr>
      <p:sp>
        <p:nvSpPr>
          <p:cNvPr id="114" name="Body Level One…"/>
          <p:cNvSpPr txBox="1">
            <a:spLocks noGrp="1"/>
          </p:cNvSpPr>
          <p:nvPr>
            <p:ph type="body" sz="half" idx="1" hasCustomPrompt="1"/>
          </p:nvPr>
        </p:nvSpPr>
        <p:spPr>
          <a:xfrm>
            <a:off x="3771900" y="4464048"/>
            <a:ext cx="16840200" cy="4883152"/>
          </a:xfrm>
          <a:prstGeom prst="rect">
            <a:avLst/>
          </a:prstGeom>
        </p:spPr>
        <p:txBody>
          <a:bodyPr anchor="ctr"/>
          <a:lstStyle>
            <a:lvl1pPr marL="431800" indent="-431800" defTabSz="825500">
              <a:lnSpc>
                <a:spcPct val="70000"/>
              </a:lnSpc>
              <a:spcBef>
                <a:spcPts val="0"/>
              </a:spcBef>
              <a:buClrTx/>
              <a:buSzTx/>
              <a:buNone/>
              <a:defRPr sz="14000" b="0" cap="all">
                <a:solidFill>
                  <a:srgbClr val="FFFFFF"/>
                </a:solidFill>
                <a:latin typeface="+mn-lt"/>
                <a:ea typeface="+mn-ea"/>
                <a:cs typeface="+mn-cs"/>
                <a:sym typeface="Druk Medium"/>
              </a:defRPr>
            </a:lvl1pPr>
            <a:lvl2pPr marL="431800" indent="25400" defTabSz="825500">
              <a:lnSpc>
                <a:spcPct val="70000"/>
              </a:lnSpc>
              <a:spcBef>
                <a:spcPts val="0"/>
              </a:spcBef>
              <a:buClrTx/>
              <a:buSzTx/>
              <a:buNone/>
              <a:defRPr sz="14000" b="0" cap="all">
                <a:solidFill>
                  <a:srgbClr val="FFFFFF"/>
                </a:solidFill>
                <a:latin typeface="+mn-lt"/>
                <a:ea typeface="+mn-ea"/>
                <a:cs typeface="+mn-cs"/>
                <a:sym typeface="Druk Medium"/>
              </a:defRPr>
            </a:lvl2pPr>
            <a:lvl3pPr marL="431800" indent="482600" defTabSz="825500">
              <a:lnSpc>
                <a:spcPct val="70000"/>
              </a:lnSpc>
              <a:spcBef>
                <a:spcPts val="0"/>
              </a:spcBef>
              <a:buClrTx/>
              <a:buSzTx/>
              <a:buNone/>
              <a:defRPr sz="14000" b="0" cap="all">
                <a:solidFill>
                  <a:srgbClr val="FFFFFF"/>
                </a:solidFill>
                <a:latin typeface="+mn-lt"/>
                <a:ea typeface="+mn-ea"/>
                <a:cs typeface="+mn-cs"/>
                <a:sym typeface="Druk Medium"/>
              </a:defRPr>
            </a:lvl3pPr>
            <a:lvl4pPr marL="431800" indent="939800" defTabSz="825500">
              <a:lnSpc>
                <a:spcPct val="70000"/>
              </a:lnSpc>
              <a:spcBef>
                <a:spcPts val="0"/>
              </a:spcBef>
              <a:buClrTx/>
              <a:buSzTx/>
              <a:buNone/>
              <a:defRPr sz="14000" b="0" cap="all">
                <a:solidFill>
                  <a:srgbClr val="FFFFFF"/>
                </a:solidFill>
                <a:latin typeface="+mn-lt"/>
                <a:ea typeface="+mn-ea"/>
                <a:cs typeface="+mn-cs"/>
                <a:sym typeface="Druk Medium"/>
              </a:defRPr>
            </a:lvl4pPr>
            <a:lvl5pPr marL="431800" indent="1397000" defTabSz="825500">
              <a:lnSpc>
                <a:spcPct val="70000"/>
              </a:lnSpc>
              <a:spcBef>
                <a:spcPts val="0"/>
              </a:spcBef>
              <a:buClrTx/>
              <a:buSzTx/>
              <a:buNone/>
              <a:defRPr sz="14000" b="0" cap="all">
                <a:solidFill>
                  <a:srgbClr val="FFFFFF"/>
                </a:solidFill>
                <a:latin typeface="+mn-lt"/>
                <a:ea typeface="+mn-ea"/>
                <a:cs typeface="+mn-cs"/>
                <a:sym typeface="Druk Medium"/>
              </a:defRPr>
            </a:lvl5pPr>
          </a:lstStyle>
          <a:p>
            <a:r>
              <a:t>“Notable Quote”</a:t>
            </a:r>
          </a:p>
          <a:p>
            <a:pPr lvl="1"/>
            <a:endParaRPr/>
          </a:p>
          <a:p>
            <a:pPr lvl="2"/>
            <a:endParaRPr/>
          </a:p>
          <a:p>
            <a:pPr lvl="3"/>
            <a:endParaRPr/>
          </a:p>
          <a:p>
            <a:pPr lvl="4"/>
            <a:endParaRPr/>
          </a:p>
        </p:txBody>
      </p:sp>
      <p:sp>
        <p:nvSpPr>
          <p:cNvPr id="115" name="Attribution"/>
          <p:cNvSpPr txBox="1">
            <a:spLocks noGrp="1"/>
          </p:cNvSpPr>
          <p:nvPr>
            <p:ph type="body" sz="quarter" idx="21" hasCustomPrompt="1"/>
          </p:nvPr>
        </p:nvSpPr>
        <p:spPr>
          <a:xfrm>
            <a:off x="4203700" y="9372600"/>
            <a:ext cx="16840200" cy="680721"/>
          </a:xfrm>
          <a:prstGeom prst="rect">
            <a:avLst/>
          </a:prstGeom>
        </p:spPr>
        <p:txBody>
          <a:bodyPr/>
          <a:lstStyle>
            <a:lvl1pPr marL="0" indent="0" defTabSz="825500">
              <a:lnSpc>
                <a:spcPts val="3600"/>
              </a:lnSpc>
              <a:spcBef>
                <a:spcPts val="0"/>
              </a:spcBef>
              <a:buClrTx/>
              <a:buSzTx/>
              <a:buNone/>
              <a:defRPr sz="3200" b="0" cap="all" spc="-32">
                <a:solidFill>
                  <a:srgbClr val="FFFFFF"/>
                </a:solidFill>
                <a:latin typeface="Proxima Nova Extrabold"/>
                <a:ea typeface="Proxima Nova Extrabold"/>
                <a:cs typeface="Proxima Nova Extrabold"/>
                <a:sym typeface="Proxima Nova Extrabold"/>
              </a:defRPr>
            </a:lvl1pPr>
          </a:lstStyle>
          <a:p>
            <a:r>
              <a:t>Attribution</a:t>
            </a:r>
          </a:p>
        </p:txBody>
      </p:sp>
      <p:sp>
        <p:nvSpPr>
          <p:cNvPr id="11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123" name="A person’s lower body with blue pants and green shoes on a yellow and pink floor"/>
          <p:cNvSpPr>
            <a:spLocks noGrp="1"/>
          </p:cNvSpPr>
          <p:nvPr>
            <p:ph type="pic" sz="half" idx="21"/>
          </p:nvPr>
        </p:nvSpPr>
        <p:spPr>
          <a:xfrm>
            <a:off x="635000" y="6832600"/>
            <a:ext cx="12877800" cy="8589928"/>
          </a:xfrm>
          <a:prstGeom prst="rect">
            <a:avLst/>
          </a:prstGeom>
        </p:spPr>
        <p:txBody>
          <a:bodyPr lIns="91439" tIns="45719" rIns="91439" bIns="45719">
            <a:noAutofit/>
          </a:bodyPr>
          <a:lstStyle/>
          <a:p>
            <a:endParaRPr/>
          </a:p>
        </p:txBody>
      </p:sp>
      <p:sp>
        <p:nvSpPr>
          <p:cNvPr id="124" name="Two adults wearing outfits with bold, solid colors—green, blue, pink, and yellow"/>
          <p:cNvSpPr>
            <a:spLocks noGrp="1"/>
          </p:cNvSpPr>
          <p:nvPr>
            <p:ph type="pic" sz="half" idx="22"/>
          </p:nvPr>
        </p:nvSpPr>
        <p:spPr>
          <a:xfrm>
            <a:off x="88900" y="-177800"/>
            <a:ext cx="14008100" cy="8157658"/>
          </a:xfrm>
          <a:prstGeom prst="rect">
            <a:avLst/>
          </a:prstGeom>
        </p:spPr>
        <p:txBody>
          <a:bodyPr lIns="91439" tIns="45719" rIns="91439" bIns="45719">
            <a:noAutofit/>
          </a:bodyPr>
          <a:lstStyle/>
          <a:p>
            <a:endParaRPr/>
          </a:p>
        </p:txBody>
      </p:sp>
      <p:sp>
        <p:nvSpPr>
          <p:cNvPr id="125" name="Person blowing pink bubblegum against a solid pink and blue background"/>
          <p:cNvSpPr>
            <a:spLocks noGrp="1"/>
          </p:cNvSpPr>
          <p:nvPr>
            <p:ph type="pic" idx="23"/>
          </p:nvPr>
        </p:nvSpPr>
        <p:spPr>
          <a:xfrm>
            <a:off x="12814300" y="-355600"/>
            <a:ext cx="12033950" cy="18034000"/>
          </a:xfrm>
          <a:prstGeom prst="rect">
            <a:avLst/>
          </a:prstGeom>
        </p:spPr>
        <p:txBody>
          <a:bodyPr lIns="91439" tIns="45719" rIns="91439" bIns="45719">
            <a:noAutofit/>
          </a:bodyPr>
          <a:lstStyle/>
          <a:p>
            <a:endParaRPr/>
          </a:p>
        </p:txBody>
      </p:sp>
      <p:sp>
        <p:nvSpPr>
          <p:cNvPr id="1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133" name="A person’s lower body with blue pants and green shoes on a yellow and pink floor"/>
          <p:cNvSpPr>
            <a:spLocks noGrp="1"/>
          </p:cNvSpPr>
          <p:nvPr>
            <p:ph type="pic" idx="21"/>
          </p:nvPr>
        </p:nvSpPr>
        <p:spPr>
          <a:xfrm>
            <a:off x="635000" y="-1181110"/>
            <a:ext cx="23114000" cy="15417820"/>
          </a:xfrm>
          <a:prstGeom prst="rect">
            <a:avLst/>
          </a:prstGeom>
        </p:spPr>
        <p:txBody>
          <a:bodyPr lIns="91439" tIns="45719" rIns="91439" bIns="45719">
            <a:noAutofit/>
          </a:bodyPr>
          <a:lstStyle/>
          <a:p>
            <a:endParaRPr/>
          </a:p>
        </p:txBody>
      </p:sp>
      <p:sp>
        <p:nvSpPr>
          <p:cNvPr id="134"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4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mp; Photo">
    <p:bg>
      <p:bgPr>
        <a:noFill/>
        <a:effectLst/>
      </p:bgPr>
    </p:bg>
    <p:spTree>
      <p:nvGrpSpPr>
        <p:cNvPr id="1" name=""/>
        <p:cNvGrpSpPr/>
        <p:nvPr/>
      </p:nvGrpSpPr>
      <p:grpSpPr>
        <a:xfrm>
          <a:off x="0" y="0"/>
          <a:ext cx="0" cy="0"/>
          <a:chOff x="0" y="0"/>
          <a:chExt cx="0" cy="0"/>
        </a:xfrm>
      </p:grpSpPr>
      <p:sp>
        <p:nvSpPr>
          <p:cNvPr id="21" name="Two adults wearing outfits with bold, solid colors—green, blue, pink, and yellow"/>
          <p:cNvSpPr>
            <a:spLocks noGrp="1"/>
          </p:cNvSpPr>
          <p:nvPr>
            <p:ph type="pic" idx="21"/>
          </p:nvPr>
        </p:nvSpPr>
        <p:spPr>
          <a:xfrm>
            <a:off x="-38100" y="-267934"/>
            <a:ext cx="24472902" cy="14251868"/>
          </a:xfrm>
          <a:prstGeom prst="rect">
            <a:avLst/>
          </a:prstGeom>
        </p:spPr>
        <p:txBody>
          <a:bodyPr lIns="91439" tIns="45719" rIns="91439" bIns="45719">
            <a:noAutofit/>
          </a:bodyPr>
          <a:lstStyle/>
          <a:p>
            <a:endParaRPr/>
          </a:p>
        </p:txBody>
      </p:sp>
      <p:sp>
        <p:nvSpPr>
          <p:cNvPr id="22" name="Body Level One…"/>
          <p:cNvSpPr txBox="1">
            <a:spLocks noGrp="1"/>
          </p:cNvSpPr>
          <p:nvPr>
            <p:ph type="body" sz="quarter" idx="1" hasCustomPrompt="1"/>
          </p:nvPr>
        </p:nvSpPr>
        <p:spPr>
          <a:xfrm>
            <a:off x="1219200" y="8648700"/>
            <a:ext cx="21945600" cy="2095500"/>
          </a:xfrm>
          <a:prstGeom prst="rect">
            <a:avLst/>
          </a:prstGeom>
        </p:spPr>
        <p:txBody>
          <a:bodyPr/>
          <a:lstStyle>
            <a:lvl1pPr marL="0" indent="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1pPr>
            <a:lvl2pPr marL="0" indent="4572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2pPr>
            <a:lvl3pPr marL="0" indent="9144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3pPr>
            <a:lvl4pPr marL="0" indent="13716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4pPr>
            <a:lvl5pPr marL="0" indent="1828800">
              <a:lnSpc>
                <a:spcPct val="90000"/>
              </a:lnSpc>
              <a:spcBef>
                <a:spcPts val="0"/>
              </a:spcBef>
              <a:buClrTx/>
              <a:buSzTx/>
              <a:buNone/>
              <a:defRPr sz="5200" b="0" spc="-52">
                <a:solidFill>
                  <a:srgbClr val="FFFFFF"/>
                </a:solidFill>
                <a:latin typeface="Proxima Nova Semibold"/>
                <a:ea typeface="Proxima Nova Semibold"/>
                <a:cs typeface="Proxima Nova Semibold"/>
                <a:sym typeface="Proxima Nova Semibold"/>
              </a:defRPr>
            </a:lvl5pPr>
          </a:lstStyle>
          <a:p>
            <a:r>
              <a:t>Presentation Subtitle</a:t>
            </a:r>
          </a:p>
          <a:p>
            <a:pPr lvl="1"/>
            <a:endParaRPr/>
          </a:p>
          <a:p>
            <a:pPr lvl="2"/>
            <a:endParaRPr/>
          </a:p>
          <a:p>
            <a:pPr lvl="3"/>
            <a:endParaRPr/>
          </a:p>
          <a:p>
            <a:pPr lvl="4"/>
            <a:endParaRPr/>
          </a:p>
        </p:txBody>
      </p:sp>
      <p:sp>
        <p:nvSpPr>
          <p:cNvPr id="23" name="Presentation Title"/>
          <p:cNvSpPr txBox="1">
            <a:spLocks noGrp="1"/>
          </p:cNvSpPr>
          <p:nvPr>
            <p:ph type="title" hasCustomPrompt="1"/>
          </p:nvPr>
        </p:nvSpPr>
        <p:spPr>
          <a:xfrm>
            <a:off x="1219200" y="3124200"/>
            <a:ext cx="21945600" cy="5524500"/>
          </a:xfrm>
          <a:prstGeom prst="rect">
            <a:avLst/>
          </a:prstGeom>
        </p:spPr>
        <p:txBody>
          <a:bodyPr/>
          <a:lstStyle>
            <a:lvl1pPr defTabSz="584200">
              <a:defRPr sz="22000" spc="-220">
                <a:solidFill>
                  <a:srgbClr val="FFFFFF"/>
                </a:solidFill>
              </a:defRPr>
            </a:lvl1pPr>
          </a:lstStyle>
          <a:p>
            <a:r>
              <a:t>Presentation Title</a:t>
            </a:r>
          </a:p>
        </p:txBody>
      </p:sp>
      <p:sp>
        <p:nvSpPr>
          <p:cNvPr id="24" name="Author and Date"/>
          <p:cNvSpPr txBox="1">
            <a:spLocks noGrp="1"/>
          </p:cNvSpPr>
          <p:nvPr>
            <p:ph type="body" sz="quarter" idx="22" hasCustomPrompt="1"/>
          </p:nvPr>
        </p:nvSpPr>
        <p:spPr>
          <a:xfrm>
            <a:off x="1219200" y="2438400"/>
            <a:ext cx="21945600" cy="711200"/>
          </a:xfrm>
          <a:prstGeom prst="rect">
            <a:avLst/>
          </a:prstGeom>
        </p:spPr>
        <p:txBody>
          <a:bodyPr anchor="ctr"/>
          <a:lstStyle>
            <a:lvl1pPr marL="0" indent="0" defTabSz="825500">
              <a:lnSpc>
                <a:spcPct val="120000"/>
              </a:lnSpc>
              <a:spcBef>
                <a:spcPts val="0"/>
              </a:spcBef>
              <a:buClrTx/>
              <a:buSzTx/>
              <a:buNone/>
              <a:defRPr sz="3600" b="0" cap="all">
                <a:solidFill>
                  <a:srgbClr val="FFFFFF"/>
                </a:solidFill>
                <a:latin typeface="Proxima Nova Extrabold"/>
                <a:ea typeface="Proxima Nova Extrabold"/>
                <a:cs typeface="Proxima Nova Extrabold"/>
                <a:sym typeface="Proxima Nova Extrabold"/>
              </a:defRPr>
            </a:lvl1pPr>
          </a:lstStyle>
          <a:p>
            <a:r>
              <a:t>Author and Date</a:t>
            </a:r>
          </a:p>
        </p:txBody>
      </p:sp>
      <p:sp>
        <p:nvSpPr>
          <p:cNvPr id="2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amp; Photo Alt">
    <p:bg>
      <p:bgPr>
        <a:solidFill>
          <a:srgbClr val="00BFF3"/>
        </a:solidFill>
        <a:effectLst/>
      </p:bgPr>
    </p:bg>
    <p:spTree>
      <p:nvGrpSpPr>
        <p:cNvPr id="1" name=""/>
        <p:cNvGrpSpPr/>
        <p:nvPr/>
      </p:nvGrpSpPr>
      <p:grpSpPr>
        <a:xfrm>
          <a:off x="0" y="0"/>
          <a:ext cx="0" cy="0"/>
          <a:chOff x="0" y="0"/>
          <a:chExt cx="0" cy="0"/>
        </a:xfrm>
      </p:grpSpPr>
      <p:sp>
        <p:nvSpPr>
          <p:cNvPr id="32" name="Body Level One…"/>
          <p:cNvSpPr txBox="1">
            <a:spLocks noGrp="1"/>
          </p:cNvSpPr>
          <p:nvPr>
            <p:ph type="body" sz="quarter" idx="1" hasCustomPrompt="1"/>
          </p:nvPr>
        </p:nvSpPr>
        <p:spPr>
          <a:xfrm>
            <a:off x="19100800" y="8229600"/>
            <a:ext cx="4584700" cy="3123704"/>
          </a:xfrm>
          <a:prstGeom prst="rect">
            <a:avLst/>
          </a:prstGeom>
        </p:spPr>
        <p:txBody>
          <a:bodyPr/>
          <a:lstStyle>
            <a:lvl1pPr marL="0" indent="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1pPr>
            <a:lvl2pPr marL="0" indent="4572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2pPr>
            <a:lvl3pPr marL="0" indent="9144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3pPr>
            <a:lvl4pPr marL="0" indent="13716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4pPr>
            <a:lvl5pPr marL="0" indent="1828800">
              <a:lnSpc>
                <a:spcPct val="100000"/>
              </a:lnSpc>
              <a:spcBef>
                <a:spcPts val="0"/>
              </a:spcBef>
              <a:buClrTx/>
              <a:buSzTx/>
              <a:buNone/>
              <a:defRPr sz="3200" b="0" spc="-32">
                <a:solidFill>
                  <a:srgbClr val="FFFFFF"/>
                </a:solidFill>
                <a:latin typeface="Proxima Nova Semibold"/>
                <a:ea typeface="Proxima Nova Semibold"/>
                <a:cs typeface="Proxima Nova Semibold"/>
                <a:sym typeface="Proxima Nova Semibold"/>
              </a:defRPr>
            </a:lvl5pPr>
          </a:lstStyle>
          <a:p>
            <a:r>
              <a:t>Caption Text</a:t>
            </a:r>
          </a:p>
          <a:p>
            <a:pPr lvl="1"/>
            <a:endParaRPr/>
          </a:p>
          <a:p>
            <a:pPr lvl="2"/>
            <a:endParaRPr/>
          </a:p>
          <a:p>
            <a:pPr lvl="3"/>
            <a:endParaRPr/>
          </a:p>
          <a:p>
            <a:pPr lvl="4"/>
            <a:endParaRPr/>
          </a:p>
        </p:txBody>
      </p:sp>
      <p:sp>
        <p:nvSpPr>
          <p:cNvPr id="33" name="A person’s lower body with blue pants and green shoes on a yellow and pink floor"/>
          <p:cNvSpPr>
            <a:spLocks noGrp="1"/>
          </p:cNvSpPr>
          <p:nvPr>
            <p:ph type="pic" idx="21"/>
          </p:nvPr>
        </p:nvSpPr>
        <p:spPr>
          <a:xfrm>
            <a:off x="528828" y="0"/>
            <a:ext cx="17992344" cy="12001500"/>
          </a:xfrm>
          <a:prstGeom prst="rect">
            <a:avLst/>
          </a:prstGeom>
        </p:spPr>
        <p:txBody>
          <a:bodyPr lIns="91439" tIns="45719" rIns="91439" bIns="45719">
            <a:noAutofit/>
          </a:bodyPr>
          <a:lstStyle/>
          <a:p>
            <a:endParaRPr/>
          </a:p>
        </p:txBody>
      </p:sp>
      <p:sp>
        <p:nvSpPr>
          <p:cNvPr id="34" name="Slide Title"/>
          <p:cNvSpPr txBox="1">
            <a:spLocks noGrp="1"/>
          </p:cNvSpPr>
          <p:nvPr>
            <p:ph type="title" hasCustomPrompt="1"/>
          </p:nvPr>
        </p:nvSpPr>
        <p:spPr>
          <a:xfrm>
            <a:off x="635000" y="7937906"/>
            <a:ext cx="17780000" cy="5651592"/>
          </a:xfrm>
          <a:prstGeom prst="rect">
            <a:avLst/>
          </a:prstGeom>
        </p:spPr>
        <p:txBody>
          <a:bodyPr anchor="b"/>
          <a:lstStyle>
            <a:lvl1pPr algn="ctr" defTabSz="584200">
              <a:defRPr sz="22000" spc="-220">
                <a:solidFill>
                  <a:srgbClr val="FFD74C"/>
                </a:solidFill>
              </a:defRPr>
            </a:lvl1pPr>
          </a:lstStyle>
          <a:p>
            <a:r>
              <a:t>Slide Title</a:t>
            </a:r>
          </a:p>
        </p:txBody>
      </p:sp>
      <p:sp>
        <p:nvSpPr>
          <p:cNvPr id="35" name="Line"/>
          <p:cNvSpPr/>
          <p:nvPr/>
        </p:nvSpPr>
        <p:spPr>
          <a:xfrm>
            <a:off x="19169012" y="11874500"/>
            <a:ext cx="1549401" cy="0"/>
          </a:xfrm>
          <a:prstGeom prst="ellipse">
            <a:avLst/>
          </a:prstGeom>
          <a:ln w="254000">
            <a:solidFill>
              <a:srgbClr val="FFD74C"/>
            </a:solidFill>
            <a:miter lim="400000"/>
          </a:ln>
        </p:spPr>
        <p:txBody>
          <a:bodyPr lIns="0" tIns="0" rIns="0" bIns="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
        <p:nvSpPr>
          <p:cNvPr id="3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itle &amp; Bullets">
    <p:spTree>
      <p:nvGrpSpPr>
        <p:cNvPr id="1" name=""/>
        <p:cNvGrpSpPr/>
        <p:nvPr/>
      </p:nvGrpSpPr>
      <p:grpSpPr>
        <a:xfrm>
          <a:off x="0" y="0"/>
          <a:ext cx="0" cy="0"/>
          <a:chOff x="0" y="0"/>
          <a:chExt cx="0" cy="0"/>
        </a:xfrm>
      </p:grpSpPr>
      <p:sp>
        <p:nvSpPr>
          <p:cNvPr id="43" name="Body Level One…"/>
          <p:cNvSpPr txBox="1">
            <a:spLocks noGrp="1"/>
          </p:cNvSpPr>
          <p:nvPr>
            <p:ph type="body" idx="1" hasCustomPrompt="1"/>
          </p:nvPr>
        </p:nvSpPr>
        <p:spPr>
          <a:prstGeom prst="rect">
            <a:avLst/>
          </a:prstGeom>
        </p:spPr>
        <p:txBody>
          <a:bodyPr/>
          <a:lstStyle/>
          <a:p>
            <a:r>
              <a:t>Slide bullet text</a:t>
            </a:r>
          </a:p>
          <a:p>
            <a:pPr lvl="1"/>
            <a:endParaRPr/>
          </a:p>
          <a:p>
            <a:pPr lvl="2"/>
            <a:endParaRPr/>
          </a:p>
          <a:p>
            <a:pPr lvl="3"/>
            <a:endParaRPr/>
          </a:p>
          <a:p>
            <a:pPr lvl="4"/>
            <a:endParaRPr/>
          </a:p>
        </p:txBody>
      </p:sp>
      <p:sp>
        <p:nvSpPr>
          <p:cNvPr id="44" name="Slide Title"/>
          <p:cNvSpPr txBox="1">
            <a:spLocks noGrp="1"/>
          </p:cNvSpPr>
          <p:nvPr>
            <p:ph type="title" hasCustomPrompt="1"/>
          </p:nvPr>
        </p:nvSpPr>
        <p:spPr>
          <a:prstGeom prst="rect">
            <a:avLst/>
          </a:prstGeom>
        </p:spPr>
        <p:txBody>
          <a:bodyPr/>
          <a:lstStyle/>
          <a:p>
            <a:r>
              <a:t>Slide Title</a:t>
            </a:r>
          </a:p>
        </p:txBody>
      </p:sp>
      <p:sp>
        <p:nvSpPr>
          <p:cNvPr id="4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0" name="Body Level One…"/>
          <p:cNvSpPr txBox="1">
            <a:spLocks noGrp="1"/>
          </p:cNvSpPr>
          <p:nvPr>
            <p:ph type="body" sz="quarter" idx="1" hasCustomPrompt="1"/>
          </p:nvPr>
        </p:nvSpPr>
        <p:spPr>
          <a:xfrm>
            <a:off x="1219200" y="6311900"/>
            <a:ext cx="8356600" cy="6184900"/>
          </a:xfrm>
          <a:prstGeom prst="rect">
            <a:avLst/>
          </a:prstGeom>
        </p:spPr>
        <p:txBody>
          <a:bodyPr/>
          <a:lstStyle/>
          <a:p>
            <a:r>
              <a:t>Slide bullet text</a:t>
            </a:r>
          </a:p>
          <a:p>
            <a:pPr lvl="1"/>
            <a:endParaRPr/>
          </a:p>
          <a:p>
            <a:pPr lvl="2"/>
            <a:endParaRPr/>
          </a:p>
          <a:p>
            <a:pPr lvl="3"/>
            <a:endParaRPr/>
          </a:p>
          <a:p>
            <a:pPr lvl="4"/>
            <a:endParaRPr/>
          </a:p>
        </p:txBody>
      </p:sp>
      <p:sp>
        <p:nvSpPr>
          <p:cNvPr id="61" name="Slide Title"/>
          <p:cNvSpPr txBox="1">
            <a:spLocks noGrp="1"/>
          </p:cNvSpPr>
          <p:nvPr>
            <p:ph type="title" hasCustomPrompt="1"/>
          </p:nvPr>
        </p:nvSpPr>
        <p:spPr>
          <a:xfrm>
            <a:off x="1219200" y="2439639"/>
            <a:ext cx="8356600" cy="3068291"/>
          </a:xfrm>
          <a:prstGeom prst="rect">
            <a:avLst/>
          </a:prstGeom>
        </p:spPr>
        <p:txBody>
          <a:bodyPr/>
          <a:lstStyle>
            <a:lvl1pPr>
              <a:defRPr sz="10000" spc="-100"/>
            </a:lvl1pPr>
          </a:lstStyle>
          <a:p>
            <a:r>
              <a:t>Slide Title</a:t>
            </a:r>
          </a:p>
        </p:txBody>
      </p:sp>
      <p:sp>
        <p:nvSpPr>
          <p:cNvPr id="62" name="Rectangle"/>
          <p:cNvSpPr/>
          <p:nvPr/>
        </p:nvSpPr>
        <p:spPr>
          <a:xfrm>
            <a:off x="10795000" y="0"/>
            <a:ext cx="13614400" cy="13716000"/>
          </a:xfrm>
          <a:prstGeom prst="rect">
            <a:avLst/>
          </a:prstGeom>
          <a:solidFill>
            <a:srgbClr val="00BFF3"/>
          </a:solidFill>
          <a:ln w="12700">
            <a:miter lim="400000"/>
          </a:ln>
        </p:spPr>
        <p:txBody>
          <a:bodyPr lIns="50800" tIns="50800" rIns="50800" bIns="50800" anchor="ctr"/>
          <a:lstStyle/>
          <a:p>
            <a:pPr>
              <a:lnSpc>
                <a:spcPct val="120000"/>
              </a:lnSpc>
              <a:defRPr sz="3000" cap="all">
                <a:solidFill>
                  <a:srgbClr val="FFFFFF"/>
                </a:solidFill>
                <a:latin typeface="Proxima Nova Extrabold"/>
                <a:ea typeface="Proxima Nova Extrabold"/>
                <a:cs typeface="Proxima Nova Extrabold"/>
                <a:sym typeface="Proxima Nova Extrabold"/>
              </a:defRPr>
            </a:pPr>
            <a:endParaRPr/>
          </a:p>
        </p:txBody>
      </p:sp>
      <p:sp>
        <p:nvSpPr>
          <p:cNvPr id="63" name="Partial view of a building exterior painted yellow with blue window shutters and a curtained doorway"/>
          <p:cNvSpPr>
            <a:spLocks noGrp="1"/>
          </p:cNvSpPr>
          <p:nvPr>
            <p:ph type="pic" idx="21"/>
          </p:nvPr>
        </p:nvSpPr>
        <p:spPr>
          <a:xfrm>
            <a:off x="9156700" y="-38100"/>
            <a:ext cx="19693467" cy="13106400"/>
          </a:xfrm>
          <a:prstGeom prst="rect">
            <a:avLst/>
          </a:prstGeom>
        </p:spPr>
        <p:txBody>
          <a:bodyPr lIns="91439" tIns="45719" rIns="91439" bIns="45719">
            <a:noAutofit/>
          </a:bodyPr>
          <a:lstStyle/>
          <a:p>
            <a:endParaRPr/>
          </a:p>
        </p:txBody>
      </p:sp>
      <p:sp>
        <p:nvSpPr>
          <p:cNvPr id="64" name="Author and Date"/>
          <p:cNvSpPr txBox="1">
            <a:spLocks noGrp="1"/>
          </p:cNvSpPr>
          <p:nvPr>
            <p:ph type="body" sz="quarter" idx="22" hasCustomPrompt="1"/>
          </p:nvPr>
        </p:nvSpPr>
        <p:spPr>
          <a:xfrm>
            <a:off x="1219200" y="1646935"/>
            <a:ext cx="8356600" cy="770129"/>
          </a:xfrm>
          <a:prstGeom prst="rect">
            <a:avLst/>
          </a:prstGeom>
        </p:spPr>
        <p:txBody>
          <a:bodyPr anchor="ctr"/>
          <a:lstStyle>
            <a:lvl1pPr marL="0" indent="0">
              <a:lnSpc>
                <a:spcPct val="120000"/>
              </a:lnSpc>
              <a:spcBef>
                <a:spcPts val="0"/>
              </a:spcBef>
              <a:buClrTx/>
              <a:buSzTx/>
              <a:buNone/>
              <a:defRPr sz="3600" b="0" cap="all">
                <a:solidFill>
                  <a:srgbClr val="00C7FC"/>
                </a:solidFill>
                <a:latin typeface="Proxima Nova Extrabold"/>
                <a:ea typeface="Proxima Nova Extrabold"/>
                <a:cs typeface="Proxima Nova Extrabold"/>
                <a:sym typeface="Proxima Nova Extrabold"/>
              </a:defRPr>
            </a:lvl1pPr>
          </a:lstStyle>
          <a:p>
            <a:r>
              <a:t>Author and Date</a:t>
            </a:r>
          </a:p>
        </p:txBody>
      </p:sp>
      <p:sp>
        <p:nvSpPr>
          <p:cNvPr id="65"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Section">
    <p:bg>
      <p:bgPr>
        <a:solidFill>
          <a:srgbClr val="00BFF3"/>
        </a:solidFill>
        <a:effectLst/>
      </p:bgPr>
    </p:bg>
    <p:spTree>
      <p:nvGrpSpPr>
        <p:cNvPr id="1" name=""/>
        <p:cNvGrpSpPr/>
        <p:nvPr/>
      </p:nvGrpSpPr>
      <p:grpSpPr>
        <a:xfrm>
          <a:off x="0" y="0"/>
          <a:ext cx="0" cy="0"/>
          <a:chOff x="0" y="0"/>
          <a:chExt cx="0" cy="0"/>
        </a:xfrm>
      </p:grpSpPr>
      <p:sp>
        <p:nvSpPr>
          <p:cNvPr id="72" name="Section Title"/>
          <p:cNvSpPr txBox="1">
            <a:spLocks noGrp="1"/>
          </p:cNvSpPr>
          <p:nvPr>
            <p:ph type="title" hasCustomPrompt="1"/>
          </p:nvPr>
        </p:nvSpPr>
        <p:spPr>
          <a:xfrm>
            <a:off x="1219200" y="4064000"/>
            <a:ext cx="21945600" cy="5930900"/>
          </a:xfrm>
          <a:prstGeom prst="rect">
            <a:avLst/>
          </a:prstGeom>
        </p:spPr>
        <p:txBody>
          <a:bodyPr anchor="ctr"/>
          <a:lstStyle>
            <a:lvl1pPr marL="431800" indent="-431800">
              <a:defRPr spc="0">
                <a:solidFill>
                  <a:srgbClr val="FFFFFF"/>
                </a:solidFill>
              </a:defRPr>
            </a:lvl1pPr>
          </a:lstStyle>
          <a:p>
            <a:r>
              <a:t>Section Title</a:t>
            </a:r>
          </a:p>
        </p:txBody>
      </p:sp>
      <p:sp>
        <p:nvSpPr>
          <p:cNvPr id="73"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80" name="Slide Title"/>
          <p:cNvSpPr txBox="1">
            <a:spLocks noGrp="1"/>
          </p:cNvSpPr>
          <p:nvPr>
            <p:ph type="title" hasCustomPrompt="1"/>
          </p:nvPr>
        </p:nvSpPr>
        <p:spPr>
          <a:prstGeom prst="rect">
            <a:avLst/>
          </a:prstGeom>
        </p:spPr>
        <p:txBody>
          <a:bodyPr/>
          <a:lstStyle/>
          <a:p>
            <a:r>
              <a:t>Slide Title</a:t>
            </a:r>
          </a:p>
        </p:txBody>
      </p:sp>
      <p:sp>
        <p:nvSpPr>
          <p:cNvPr id="81"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Agenda">
    <p:bg>
      <p:bgPr>
        <a:solidFill>
          <a:srgbClr val="FFC617"/>
        </a:solidFill>
        <a:effectLst/>
      </p:bgPr>
    </p:bg>
    <p:spTree>
      <p:nvGrpSpPr>
        <p:cNvPr id="1" name=""/>
        <p:cNvGrpSpPr/>
        <p:nvPr/>
      </p:nvGrpSpPr>
      <p:grpSpPr>
        <a:xfrm>
          <a:off x="0" y="0"/>
          <a:ext cx="0" cy="0"/>
          <a:chOff x="0" y="0"/>
          <a:chExt cx="0" cy="0"/>
        </a:xfrm>
      </p:grpSpPr>
      <p:sp>
        <p:nvSpPr>
          <p:cNvPr id="88" name="Agenda Title"/>
          <p:cNvSpPr txBox="1">
            <a:spLocks noGrp="1"/>
          </p:cNvSpPr>
          <p:nvPr>
            <p:ph type="title" hasCustomPrompt="1"/>
          </p:nvPr>
        </p:nvSpPr>
        <p:spPr>
          <a:prstGeom prst="rect">
            <a:avLst/>
          </a:prstGeom>
        </p:spPr>
        <p:txBody>
          <a:bodyPr/>
          <a:lstStyle>
            <a:lvl1pPr>
              <a:lnSpc>
                <a:spcPct val="60000"/>
              </a:lnSpc>
              <a:defRPr>
                <a:solidFill>
                  <a:srgbClr val="FFFFFF"/>
                </a:solidFill>
              </a:defRPr>
            </a:lvl1pPr>
          </a:lstStyle>
          <a:p>
            <a:r>
              <a:t>Agenda Title</a:t>
            </a:r>
          </a:p>
        </p:txBody>
      </p:sp>
      <p:sp>
        <p:nvSpPr>
          <p:cNvPr id="89" name="Body Level One…"/>
          <p:cNvSpPr txBox="1">
            <a:spLocks noGrp="1"/>
          </p:cNvSpPr>
          <p:nvPr>
            <p:ph type="body" idx="1" hasCustomPrompt="1"/>
          </p:nvPr>
        </p:nvSpPr>
        <p:spPr>
          <a:xfrm>
            <a:off x="1219200" y="3594100"/>
            <a:ext cx="21945600" cy="8902700"/>
          </a:xfrm>
          <a:prstGeom prst="rect">
            <a:avLst/>
          </a:prstGeom>
        </p:spPr>
        <p:txBody>
          <a:bodyPr/>
          <a:lstStyle>
            <a:lvl1pPr marL="0" indent="0" defTabSz="825500">
              <a:lnSpc>
                <a:spcPct val="140000"/>
              </a:lnSpc>
              <a:spcBef>
                <a:spcPts val="0"/>
              </a:spcBef>
              <a:buClrTx/>
              <a:buSzTx/>
              <a:buNone/>
              <a:defRPr sz="5400" spc="-53">
                <a:solidFill>
                  <a:srgbClr val="000000"/>
                </a:solidFill>
              </a:defRPr>
            </a:lvl1pPr>
            <a:lvl2pPr marL="0" indent="457200" defTabSz="825500">
              <a:lnSpc>
                <a:spcPct val="140000"/>
              </a:lnSpc>
              <a:spcBef>
                <a:spcPts val="0"/>
              </a:spcBef>
              <a:buClrTx/>
              <a:buSzTx/>
              <a:buNone/>
              <a:defRPr sz="5400" spc="-53">
                <a:solidFill>
                  <a:srgbClr val="000000"/>
                </a:solidFill>
              </a:defRPr>
            </a:lvl2pPr>
            <a:lvl3pPr marL="0" indent="914400" defTabSz="825500">
              <a:lnSpc>
                <a:spcPct val="140000"/>
              </a:lnSpc>
              <a:spcBef>
                <a:spcPts val="0"/>
              </a:spcBef>
              <a:buClrTx/>
              <a:buSzTx/>
              <a:buNone/>
              <a:defRPr sz="5400" spc="-53">
                <a:solidFill>
                  <a:srgbClr val="000000"/>
                </a:solidFill>
              </a:defRPr>
            </a:lvl3pPr>
            <a:lvl4pPr marL="0" indent="1371600" defTabSz="825500">
              <a:lnSpc>
                <a:spcPct val="140000"/>
              </a:lnSpc>
              <a:spcBef>
                <a:spcPts val="0"/>
              </a:spcBef>
              <a:buClrTx/>
              <a:buSzTx/>
              <a:buNone/>
              <a:defRPr sz="5400" spc="-53">
                <a:solidFill>
                  <a:srgbClr val="000000"/>
                </a:solidFill>
              </a:defRPr>
            </a:lvl4pPr>
            <a:lvl5pPr marL="0" indent="1828800" defTabSz="825500">
              <a:lnSpc>
                <a:spcPct val="140000"/>
              </a:lnSpc>
              <a:spcBef>
                <a:spcPts val="0"/>
              </a:spcBef>
              <a:buClrTx/>
              <a:buSzTx/>
              <a:buNone/>
              <a:defRPr sz="5400" spc="-53">
                <a:solidFill>
                  <a:srgbClr val="000000"/>
                </a:solidFill>
              </a:defRPr>
            </a:lvl5pPr>
          </a:lstStyle>
          <a:p>
            <a:r>
              <a:t>Agenda Topics</a:t>
            </a:r>
          </a:p>
          <a:p>
            <a:pPr lvl="1"/>
            <a:endParaRPr/>
          </a:p>
          <a:p>
            <a:pPr lvl="2"/>
            <a:endParaRPr/>
          </a:p>
          <a:p>
            <a:pPr lvl="3"/>
            <a:endParaRPr/>
          </a:p>
          <a:p>
            <a:pPr lvl="4"/>
            <a:endParaRPr/>
          </a:p>
        </p:txBody>
      </p:sp>
      <p:sp>
        <p:nvSpPr>
          <p:cNvPr id="90"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Statement">
    <p:bg>
      <p:bgPr>
        <a:solidFill>
          <a:schemeClr val="accent6"/>
        </a:solidFill>
        <a:effectLst/>
      </p:bgPr>
    </p:bg>
    <p:spTree>
      <p:nvGrpSpPr>
        <p:cNvPr id="1" name=""/>
        <p:cNvGrpSpPr/>
        <p:nvPr/>
      </p:nvGrpSpPr>
      <p:grpSpPr>
        <a:xfrm>
          <a:off x="0" y="0"/>
          <a:ext cx="0" cy="0"/>
          <a:chOff x="0" y="0"/>
          <a:chExt cx="0" cy="0"/>
        </a:xfrm>
      </p:grpSpPr>
      <p:sp>
        <p:nvSpPr>
          <p:cNvPr id="97" name="Body Level One…"/>
          <p:cNvSpPr txBox="1">
            <a:spLocks noGrp="1"/>
          </p:cNvSpPr>
          <p:nvPr>
            <p:ph type="body" sz="half" idx="1" hasCustomPrompt="1"/>
          </p:nvPr>
        </p:nvSpPr>
        <p:spPr>
          <a:xfrm>
            <a:off x="1219200" y="4763675"/>
            <a:ext cx="21945600" cy="4192883"/>
          </a:xfrm>
          <a:prstGeom prst="rect">
            <a:avLst/>
          </a:prstGeom>
        </p:spPr>
        <p:txBody>
          <a:bodyPr anchor="ctr"/>
          <a:lstStyle>
            <a:lvl1pPr marL="0" indent="0" algn="ctr">
              <a:lnSpc>
                <a:spcPct val="70000"/>
              </a:lnSpc>
              <a:spcBef>
                <a:spcPts val="0"/>
              </a:spcBef>
              <a:buClrTx/>
              <a:buSzTx/>
              <a:buNone/>
              <a:defRPr sz="14000" b="0" cap="all">
                <a:solidFill>
                  <a:srgbClr val="FFFFFF"/>
                </a:solidFill>
                <a:latin typeface="+mn-lt"/>
                <a:ea typeface="+mn-ea"/>
                <a:cs typeface="+mn-cs"/>
                <a:sym typeface="Druk Medium"/>
              </a:defRPr>
            </a:lvl1pPr>
            <a:lvl2pPr marL="0" indent="457200" algn="ctr">
              <a:lnSpc>
                <a:spcPct val="70000"/>
              </a:lnSpc>
              <a:spcBef>
                <a:spcPts val="0"/>
              </a:spcBef>
              <a:buClrTx/>
              <a:buSzTx/>
              <a:buNone/>
              <a:defRPr sz="14000" b="0" cap="all">
                <a:solidFill>
                  <a:srgbClr val="FFFFFF"/>
                </a:solidFill>
                <a:latin typeface="+mn-lt"/>
                <a:ea typeface="+mn-ea"/>
                <a:cs typeface="+mn-cs"/>
                <a:sym typeface="Druk Medium"/>
              </a:defRPr>
            </a:lvl2pPr>
            <a:lvl3pPr marL="0" indent="914400" algn="ctr">
              <a:lnSpc>
                <a:spcPct val="70000"/>
              </a:lnSpc>
              <a:spcBef>
                <a:spcPts val="0"/>
              </a:spcBef>
              <a:buClrTx/>
              <a:buSzTx/>
              <a:buNone/>
              <a:defRPr sz="14000" b="0" cap="all">
                <a:solidFill>
                  <a:srgbClr val="FFFFFF"/>
                </a:solidFill>
                <a:latin typeface="+mn-lt"/>
                <a:ea typeface="+mn-ea"/>
                <a:cs typeface="+mn-cs"/>
                <a:sym typeface="Druk Medium"/>
              </a:defRPr>
            </a:lvl3pPr>
            <a:lvl4pPr marL="0" indent="1371600" algn="ctr">
              <a:lnSpc>
                <a:spcPct val="70000"/>
              </a:lnSpc>
              <a:spcBef>
                <a:spcPts val="0"/>
              </a:spcBef>
              <a:buClrTx/>
              <a:buSzTx/>
              <a:buNone/>
              <a:defRPr sz="14000" b="0" cap="all">
                <a:solidFill>
                  <a:srgbClr val="FFFFFF"/>
                </a:solidFill>
                <a:latin typeface="+mn-lt"/>
                <a:ea typeface="+mn-ea"/>
                <a:cs typeface="+mn-cs"/>
                <a:sym typeface="Druk Medium"/>
              </a:defRPr>
            </a:lvl4pPr>
            <a:lvl5pPr marL="0" indent="1828800" algn="ctr">
              <a:lnSpc>
                <a:spcPct val="70000"/>
              </a:lnSpc>
              <a:spcBef>
                <a:spcPts val="0"/>
              </a:spcBef>
              <a:buClrTx/>
              <a:buSzTx/>
              <a:buNone/>
              <a:defRPr sz="14000" b="0" cap="all">
                <a:solidFill>
                  <a:srgbClr val="FFFFFF"/>
                </a:solidFill>
                <a:latin typeface="+mn-lt"/>
                <a:ea typeface="+mn-ea"/>
                <a:cs typeface="+mn-cs"/>
                <a:sym typeface="Druk Medium"/>
              </a:defRPr>
            </a:lvl5pPr>
          </a:lstStyle>
          <a:p>
            <a:r>
              <a:t>Statement</a:t>
            </a:r>
          </a:p>
          <a:p>
            <a:pPr lvl="1"/>
            <a:endParaRPr/>
          </a:p>
          <a:p>
            <a:pPr lvl="2"/>
            <a:endParaRPr/>
          </a:p>
          <a:p>
            <a:pPr lvl="3"/>
            <a:endParaRPr/>
          </a:p>
          <a:p>
            <a:pPr lvl="4"/>
            <a:endParaRPr/>
          </a:p>
        </p:txBody>
      </p:sp>
      <p:sp>
        <p:nvSpPr>
          <p:cNvPr id="98"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Body Level One…"/>
          <p:cNvSpPr txBox="1">
            <a:spLocks noGrp="1"/>
          </p:cNvSpPr>
          <p:nvPr>
            <p:ph type="body" idx="1" hasCustomPrompt="1"/>
          </p:nvPr>
        </p:nvSpPr>
        <p:spPr>
          <a:xfrm>
            <a:off x="1219200" y="3733800"/>
            <a:ext cx="21945600" cy="87630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bullet text</a:t>
            </a:r>
          </a:p>
          <a:p>
            <a:pPr lvl="1"/>
            <a:endParaRPr/>
          </a:p>
          <a:p>
            <a:pPr lvl="2"/>
            <a:endParaRPr/>
          </a:p>
          <a:p>
            <a:pPr lvl="3"/>
            <a:endParaRPr/>
          </a:p>
          <a:p>
            <a:pPr lvl="4"/>
            <a:endParaRPr/>
          </a:p>
        </p:txBody>
      </p:sp>
      <p:sp>
        <p:nvSpPr>
          <p:cNvPr id="3" name="Slide Title"/>
          <p:cNvSpPr txBox="1">
            <a:spLocks noGrp="1"/>
          </p:cNvSpPr>
          <p:nvPr>
            <p:ph type="title" hasCustomPrompt="1"/>
          </p:nvPr>
        </p:nvSpPr>
        <p:spPr>
          <a:xfrm>
            <a:off x="1219200" y="1219200"/>
            <a:ext cx="21945600" cy="2298700"/>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lIns="50800" tIns="50800" rIns="50800" bIns="50800">
            <a:normAutofit/>
          </a:bodyPr>
          <a:lstStyle/>
          <a:p>
            <a:r>
              <a:t>Slide Title</a:t>
            </a:r>
          </a:p>
        </p:txBody>
      </p:sp>
      <p:sp>
        <p:nvSpPr>
          <p:cNvPr id="4" name="Slide Number"/>
          <p:cNvSpPr txBox="1">
            <a:spLocks noGrp="1"/>
          </p:cNvSpPr>
          <p:nvPr>
            <p:ph type="sldNum" sz="quarter" idx="2"/>
          </p:nvPr>
        </p:nvSpPr>
        <p:spPr>
          <a:xfrm>
            <a:off x="23622000" y="13080999"/>
            <a:ext cx="336728" cy="413767"/>
          </a:xfrm>
          <a:prstGeom prst="rect">
            <a:avLst/>
          </a:prstGeom>
          <a:ln w="12700">
            <a:miter lim="400000"/>
          </a:ln>
        </p:spPr>
        <p:txBody>
          <a:bodyPr wrap="none" lIns="50800" tIns="50800" rIns="50800" bIns="50800" anchor="b">
            <a:spAutoFit/>
          </a:bodyPr>
          <a:lstStyle>
            <a:lvl1pPr algn="l">
              <a:lnSpc>
                <a:spcPts val="2600"/>
              </a:lnSpc>
              <a:defRPr sz="1800">
                <a:latin typeface="Proxima Nova Medium"/>
                <a:ea typeface="Proxima Nova Medium"/>
                <a:cs typeface="Proxima Nova Medium"/>
                <a:sym typeface="Proxima Nova Medium"/>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Lst>
  <p:transition spd="med"/>
  <p:txStyles>
    <p:titleStyle>
      <a:lvl1pPr marL="0" marR="0" indent="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1pPr>
      <a:lvl2pPr marL="0" marR="0" indent="4572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2pPr>
      <a:lvl3pPr marL="0" marR="0" indent="9144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3pPr>
      <a:lvl4pPr marL="0" marR="0" indent="13716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4pPr>
      <a:lvl5pPr marL="0" marR="0" indent="18288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5pPr>
      <a:lvl6pPr marL="0" marR="0" indent="22860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6pPr>
      <a:lvl7pPr marL="0" marR="0" indent="27432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7pPr>
      <a:lvl8pPr marL="0" marR="0" indent="32004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8pPr>
      <a:lvl9pPr marL="0" marR="0" indent="3657600" algn="l" defTabSz="825500" rtl="0" latinLnBrk="0">
        <a:lnSpc>
          <a:spcPct val="70000"/>
        </a:lnSpc>
        <a:spcBef>
          <a:spcPts val="0"/>
        </a:spcBef>
        <a:spcAft>
          <a:spcPts val="0"/>
        </a:spcAft>
        <a:buClrTx/>
        <a:buSzTx/>
        <a:buFontTx/>
        <a:buNone/>
        <a:tabLst/>
        <a:defRPr sz="14000" b="0" i="0" u="none" strike="noStrike" cap="all" spc="-140" baseline="0">
          <a:solidFill>
            <a:srgbClr val="00BFF3"/>
          </a:solidFill>
          <a:uFillTx/>
          <a:latin typeface="+mn-lt"/>
          <a:ea typeface="+mn-ea"/>
          <a:cs typeface="+mn-cs"/>
          <a:sym typeface="Druk Medium"/>
        </a:defRPr>
      </a:lvl9pPr>
    </p:titleStyle>
    <p:bodyStyle>
      <a:lvl1pPr marL="6858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1pPr>
      <a:lvl2pPr marL="13716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2pPr>
      <a:lvl3pPr marL="20574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3pPr>
      <a:lvl4pPr marL="27432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4pPr>
      <a:lvl5pPr marL="34290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5pPr>
      <a:lvl6pPr marL="41148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6pPr>
      <a:lvl7pPr marL="48006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7pPr>
      <a:lvl8pPr marL="54864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8pPr>
      <a:lvl9pPr marL="6172200" marR="0" indent="-685800" algn="l" defTabSz="584200" rtl="0" latinLnBrk="0">
        <a:lnSpc>
          <a:spcPct val="80000"/>
        </a:lnSpc>
        <a:spcBef>
          <a:spcPts val="2400"/>
        </a:spcBef>
        <a:spcAft>
          <a:spcPts val="0"/>
        </a:spcAft>
        <a:buClr>
          <a:srgbClr val="57BEF0"/>
        </a:buClr>
        <a:buSzPct val="250000"/>
        <a:buFontTx/>
        <a:buChar char="-"/>
        <a:tabLst/>
        <a:defRPr sz="4200" b="1" i="0" u="none" strike="noStrike" cap="none" spc="0" baseline="0">
          <a:solidFill>
            <a:srgbClr val="53585F"/>
          </a:solidFill>
          <a:uFillTx/>
          <a:latin typeface="Proxima Nova"/>
          <a:ea typeface="Proxima Nova"/>
          <a:cs typeface="Proxima Nova"/>
          <a:sym typeface="Proxima Nova"/>
        </a:defRPr>
      </a:lvl9pPr>
    </p:bodyStyle>
    <p:otherStyle>
      <a:lvl1pPr marL="0" marR="0" indent="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1pPr>
      <a:lvl2pPr marL="0" marR="0" indent="4572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2pPr>
      <a:lvl3pPr marL="0" marR="0" indent="9144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3pPr>
      <a:lvl4pPr marL="0" marR="0" indent="13716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4pPr>
      <a:lvl5pPr marL="0" marR="0" indent="18288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5pPr>
      <a:lvl6pPr marL="0" marR="0" indent="22860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6pPr>
      <a:lvl7pPr marL="0" marR="0" indent="27432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7pPr>
      <a:lvl8pPr marL="0" marR="0" indent="32004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8pPr>
      <a:lvl9pPr marL="0" marR="0" indent="3657600" algn="l" defTabSz="825500" rtl="0" latinLnBrk="0">
        <a:lnSpc>
          <a:spcPts val="2600"/>
        </a:lnSpc>
        <a:spcBef>
          <a:spcPts val="0"/>
        </a:spcBef>
        <a:spcAft>
          <a:spcPts val="0"/>
        </a:spcAft>
        <a:buClrTx/>
        <a:buSzTx/>
        <a:buFontTx/>
        <a:buNone/>
        <a:tabLst/>
        <a:defRPr sz="1800" b="0" i="0" u="none" strike="noStrike" cap="none" spc="0" baseline="0">
          <a:solidFill>
            <a:schemeClr val="tx1"/>
          </a:solidFill>
          <a:uFillTx/>
          <a:latin typeface="+mn-lt"/>
          <a:ea typeface="+mn-ea"/>
          <a:cs typeface="+mn-cs"/>
          <a:sym typeface="Proxima Nova Medium"/>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xml"/><Relationship Id="rId1" Type="http://schemas.openxmlformats.org/officeDocument/2006/relationships/video" Target="https://www.youtube.com/embed/laAp-CGBKoU?feature=oembed" TargetMode="External"/><Relationship Id="rId4" Type="http://schemas.openxmlformats.org/officeDocument/2006/relationships/image" Target="../media/image7.jpe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4.xml"/><Relationship Id="rId1" Type="http://schemas.openxmlformats.org/officeDocument/2006/relationships/video" Target="https://www.youtube.com/embed/LGgNxfaXzrY?feature=oembed" TargetMode="External"/><Relationship Id="rId4" Type="http://schemas.openxmlformats.org/officeDocument/2006/relationships/image" Target="../media/image11.jpeg"/></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xml"/></Relationships>
</file>

<file path=ppt/slides/_rels/slide2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4.xml"/><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4.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2" Type="http://schemas.openxmlformats.org/officeDocument/2006/relationships/hyperlink" Target="https://tea.texas.gov/academics/special-student-populations/special-education/behavior-guide-2022.pdf" TargetMode="External"/><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2" Type="http://schemas.openxmlformats.org/officeDocument/2006/relationships/hyperlink" Target="mailto:korbin.w@gmail.com" TargetMode="External"/><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hyperlink" Target="https://tea.texas.gov/academics/special-student-populations/special-education/behavior-guide-2022.pdf" TargetMode="External"/><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Korbin Williams"/>
          <p:cNvSpPr txBox="1">
            <a:spLocks noGrp="1"/>
          </p:cNvSpPr>
          <p:nvPr>
            <p:ph type="body" idx="21"/>
          </p:nvPr>
        </p:nvSpPr>
        <p:spPr>
          <a:prstGeom prst="rect">
            <a:avLst/>
          </a:prstGeom>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a:lstStyle/>
          <a:p>
            <a:r>
              <a:t>Korbin Williams</a:t>
            </a:r>
          </a:p>
        </p:txBody>
      </p:sp>
      <p:sp>
        <p:nvSpPr>
          <p:cNvPr id="151" name="FBA’s &amp; BIP’s: The Magic Pill"/>
          <p:cNvSpPr txBox="1">
            <a:spLocks noGrp="1"/>
          </p:cNvSpPr>
          <p:nvPr>
            <p:ph type="ctrTitle"/>
          </p:nvPr>
        </p:nvSpPr>
        <p:spPr>
          <a:prstGeom prst="rect">
            <a:avLst/>
          </a:prstGeom>
        </p:spPr>
        <p:txBody>
          <a:bodyPr/>
          <a:lstStyle/>
          <a:p>
            <a:r>
              <a:t>FBA’s &amp; BIP’s: The Magic Pill</a:t>
            </a:r>
          </a:p>
        </p:txBody>
      </p:sp>
      <p:pic>
        <p:nvPicPr>
          <p:cNvPr id="152" name="imageofpill.jpeg" descr="imageofpill.jpeg"/>
          <p:cNvPicPr>
            <a:picLocks noChangeAspect="1"/>
          </p:cNvPicPr>
          <p:nvPr/>
        </p:nvPicPr>
        <p:blipFill>
          <a:blip r:embed="rId2">
            <a:alphaModFix amt="9124"/>
          </a:blip>
          <a:stretch>
            <a:fillRect/>
          </a:stretch>
        </p:blipFill>
        <p:spPr>
          <a:xfrm>
            <a:off x="-319403" y="-2993707"/>
            <a:ext cx="24919171" cy="16612781"/>
          </a:xfrm>
          <a:prstGeom prst="rect">
            <a:avLst/>
          </a:prstGeom>
          <a:ln w="12700">
            <a:miter lim="400000"/>
          </a:ln>
        </p:spPr>
      </p:pic>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023CCC4-9875-2008-7756-C10D50BD5954}"/>
              </a:ext>
            </a:extLst>
          </p:cNvPr>
          <p:cNvSpPr>
            <a:spLocks noGrp="1"/>
          </p:cNvSpPr>
          <p:nvPr>
            <p:ph type="body" idx="1"/>
          </p:nvPr>
        </p:nvSpPr>
        <p:spPr/>
        <p:txBody>
          <a:bodyPr/>
          <a:lstStyle/>
          <a:p>
            <a:r>
              <a:rPr lang="en-US" b="0" dirty="0"/>
              <a:t>Texas Education Code </a:t>
            </a:r>
            <a:r>
              <a:rPr lang="en-US" b="0" dirty="0">
                <a:latin typeface="Calibri" panose="020F0502020204030204" pitchFamily="34" charset="0"/>
                <a:ea typeface="Calibri" panose="020F0502020204030204" pitchFamily="34" charset="0"/>
                <a:cs typeface="Calibri" panose="020F0502020204030204" pitchFamily="34" charset="0"/>
              </a:rPr>
              <a:t>§ </a:t>
            </a:r>
            <a:r>
              <a:rPr lang="en-US" b="0" dirty="0"/>
              <a:t>37.004 requires that the school must seek consent to do an FBA when the school seeks to take disciplinary action that amounts to a change in placement. </a:t>
            </a:r>
          </a:p>
          <a:p>
            <a:pPr marL="0" indent="0">
              <a:buNone/>
            </a:pPr>
            <a:endParaRPr lang="en-US" b="0" dirty="0"/>
          </a:p>
          <a:p>
            <a:r>
              <a:rPr lang="en-US" b="0" dirty="0"/>
              <a:t>A new FBA is not required if the school has done one within the past year, but otherwise, a disciplinary change of placement requires an FBA. </a:t>
            </a:r>
          </a:p>
          <a:p>
            <a:endParaRPr lang="en-US" b="0" dirty="0"/>
          </a:p>
          <a:p>
            <a:r>
              <a:rPr lang="en-US" b="0" dirty="0"/>
              <a:t>Beyond this, the law is silent on when and how to conduct an FBA. </a:t>
            </a:r>
          </a:p>
        </p:txBody>
      </p:sp>
      <p:sp>
        <p:nvSpPr>
          <p:cNvPr id="3" name="Title 2">
            <a:extLst>
              <a:ext uri="{FF2B5EF4-FFF2-40B4-BE49-F238E27FC236}">
                <a16:creationId xmlns:a16="http://schemas.microsoft.com/office/drawing/2014/main" id="{BAFBED49-0E06-5362-0914-D69173FD1716}"/>
              </a:ext>
            </a:extLst>
          </p:cNvPr>
          <p:cNvSpPr>
            <a:spLocks noGrp="1"/>
          </p:cNvSpPr>
          <p:nvPr>
            <p:ph type="title"/>
          </p:nvPr>
        </p:nvSpPr>
        <p:spPr/>
        <p:txBody>
          <a:bodyPr>
            <a:normAutofit/>
          </a:bodyPr>
          <a:lstStyle/>
          <a:p>
            <a:pPr algn="ctr"/>
            <a:r>
              <a:rPr lang="en-US" dirty="0"/>
              <a:t>	</a:t>
            </a:r>
            <a:r>
              <a:rPr lang="en-US" sz="10700" dirty="0"/>
              <a:t>Functional Behavior Assessment </a:t>
            </a:r>
          </a:p>
        </p:txBody>
      </p:sp>
    </p:spTree>
    <p:extLst>
      <p:ext uri="{BB962C8B-B14F-4D97-AF65-F5344CB8AC3E}">
        <p14:creationId xmlns:p14="http://schemas.microsoft.com/office/powerpoint/2010/main" val="4251919480"/>
      </p:ext>
    </p:extLst>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9B494-E5D7-BFDD-2978-FBB0DAE87903}"/>
              </a:ext>
            </a:extLst>
          </p:cNvPr>
          <p:cNvSpPr>
            <a:spLocks noGrp="1"/>
          </p:cNvSpPr>
          <p:nvPr>
            <p:ph type="body" idx="1"/>
          </p:nvPr>
        </p:nvSpPr>
        <p:spPr>
          <a:xfrm>
            <a:off x="1219200" y="2854712"/>
            <a:ext cx="21945600" cy="9642088"/>
          </a:xfrm>
        </p:spPr>
        <p:txBody>
          <a:bodyPr>
            <a:normAutofit fontScale="85000" lnSpcReduction="20000"/>
          </a:bodyPr>
          <a:lstStyle/>
          <a:p>
            <a:pPr marL="0" indent="0">
              <a:buNone/>
            </a:pPr>
            <a:endParaRPr lang="en-US" dirty="0"/>
          </a:p>
          <a:p>
            <a:r>
              <a:rPr lang="en-US" sz="5700" b="0" dirty="0">
                <a:latin typeface="Times New Roman" panose="02020603050405020304" pitchFamily="18" charset="0"/>
                <a:cs typeface="Times New Roman" panose="02020603050405020304" pitchFamily="18" charset="0"/>
              </a:rPr>
              <a:t>If the LEA takes a disciplinary action regarding a child with a disability who receives special education services that constitutes a change in placement, the LEA will, no later than the 10th school day after the change in placement: </a:t>
            </a:r>
          </a:p>
          <a:p>
            <a:pPr marL="0" indent="0">
              <a:buNone/>
            </a:pPr>
            <a:endParaRPr lang="en-US" sz="5700" b="0" dirty="0">
              <a:latin typeface="Times New Roman" panose="02020603050405020304" pitchFamily="18" charset="0"/>
              <a:cs typeface="Times New Roman" panose="02020603050405020304" pitchFamily="18" charset="0"/>
            </a:endParaRPr>
          </a:p>
          <a:p>
            <a:r>
              <a:rPr lang="en-US" sz="5700" b="0" dirty="0">
                <a:latin typeface="Times New Roman" panose="02020603050405020304" pitchFamily="18" charset="0"/>
                <a:cs typeface="Times New Roman" panose="02020603050405020304" pitchFamily="18" charset="0"/>
              </a:rPr>
              <a:t>Seek consent from the child's parent or person standing in parental relation to the child to conduct an FBA of the child, if an FBA has never been conducted on the child or the child's most recent FBA is more than one year old; and</a:t>
            </a:r>
          </a:p>
          <a:p>
            <a:pPr marL="0" indent="0">
              <a:buNone/>
            </a:pPr>
            <a:endParaRPr lang="en-US" sz="5700" b="0" dirty="0">
              <a:latin typeface="Times New Roman" panose="02020603050405020304" pitchFamily="18" charset="0"/>
              <a:cs typeface="Times New Roman" panose="02020603050405020304" pitchFamily="18" charset="0"/>
            </a:endParaRPr>
          </a:p>
          <a:p>
            <a:r>
              <a:rPr lang="en-US" sz="5700" b="0" dirty="0">
                <a:latin typeface="Times New Roman" panose="02020603050405020304" pitchFamily="18" charset="0"/>
                <a:cs typeface="Times New Roman" panose="02020603050405020304" pitchFamily="18" charset="0"/>
              </a:rPr>
              <a:t>Review any previously conducted FBA of the child and any BIP developed for the child based on that assessment; and </a:t>
            </a:r>
            <a:r>
              <a:rPr lang="en-US" sz="5700" b="0" u="sng" dirty="0">
                <a:latin typeface="Times New Roman" panose="02020603050405020304" pitchFamily="18" charset="0"/>
                <a:cs typeface="Times New Roman" panose="02020603050405020304" pitchFamily="18" charset="0"/>
              </a:rPr>
              <a:t>as necessary</a:t>
            </a:r>
            <a:r>
              <a:rPr lang="en-US" sz="5700" b="0" dirty="0">
                <a:latin typeface="Times New Roman" panose="02020603050405020304" pitchFamily="18" charset="0"/>
                <a:cs typeface="Times New Roman" panose="02020603050405020304" pitchFamily="18" charset="0"/>
              </a:rPr>
              <a:t>:</a:t>
            </a:r>
          </a:p>
          <a:p>
            <a:pPr lvl="2"/>
            <a:r>
              <a:rPr lang="en-US" sz="5700" b="0" dirty="0">
                <a:latin typeface="Times New Roman" panose="02020603050405020304" pitchFamily="18" charset="0"/>
                <a:cs typeface="Times New Roman" panose="02020603050405020304" pitchFamily="18" charset="0"/>
              </a:rPr>
              <a:t>Develop a BIP for the child if the child does not have a plan OR </a:t>
            </a:r>
          </a:p>
          <a:p>
            <a:pPr lvl="2"/>
            <a:r>
              <a:rPr lang="en-US" sz="5700" b="0" dirty="0">
                <a:latin typeface="Times New Roman" panose="02020603050405020304" pitchFamily="18" charset="0"/>
                <a:cs typeface="Times New Roman" panose="02020603050405020304" pitchFamily="18" charset="0"/>
              </a:rPr>
              <a:t>If the child has a BIP, then revise it. </a:t>
            </a:r>
          </a:p>
          <a:p>
            <a:pPr marL="1371600" lvl="2" indent="0">
              <a:buNone/>
            </a:pPr>
            <a:endParaRPr lang="en-US" sz="5700" b="0" dirty="0">
              <a:latin typeface="Times New Roman" panose="02020603050405020304" pitchFamily="18" charset="0"/>
              <a:cs typeface="Times New Roman" panose="02020603050405020304" pitchFamily="18" charset="0"/>
            </a:endParaRPr>
          </a:p>
          <a:p>
            <a:pPr marL="1371600" lvl="2" indent="0">
              <a:buNone/>
            </a:pPr>
            <a:r>
              <a:rPr lang="en-US" sz="5700" b="0" i="1" dirty="0">
                <a:latin typeface="Times New Roman" panose="02020603050405020304" pitchFamily="18" charset="0"/>
                <a:cs typeface="Times New Roman" panose="02020603050405020304" pitchFamily="18" charset="0"/>
              </a:rPr>
              <a:t>See</a:t>
            </a:r>
            <a:r>
              <a:rPr lang="en-US" sz="5700" b="0" dirty="0">
                <a:latin typeface="Times New Roman" panose="02020603050405020304" pitchFamily="18" charset="0"/>
                <a:cs typeface="Times New Roman" panose="02020603050405020304" pitchFamily="18" charset="0"/>
              </a:rPr>
              <a:t> TEC 37.004(b-1)</a:t>
            </a:r>
          </a:p>
        </p:txBody>
      </p:sp>
      <p:sp>
        <p:nvSpPr>
          <p:cNvPr id="3" name="Title 2">
            <a:extLst>
              <a:ext uri="{FF2B5EF4-FFF2-40B4-BE49-F238E27FC236}">
                <a16:creationId xmlns:a16="http://schemas.microsoft.com/office/drawing/2014/main" id="{6466D6F3-15D4-B0D3-C509-92B673B35E42}"/>
              </a:ext>
            </a:extLst>
          </p:cNvPr>
          <p:cNvSpPr>
            <a:spLocks noGrp="1"/>
          </p:cNvSpPr>
          <p:nvPr>
            <p:ph type="title"/>
          </p:nvPr>
        </p:nvSpPr>
        <p:spPr/>
        <p:txBody>
          <a:bodyPr/>
          <a:lstStyle/>
          <a:p>
            <a:r>
              <a:rPr lang="en-US" dirty="0"/>
              <a:t>More Specifically</a:t>
            </a:r>
          </a:p>
        </p:txBody>
      </p:sp>
    </p:spTree>
    <p:extLst>
      <p:ext uri="{BB962C8B-B14F-4D97-AF65-F5344CB8AC3E}">
        <p14:creationId xmlns:p14="http://schemas.microsoft.com/office/powerpoint/2010/main" val="929859612"/>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629B494-E5D7-BFDD-2978-FBB0DAE87903}"/>
              </a:ext>
            </a:extLst>
          </p:cNvPr>
          <p:cNvSpPr>
            <a:spLocks noGrp="1"/>
          </p:cNvSpPr>
          <p:nvPr>
            <p:ph type="body" idx="1"/>
          </p:nvPr>
        </p:nvSpPr>
        <p:spPr>
          <a:xfrm>
            <a:off x="1219200" y="2854712"/>
            <a:ext cx="21945600" cy="9642088"/>
          </a:xfrm>
        </p:spPr>
        <p:txBody>
          <a:bodyPr>
            <a:normAutofit/>
          </a:bodyPr>
          <a:lstStyle/>
          <a:p>
            <a:pPr marL="0" indent="0">
              <a:buNone/>
            </a:pPr>
            <a:endParaRPr lang="en-US" sz="4800" dirty="0"/>
          </a:p>
          <a:p>
            <a:r>
              <a:rPr lang="en-US" sz="4800" b="0" dirty="0">
                <a:latin typeface="Times New Roman" panose="02020603050405020304" pitchFamily="18" charset="0"/>
                <a:cs typeface="Times New Roman" panose="02020603050405020304" pitchFamily="18" charset="0"/>
              </a:rPr>
              <a:t>This means that at every MDR, </a:t>
            </a:r>
          </a:p>
          <a:p>
            <a:pPr lvl="1"/>
            <a:r>
              <a:rPr lang="en-US" sz="4800" b="0" dirty="0">
                <a:latin typeface="Times New Roman" panose="02020603050405020304" pitchFamily="18" charset="0"/>
                <a:cs typeface="Times New Roman" panose="02020603050405020304" pitchFamily="18" charset="0"/>
              </a:rPr>
              <a:t>Regardless of whether the behavior is a manifestation, </a:t>
            </a:r>
          </a:p>
          <a:p>
            <a:pPr lvl="1"/>
            <a:r>
              <a:rPr lang="en-US" sz="4800" b="0" dirty="0">
                <a:latin typeface="Times New Roman" panose="02020603050405020304" pitchFamily="18" charset="0"/>
                <a:cs typeface="Times New Roman" panose="02020603050405020304" pitchFamily="18" charset="0"/>
              </a:rPr>
              <a:t>The district must provide the parent with a Notice of Evaluation and Consent for Evaluation, </a:t>
            </a:r>
          </a:p>
          <a:p>
            <a:pPr lvl="1"/>
            <a:r>
              <a:rPr lang="en-US" sz="4800" b="0" dirty="0">
                <a:latin typeface="Times New Roman" panose="02020603050405020304" pitchFamily="18" charset="0"/>
                <a:cs typeface="Times New Roman" panose="02020603050405020304" pitchFamily="18" charset="0"/>
              </a:rPr>
              <a:t>UNLESS the student has an existing FBA that is less than one year old. </a:t>
            </a:r>
          </a:p>
          <a:p>
            <a:endParaRPr lang="en-US" sz="4800" b="0" dirty="0">
              <a:latin typeface="Times New Roman" panose="02020603050405020304" pitchFamily="18" charset="0"/>
              <a:cs typeface="Times New Roman" panose="02020603050405020304" pitchFamily="18" charset="0"/>
            </a:endParaRPr>
          </a:p>
          <a:p>
            <a:r>
              <a:rPr lang="en-US" sz="4800" b="0" dirty="0">
                <a:latin typeface="Times New Roman" panose="02020603050405020304" pitchFamily="18" charset="0"/>
                <a:cs typeface="Times New Roman" panose="02020603050405020304" pitchFamily="18" charset="0"/>
              </a:rPr>
              <a:t>The law does not specifically require it, but I highly recommend: </a:t>
            </a:r>
          </a:p>
          <a:p>
            <a:pPr lvl="1"/>
            <a:r>
              <a:rPr lang="en-US" sz="4800" b="0" dirty="0">
                <a:latin typeface="Times New Roman" panose="02020603050405020304" pitchFamily="18" charset="0"/>
                <a:cs typeface="Times New Roman" panose="02020603050405020304" pitchFamily="18" charset="0"/>
              </a:rPr>
              <a:t>Seeking consent for a FBA even if it is less than a year old, </a:t>
            </a:r>
          </a:p>
          <a:p>
            <a:pPr lvl="1"/>
            <a:r>
              <a:rPr lang="en-US" sz="4800" b="0" dirty="0">
                <a:latin typeface="Times New Roman" panose="02020603050405020304" pitchFamily="18" charset="0"/>
                <a:cs typeface="Times New Roman" panose="02020603050405020304" pitchFamily="18" charset="0"/>
              </a:rPr>
              <a:t>If the conduct subject to discipline is not one of the target behaviors of the existing FBA</a:t>
            </a:r>
          </a:p>
        </p:txBody>
      </p:sp>
      <p:sp>
        <p:nvSpPr>
          <p:cNvPr id="3" name="Title 2">
            <a:extLst>
              <a:ext uri="{FF2B5EF4-FFF2-40B4-BE49-F238E27FC236}">
                <a16:creationId xmlns:a16="http://schemas.microsoft.com/office/drawing/2014/main" id="{6466D6F3-15D4-B0D3-C509-92B673B35E42}"/>
              </a:ext>
            </a:extLst>
          </p:cNvPr>
          <p:cNvSpPr>
            <a:spLocks noGrp="1"/>
          </p:cNvSpPr>
          <p:nvPr>
            <p:ph type="title"/>
          </p:nvPr>
        </p:nvSpPr>
        <p:spPr/>
        <p:txBody>
          <a:bodyPr/>
          <a:lstStyle/>
          <a:p>
            <a:r>
              <a:rPr lang="en-US" dirty="0"/>
              <a:t>WHAT DOES THIS MEAN?</a:t>
            </a:r>
          </a:p>
        </p:txBody>
      </p:sp>
    </p:spTree>
    <p:extLst>
      <p:ext uri="{BB962C8B-B14F-4D97-AF65-F5344CB8AC3E}">
        <p14:creationId xmlns:p14="http://schemas.microsoft.com/office/powerpoint/2010/main" val="635442120"/>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E7FE23F4-2377-6457-26E6-737BF9753ACF}"/>
              </a:ext>
            </a:extLst>
          </p:cNvPr>
          <p:cNvSpPr>
            <a:spLocks noGrp="1"/>
          </p:cNvSpPr>
          <p:nvPr>
            <p:ph type="body" idx="1"/>
          </p:nvPr>
        </p:nvSpPr>
        <p:spPr/>
        <p:txBody>
          <a:bodyPr/>
          <a:lstStyle/>
          <a:p>
            <a:endParaRPr lang="en-US" dirty="0"/>
          </a:p>
          <a:p>
            <a:r>
              <a:rPr kumimoji="0" lang="en-US" sz="3900" b="0" i="0" u="none" strike="noStrike" kern="0" cap="none" spc="0" normalizeH="0" baseline="0" noProof="0" dirty="0">
                <a:ln>
                  <a:noFill/>
                </a:ln>
                <a:solidFill>
                  <a:srgbClr val="53585F"/>
                </a:solidFill>
                <a:effectLst/>
                <a:uLnTx/>
                <a:uFillTx/>
                <a:latin typeface="Proxima Nova"/>
                <a:sym typeface="Proxima Nova"/>
              </a:rPr>
              <a:t>The law does not contain any requirements regarding the qualifications of the individual conducting an FBA, or draft a BIP. </a:t>
            </a:r>
          </a:p>
          <a:p>
            <a:pPr marL="0" indent="0">
              <a:buNone/>
            </a:pPr>
            <a:endParaRPr kumimoji="0" lang="en-US" sz="3900" b="0" i="0" u="none" strike="noStrike" kern="0" cap="none" spc="0" normalizeH="0" baseline="0" noProof="0" dirty="0">
              <a:ln>
                <a:noFill/>
              </a:ln>
              <a:solidFill>
                <a:srgbClr val="53585F"/>
              </a:solidFill>
              <a:effectLst/>
              <a:uLnTx/>
              <a:uFillTx/>
              <a:latin typeface="Proxima Nova"/>
              <a:sym typeface="Proxima Nova"/>
            </a:endParaRPr>
          </a:p>
          <a:p>
            <a:pPr lvl="1"/>
            <a:r>
              <a:rPr kumimoji="0" lang="en-US" sz="3900" b="0" i="0" u="none" strike="noStrike" kern="0" cap="none" spc="0" normalizeH="0" baseline="0" noProof="0" dirty="0">
                <a:ln>
                  <a:noFill/>
                </a:ln>
                <a:solidFill>
                  <a:srgbClr val="53585F"/>
                </a:solidFill>
                <a:effectLst/>
                <a:uLnTx/>
                <a:uFillTx/>
                <a:latin typeface="Proxima Nova"/>
                <a:sym typeface="Proxima Nova"/>
              </a:rPr>
              <a:t>But a district must ensure that those who do conduct them are adequately trained.</a:t>
            </a:r>
          </a:p>
          <a:p>
            <a:pPr marL="685800" lvl="1" indent="0">
              <a:buNone/>
            </a:pPr>
            <a:endParaRPr lang="en-US" b="0" dirty="0"/>
          </a:p>
          <a:p>
            <a:r>
              <a:rPr lang="en-US" b="0" dirty="0"/>
              <a:t>Yes, you need parental consent to conduct the FBA. </a:t>
            </a:r>
          </a:p>
        </p:txBody>
      </p:sp>
      <p:sp>
        <p:nvSpPr>
          <p:cNvPr id="3" name="Title 2">
            <a:extLst>
              <a:ext uri="{FF2B5EF4-FFF2-40B4-BE49-F238E27FC236}">
                <a16:creationId xmlns:a16="http://schemas.microsoft.com/office/drawing/2014/main" id="{A10A7054-F4A8-B609-6E46-9E619AC987A4}"/>
              </a:ext>
            </a:extLst>
          </p:cNvPr>
          <p:cNvSpPr>
            <a:spLocks noGrp="1"/>
          </p:cNvSpPr>
          <p:nvPr>
            <p:ph type="title"/>
          </p:nvPr>
        </p:nvSpPr>
        <p:spPr/>
        <p:txBody>
          <a:bodyPr>
            <a:normAutofit fontScale="90000"/>
          </a:bodyPr>
          <a:lstStyle/>
          <a:p>
            <a:r>
              <a:rPr lang="en-US" sz="10700" dirty="0"/>
              <a:t>Who can Conduct FBAs and is Consent required</a:t>
            </a:r>
            <a:r>
              <a:rPr lang="en-US" dirty="0"/>
              <a:t>?</a:t>
            </a:r>
          </a:p>
        </p:txBody>
      </p:sp>
    </p:spTree>
    <p:extLst>
      <p:ext uri="{BB962C8B-B14F-4D97-AF65-F5344CB8AC3E}">
        <p14:creationId xmlns:p14="http://schemas.microsoft.com/office/powerpoint/2010/main" val="2068768625"/>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 name="FBA: Step 1"/>
          <p:cNvSpPr txBox="1">
            <a:spLocks noGrp="1"/>
          </p:cNvSpPr>
          <p:nvPr>
            <p:ph type="title"/>
          </p:nvPr>
        </p:nvSpPr>
        <p:spPr>
          <a:prstGeom prst="rect">
            <a:avLst/>
          </a:prstGeom>
        </p:spPr>
        <p:txBody>
          <a:bodyPr/>
          <a:lstStyle/>
          <a:p>
            <a:r>
              <a:t>FBA: Step 1</a:t>
            </a:r>
          </a:p>
        </p:txBody>
      </p:sp>
      <p:pic>
        <p:nvPicPr>
          <p:cNvPr id="179" name="start stop.jpeg" descr="start stop.jpeg"/>
          <p:cNvPicPr>
            <a:picLocks noChangeAspect="1"/>
          </p:cNvPicPr>
          <p:nvPr/>
        </p:nvPicPr>
        <p:blipFill>
          <a:blip r:embed="rId3"/>
          <a:srcRect l="23084" t="4869" b="4869"/>
          <a:stretch>
            <a:fillRect/>
          </a:stretch>
        </p:blipFill>
        <p:spPr>
          <a:xfrm>
            <a:off x="5270680" y="3517900"/>
            <a:ext cx="13842640" cy="9509884"/>
          </a:xfrm>
          <a:prstGeom prst="rect">
            <a:avLst/>
          </a:prstGeom>
          <a:ln w="12700">
            <a:miter lim="400000"/>
          </a:ln>
        </p:spPr>
      </p:pic>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5" name="Image Gallery"/>
          <p:cNvGrpSpPr/>
          <p:nvPr/>
        </p:nvGrpSpPr>
        <p:grpSpPr>
          <a:xfrm>
            <a:off x="2357921" y="1158828"/>
            <a:ext cx="19668158" cy="11957144"/>
            <a:chOff x="0" y="0"/>
            <a:chExt cx="19668157" cy="11957142"/>
          </a:xfrm>
        </p:grpSpPr>
        <p:pic>
          <p:nvPicPr>
            <p:cNvPr id="183" name="teacher help.jpeg" descr="teacher help.jpeg"/>
            <p:cNvPicPr>
              <a:picLocks noChangeAspect="1"/>
            </p:cNvPicPr>
            <p:nvPr/>
          </p:nvPicPr>
          <p:blipFill>
            <a:blip r:embed="rId3"/>
            <a:srcRect b="15323"/>
            <a:stretch>
              <a:fillRect/>
            </a:stretch>
          </p:blipFill>
          <p:spPr>
            <a:xfrm>
              <a:off x="0" y="0"/>
              <a:ext cx="19668158" cy="11398343"/>
            </a:xfrm>
            <a:prstGeom prst="rect">
              <a:avLst/>
            </a:prstGeom>
            <a:ln w="12700" cap="flat">
              <a:noFill/>
              <a:miter lim="400000"/>
            </a:ln>
            <a:effectLst/>
          </p:spPr>
        </p:pic>
        <p:sp>
          <p:nvSpPr>
            <p:cNvPr id="184" name="Teacher"/>
            <p:cNvSpPr/>
            <p:nvPr/>
          </p:nvSpPr>
          <p:spPr>
            <a:xfrm>
              <a:off x="0" y="11474542"/>
              <a:ext cx="19668158"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p>
              <a:r>
                <a:t>Teacher</a:t>
              </a:r>
            </a:p>
          </p:txBody>
        </p:sp>
      </p:gr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 name="What is the behavior?…"/>
          <p:cNvSpPr txBox="1">
            <a:spLocks noGrp="1"/>
          </p:cNvSpPr>
          <p:nvPr>
            <p:ph type="body" idx="1"/>
          </p:nvPr>
        </p:nvSpPr>
        <p:spPr>
          <a:xfrm>
            <a:off x="1219200" y="3871952"/>
            <a:ext cx="21945600" cy="8763001"/>
          </a:xfrm>
          <a:prstGeom prst="rect">
            <a:avLst/>
          </a:prstGeom>
        </p:spPr>
        <p:txBody>
          <a:bodyPr/>
          <a:lstStyle/>
          <a:p>
            <a:endParaRPr/>
          </a:p>
          <a:p>
            <a:pPr lvl="1"/>
            <a:r>
              <a:t>What is the behavior?</a:t>
            </a:r>
          </a:p>
          <a:p>
            <a:pPr lvl="2"/>
            <a:r>
              <a:t>Persistent misconduct :) </a:t>
            </a:r>
          </a:p>
          <a:p>
            <a:pPr lvl="2"/>
            <a:r>
              <a:t>That’s a joke</a:t>
            </a:r>
          </a:p>
          <a:p>
            <a:pPr lvl="1"/>
            <a:r>
              <a:t>What is the exact behavior in question?</a:t>
            </a:r>
          </a:p>
          <a:p>
            <a:pPr lvl="1"/>
            <a:r>
              <a:t>Is it an actual behavior?</a:t>
            </a:r>
          </a:p>
          <a:p>
            <a:pPr lvl="1"/>
            <a:r>
              <a:t>Meet with teachers</a:t>
            </a:r>
          </a:p>
          <a:p>
            <a:pPr lvl="1"/>
            <a:r>
              <a:t>Meet with student</a:t>
            </a:r>
          </a:p>
          <a:p>
            <a:pPr lvl="1"/>
            <a:r>
              <a:t>GET A DEFINITION</a:t>
            </a:r>
          </a:p>
        </p:txBody>
      </p:sp>
      <p:sp>
        <p:nvSpPr>
          <p:cNvPr id="194" name="FBA: Step 1"/>
          <p:cNvSpPr txBox="1">
            <a:spLocks noGrp="1"/>
          </p:cNvSpPr>
          <p:nvPr>
            <p:ph type="title"/>
          </p:nvPr>
        </p:nvSpPr>
        <p:spPr>
          <a:prstGeom prst="rect">
            <a:avLst/>
          </a:prstGeom>
        </p:spPr>
        <p:txBody>
          <a:bodyPr/>
          <a:lstStyle/>
          <a:p>
            <a:r>
              <a:t>FBA: Step 1</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9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9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9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9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9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9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9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9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93">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9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 grpId="1" build="p" bldLvl="5" animBg="1" advAuto="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 name="FBA STEP 1: GROUP TIME"/>
          <p:cNvSpPr txBox="1">
            <a:spLocks noGrp="1"/>
          </p:cNvSpPr>
          <p:nvPr>
            <p:ph type="title"/>
          </p:nvPr>
        </p:nvSpPr>
        <p:spPr>
          <a:prstGeom prst="rect">
            <a:avLst/>
          </a:prstGeom>
        </p:spPr>
        <p:txBody>
          <a:bodyPr/>
          <a:lstStyle/>
          <a:p>
            <a:r>
              <a:t>FBA STEP 1: GROUP TIME </a:t>
            </a:r>
          </a:p>
        </p:txBody>
      </p:sp>
      <p:pic>
        <p:nvPicPr>
          <p:cNvPr id="199" name="Students Disrupt Class Into &quot;The Most Unpleasant Experience Ever&quot; | Mr.Drew's School for Boys" descr="Students Disrupt Class Into &quot;The Most Unpleasant Experience Ever&quot; | Mr.Drew's School for Boys"/>
          <p:cNvPicPr>
            <a:picLocks/>
          </p:cNvPicPr>
          <p:nvPr>
            <a:videoFile r:link="rId1"/>
          </p:nvPr>
        </p:nvPicPr>
        <p:blipFill>
          <a:blip r:embed="rId4"/>
          <a:stretch>
            <a:fillRect/>
          </a:stretch>
        </p:blipFill>
        <p:spPr>
          <a:xfrm>
            <a:off x="4064000" y="3526772"/>
            <a:ext cx="16256000" cy="9144001"/>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99"/>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199"/>
                </p:tgtEl>
              </p:cMediaNode>
            </p:video>
            <p:seq concurrent="1" prevAc="none" nextAc="seek">
              <p:cTn id="8" restart="whenNotActive" fill="hold" evtFilter="cancelBubble" nodeType="interactiveSeq">
                <p:stCondLst>
                  <p:cond evt="onClick" delay="0">
                    <p:tgtEl>
                      <p:spTgt spid="199"/>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99"/>
                                        </p:tgtEl>
                                      </p:cBhvr>
                                    </p:cmd>
                                  </p:childTnLst>
                                </p:cTn>
                              </p:par>
                            </p:childTnLst>
                          </p:cTn>
                        </p:par>
                      </p:childTnLst>
                    </p:cTn>
                  </p:par>
                </p:childTnLst>
              </p:cTn>
              <p:nextCondLst>
                <p:cond evt="onClick" delay="0">
                  <p:tgtEl>
                    <p:spTgt spid="199"/>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 name="Observations (with no behavior)…"/>
          <p:cNvSpPr txBox="1">
            <a:spLocks noGrp="1"/>
          </p:cNvSpPr>
          <p:nvPr>
            <p:ph type="body" idx="1"/>
          </p:nvPr>
        </p:nvSpPr>
        <p:spPr>
          <a:prstGeom prst="rect">
            <a:avLst/>
          </a:prstGeom>
        </p:spPr>
        <p:txBody>
          <a:bodyPr/>
          <a:lstStyle/>
          <a:p>
            <a:r>
              <a:t>Observations (with no behavior)</a:t>
            </a:r>
          </a:p>
          <a:p>
            <a:pPr lvl="1"/>
            <a:r>
              <a:t>I spend 15 minutes to start. (I know that’s crazy)</a:t>
            </a:r>
          </a:p>
          <a:p>
            <a:pPr lvl="1"/>
            <a:r>
              <a:t>No Bx, I leave. </a:t>
            </a:r>
          </a:p>
          <a:p>
            <a:pPr lvl="1"/>
            <a:r>
              <a:t>Swing through at a different time</a:t>
            </a:r>
          </a:p>
          <a:p>
            <a:pPr lvl="1"/>
            <a:r>
              <a:t>Another 15 minutes</a:t>
            </a:r>
          </a:p>
          <a:p>
            <a:pPr lvl="1"/>
            <a:r>
              <a:t>If I don’t see behavior in 3 days of random time samples I will come back and spend longer but never an entire day. </a:t>
            </a:r>
          </a:p>
          <a:p>
            <a:pPr lvl="1"/>
            <a:r>
              <a:t>What does the data say about high rate behavior?</a:t>
            </a:r>
          </a:p>
          <a:p>
            <a:pPr lvl="1"/>
            <a:r>
              <a:t>Revisit the definition </a:t>
            </a:r>
          </a:p>
        </p:txBody>
      </p:sp>
      <p:sp>
        <p:nvSpPr>
          <p:cNvPr id="204" name="FBA STEP 2:"/>
          <p:cNvSpPr txBox="1">
            <a:spLocks noGrp="1"/>
          </p:cNvSpPr>
          <p:nvPr>
            <p:ph type="title"/>
          </p:nvPr>
        </p:nvSpPr>
        <p:spPr>
          <a:prstGeom prst="rect">
            <a:avLst/>
          </a:prstGeom>
        </p:spPr>
        <p:txBody>
          <a:bodyPr/>
          <a:lstStyle/>
          <a:p>
            <a:r>
              <a:t>FBA STEP 2:</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3">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3">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3">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3">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03">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03">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03">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03">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03">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3" grpId="1" build="p" bldLvl="5" animBg="1" advAuto="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 name="Bx is observed…"/>
          <p:cNvSpPr txBox="1">
            <a:spLocks noGrp="1"/>
          </p:cNvSpPr>
          <p:nvPr>
            <p:ph type="body" idx="1"/>
          </p:nvPr>
        </p:nvSpPr>
        <p:spPr>
          <a:prstGeom prst="rect">
            <a:avLst/>
          </a:prstGeom>
        </p:spPr>
        <p:txBody>
          <a:bodyPr/>
          <a:lstStyle/>
          <a:p>
            <a:pPr marL="562355" indent="-562355" defTabSz="479044">
              <a:spcBef>
                <a:spcPts val="1900"/>
              </a:spcBef>
              <a:defRPr sz="3443"/>
            </a:pPr>
            <a:r>
              <a:t>Bx is observed</a:t>
            </a:r>
          </a:p>
          <a:p>
            <a:pPr marL="1124711" lvl="1" indent="-562355" defTabSz="479044">
              <a:spcBef>
                <a:spcPts val="1900"/>
              </a:spcBef>
              <a:defRPr sz="3443"/>
            </a:pPr>
            <a:r>
              <a:t>Track it</a:t>
            </a:r>
          </a:p>
          <a:p>
            <a:pPr marL="1124711" lvl="1" indent="-562355" defTabSz="479044">
              <a:spcBef>
                <a:spcPts val="1900"/>
              </a:spcBef>
              <a:defRPr sz="3443"/>
            </a:pPr>
            <a:r>
              <a:t>Watch it </a:t>
            </a:r>
          </a:p>
          <a:p>
            <a:pPr marL="1124711" lvl="1" indent="-562355" defTabSz="479044">
              <a:spcBef>
                <a:spcPts val="1900"/>
              </a:spcBef>
              <a:defRPr sz="3443"/>
            </a:pPr>
            <a:r>
              <a:t>Stay out of it (mental hypothesis of behavior)</a:t>
            </a:r>
          </a:p>
          <a:p>
            <a:pPr marL="1687067" lvl="2" indent="-562355" defTabSz="479044">
              <a:spcBef>
                <a:spcPts val="1900"/>
              </a:spcBef>
              <a:defRPr sz="3443"/>
            </a:pPr>
            <a:r>
              <a:t>Do not start telling the person what they are doing wrong</a:t>
            </a:r>
          </a:p>
          <a:p>
            <a:pPr marL="1687067" lvl="2" indent="-562355" defTabSz="479044">
              <a:spcBef>
                <a:spcPts val="1900"/>
              </a:spcBef>
              <a:defRPr sz="3443"/>
            </a:pPr>
            <a:r>
              <a:t>We can learn a lot by observing</a:t>
            </a:r>
          </a:p>
          <a:p>
            <a:pPr marL="1124711" lvl="1" indent="-562355" defTabSz="479044">
              <a:spcBef>
                <a:spcPts val="1900"/>
              </a:spcBef>
              <a:defRPr sz="3443"/>
            </a:pPr>
            <a:r>
              <a:t>Monitor all interactions </a:t>
            </a:r>
          </a:p>
          <a:p>
            <a:pPr marL="1687067" lvl="2" indent="-562355" defTabSz="479044">
              <a:spcBef>
                <a:spcPts val="1900"/>
              </a:spcBef>
              <a:defRPr sz="3443"/>
            </a:pPr>
            <a:r>
              <a:t>This means teachers, admin, other students</a:t>
            </a:r>
          </a:p>
          <a:p>
            <a:pPr marL="1687067" lvl="2" indent="-562355" defTabSz="479044">
              <a:spcBef>
                <a:spcPts val="1900"/>
              </a:spcBef>
              <a:defRPr sz="3443"/>
            </a:pPr>
            <a:r>
              <a:t>Track it (yes, I repeat this often)</a:t>
            </a:r>
          </a:p>
          <a:p>
            <a:pPr marL="1124711" lvl="1" indent="-562355" defTabSz="479044">
              <a:spcBef>
                <a:spcPts val="1900"/>
              </a:spcBef>
              <a:defRPr sz="3443"/>
            </a:pPr>
            <a:r>
              <a:t>This is where ABC data will be logged</a:t>
            </a:r>
          </a:p>
          <a:p>
            <a:pPr marL="1687067" lvl="2" indent="-562355" defTabSz="479044">
              <a:spcBef>
                <a:spcPts val="1900"/>
              </a:spcBef>
              <a:defRPr sz="3443"/>
            </a:pPr>
            <a:r>
              <a:t>Make an ABC form for your phone or iPad </a:t>
            </a:r>
          </a:p>
          <a:p>
            <a:pPr marL="1687067" lvl="2" indent="-562355" defTabSz="479044">
              <a:spcBef>
                <a:spcPts val="1900"/>
              </a:spcBef>
              <a:defRPr sz="3443"/>
            </a:pPr>
            <a:r>
              <a:t>Keep it simple </a:t>
            </a:r>
          </a:p>
          <a:p>
            <a:pPr marL="1124711" lvl="1" indent="-562355" defTabSz="479044">
              <a:spcBef>
                <a:spcPts val="1900"/>
              </a:spcBef>
              <a:defRPr sz="3443"/>
            </a:pPr>
            <a:r>
              <a:t>DO NOT WRITE A PARAGRAPH.</a:t>
            </a:r>
          </a:p>
        </p:txBody>
      </p:sp>
      <p:sp>
        <p:nvSpPr>
          <p:cNvPr id="207" name="FBA Step 2 :"/>
          <p:cNvSpPr txBox="1">
            <a:spLocks noGrp="1"/>
          </p:cNvSpPr>
          <p:nvPr>
            <p:ph type="title"/>
          </p:nvPr>
        </p:nvSpPr>
        <p:spPr>
          <a:prstGeom prst="rect">
            <a:avLst/>
          </a:prstGeom>
        </p:spPr>
        <p:txBody>
          <a:bodyPr/>
          <a:lstStyle/>
          <a:p>
            <a:r>
              <a:t>FBA Step 2 : </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206">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206">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206">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206">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206">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206">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206">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206">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206">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206">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206">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206">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iterate>
                                    <p:tmAbs val="0"/>
                                  </p:iterate>
                                  <p:childTnLst>
                                    <p:set>
                                      <p:cBhvr>
                                        <p:cTn id="52" fill="hold"/>
                                        <p:tgtEl>
                                          <p:spTgt spid="206">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iterate>
                                    <p:tmAbs val="0"/>
                                  </p:iterate>
                                  <p:childTnLst>
                                    <p:set>
                                      <p:cBhvr>
                                        <p:cTn id="56" fill="hold"/>
                                        <p:tgtEl>
                                          <p:spTgt spid="206">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6" grpId="1" build="p" bldLvl="5" animBg="1" advAuto="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 name="Who are you?"/>
          <p:cNvSpPr txBox="1">
            <a:spLocks noGrp="1"/>
          </p:cNvSpPr>
          <p:nvPr>
            <p:ph type="title"/>
          </p:nvPr>
        </p:nvSpPr>
        <p:spPr>
          <a:prstGeom prst="rect">
            <a:avLst/>
          </a:prstGeom>
        </p:spPr>
        <p:txBody>
          <a:bodyPr/>
          <a:lstStyle/>
          <a:p>
            <a:r>
              <a:t>Who are you?</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9" name="Screenshot 2024-02-20 at 7.31.36 PM.png" descr="Screenshot 2024-02-20 at 7.31.36 PM.png"/>
          <p:cNvPicPr>
            <a:picLocks noChangeAspect="1"/>
          </p:cNvPicPr>
          <p:nvPr/>
        </p:nvPicPr>
        <p:blipFill>
          <a:blip r:embed="rId2"/>
          <a:stretch>
            <a:fillRect/>
          </a:stretch>
        </p:blipFill>
        <p:spPr>
          <a:xfrm>
            <a:off x="3329577" y="2092357"/>
            <a:ext cx="17724846" cy="9531286"/>
          </a:xfrm>
          <a:prstGeom prst="rect">
            <a:avLst/>
          </a:prstGeom>
          <a:ln w="12700">
            <a:miter lim="400000"/>
          </a:ln>
        </p:spPr>
      </p:pic>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1" name="Table 1"/>
          <p:cNvGraphicFramePr/>
          <p:nvPr/>
        </p:nvGraphicFramePr>
        <p:xfrm>
          <a:off x="5713159" y="2703075"/>
          <a:ext cx="10972800" cy="8763000"/>
        </p:xfrm>
        <a:graphic>
          <a:graphicData uri="http://schemas.openxmlformats.org/drawingml/2006/table">
            <a:tbl>
              <a:tblPr firstRow="1" firstCol="1">
                <a:tableStyleId>{4C3C2611-4C71-4FC5-86AE-919BDF0F9419}</a:tableStyleId>
              </a:tblPr>
              <a:tblGrid>
                <a:gridCol w="3657600">
                  <a:extLst>
                    <a:ext uri="{9D8B030D-6E8A-4147-A177-3AD203B41FA5}">
                      <a16:colId xmlns:a16="http://schemas.microsoft.com/office/drawing/2014/main" val="20000"/>
                    </a:ext>
                  </a:extLst>
                </a:gridCol>
                <a:gridCol w="3657600">
                  <a:extLst>
                    <a:ext uri="{9D8B030D-6E8A-4147-A177-3AD203B41FA5}">
                      <a16:colId xmlns:a16="http://schemas.microsoft.com/office/drawing/2014/main" val="20001"/>
                    </a:ext>
                  </a:extLst>
                </a:gridCol>
                <a:gridCol w="3657600">
                  <a:extLst>
                    <a:ext uri="{9D8B030D-6E8A-4147-A177-3AD203B41FA5}">
                      <a16:colId xmlns:a16="http://schemas.microsoft.com/office/drawing/2014/main" val="20002"/>
                    </a:ext>
                  </a:extLst>
                </a:gridCol>
              </a:tblGrid>
              <a:tr h="2921000">
                <a:tc>
                  <a:txBody>
                    <a:bodyPr/>
                    <a:lstStyle/>
                    <a:p>
                      <a:pPr algn="ctr" defTabSz="914400">
                        <a:lnSpc>
                          <a:spcPct val="100000"/>
                        </a:lnSpc>
                        <a:defRPr b="0">
                          <a:solidFill>
                            <a:srgbClr val="000000"/>
                          </a:solidFill>
                        </a:defRPr>
                      </a:pPr>
                      <a:r>
                        <a:rPr sz="3200" b="1">
                          <a:solidFill>
                            <a:srgbClr val="4CA5D2"/>
                          </a:solidFill>
                          <a:sym typeface="Proxima Nova"/>
                        </a:rPr>
                        <a:t>Access Denied</a:t>
                      </a:r>
                    </a:p>
                  </a:txBody>
                  <a:tcPr marL="50800" marR="50800" marT="50800" marB="50800" anchor="ctr" horzOverflow="overflow">
                    <a:lnL w="12700">
                      <a:miter lim="400000"/>
                    </a:lnL>
                  </a:tcPr>
                </a:tc>
                <a:tc>
                  <a:txBody>
                    <a:bodyPr/>
                    <a:lstStyle/>
                    <a:p>
                      <a:pPr algn="ctr" defTabSz="914400">
                        <a:lnSpc>
                          <a:spcPct val="100000"/>
                        </a:lnSpc>
                        <a:defRPr b="0">
                          <a:solidFill>
                            <a:srgbClr val="000000"/>
                          </a:solidFill>
                        </a:defRPr>
                      </a:pPr>
                      <a:r>
                        <a:rPr sz="3200" b="1">
                          <a:solidFill>
                            <a:srgbClr val="4CA5D2"/>
                          </a:solidFill>
                          <a:sym typeface="Proxima Nova"/>
                        </a:rPr>
                        <a:t>Flopping</a:t>
                      </a:r>
                    </a:p>
                  </a:txBody>
                  <a:tcPr marL="50800" marR="50800" marT="50800" marB="50800" anchor="ctr" horzOverflow="overflow"/>
                </a:tc>
                <a:tc>
                  <a:txBody>
                    <a:bodyPr/>
                    <a:lstStyle/>
                    <a:p>
                      <a:pPr algn="ctr" defTabSz="914400">
                        <a:lnSpc>
                          <a:spcPct val="100000"/>
                        </a:lnSpc>
                        <a:defRPr b="0">
                          <a:solidFill>
                            <a:srgbClr val="000000"/>
                          </a:solidFill>
                        </a:defRPr>
                      </a:pPr>
                      <a:r>
                        <a:rPr sz="3200" b="1">
                          <a:solidFill>
                            <a:srgbClr val="4CA5D2"/>
                          </a:solidFill>
                          <a:sym typeface="Proxima Nova"/>
                        </a:rPr>
                        <a:t>Physically guided to comply</a:t>
                      </a:r>
                    </a:p>
                  </a:txBody>
                  <a:tcPr marL="50800" marR="50800" marT="50800" marB="50800" anchor="ctr" horzOverflow="overflow">
                    <a:lnR w="12700">
                      <a:miter lim="400000"/>
                    </a:lnR>
                  </a:tcPr>
                </a:tc>
                <a:extLst>
                  <a:ext uri="{0D108BD9-81ED-4DB2-BD59-A6C34878D82A}">
                    <a16:rowId xmlns:a16="http://schemas.microsoft.com/office/drawing/2014/main" val="10000"/>
                  </a:ext>
                </a:extLst>
              </a:tr>
              <a:tr h="2921000">
                <a:tc>
                  <a:txBody>
                    <a:bodyPr/>
                    <a:lstStyle/>
                    <a:p>
                      <a:pPr algn="ctr" defTabSz="914400">
                        <a:lnSpc>
                          <a:spcPct val="100000"/>
                        </a:lnSpc>
                        <a:defRPr b="0">
                          <a:solidFill>
                            <a:srgbClr val="000000"/>
                          </a:solidFill>
                        </a:defRPr>
                      </a:pPr>
                      <a:r>
                        <a:rPr sz="3200" b="1">
                          <a:solidFill>
                            <a:srgbClr val="4CA5D2"/>
                          </a:solidFill>
                          <a:sym typeface="Proxima Nova"/>
                        </a:rPr>
                        <a:t>Task request</a:t>
                      </a:r>
                    </a:p>
                  </a:txBody>
                  <a:tcPr marL="50800" marR="50800" marT="50800" marB="50800" anchor="ctr" horzOverflow="overflow"/>
                </a:tc>
                <a:tc>
                  <a:txBody>
                    <a:bodyPr/>
                    <a:lstStyle/>
                    <a:p>
                      <a:pPr algn="ctr" defTabSz="914400">
                        <a:lnSpc>
                          <a:spcPct val="100000"/>
                        </a:lnSpc>
                      </a:pPr>
                      <a:r>
                        <a:rPr sz="3200">
                          <a:sym typeface="Proxima Nova"/>
                        </a:rPr>
                        <a:t>Verbal Refusal: “Screw You!”</a:t>
                      </a:r>
                    </a:p>
                  </a:txBody>
                  <a:tcPr marL="50800" marR="50800" marT="50800" marB="50800" anchor="ctr" horzOverflow="overflow"/>
                </a:tc>
                <a:tc>
                  <a:txBody>
                    <a:bodyPr/>
                    <a:lstStyle/>
                    <a:p>
                      <a:pPr algn="ctr" defTabSz="914400">
                        <a:lnSpc>
                          <a:spcPct val="100000"/>
                        </a:lnSpc>
                      </a:pPr>
                      <a:r>
                        <a:rPr sz="3200">
                          <a:sym typeface="Proxima Nova"/>
                        </a:rPr>
                        <a:t>Ignored</a:t>
                      </a:r>
                    </a:p>
                  </a:txBody>
                  <a:tcPr marL="50800" marR="50800" marT="50800" marB="50800" anchor="ctr" horzOverflow="overflow">
                    <a:lnR w="12700">
                      <a:miter lim="400000"/>
                    </a:lnR>
                  </a:tcPr>
                </a:tc>
                <a:extLst>
                  <a:ext uri="{0D108BD9-81ED-4DB2-BD59-A6C34878D82A}">
                    <a16:rowId xmlns:a16="http://schemas.microsoft.com/office/drawing/2014/main" val="10001"/>
                  </a:ext>
                </a:extLst>
              </a:tr>
              <a:tr h="2921000">
                <a:tc>
                  <a:txBody>
                    <a:bodyPr/>
                    <a:lstStyle/>
                    <a:p>
                      <a:pPr algn="ctr" defTabSz="914400">
                        <a:lnSpc>
                          <a:spcPct val="100000"/>
                        </a:lnSpc>
                        <a:defRPr b="0">
                          <a:solidFill>
                            <a:srgbClr val="000000"/>
                          </a:solidFill>
                        </a:defRPr>
                      </a:pPr>
                      <a:r>
                        <a:rPr sz="3200" b="1">
                          <a:solidFill>
                            <a:srgbClr val="4CA5D2"/>
                          </a:solidFill>
                          <a:sym typeface="Proxima Nova"/>
                        </a:rPr>
                        <a:t>Task Request</a:t>
                      </a:r>
                    </a:p>
                  </a:txBody>
                  <a:tcPr marL="50800" marR="50800" marT="50800" marB="50800" anchor="ctr" horzOverflow="overflow">
                    <a:lnB w="12700">
                      <a:miter lim="400000"/>
                    </a:lnB>
                  </a:tcPr>
                </a:tc>
                <a:tc>
                  <a:txBody>
                    <a:bodyPr/>
                    <a:lstStyle/>
                    <a:p>
                      <a:pPr algn="ctr" defTabSz="914400">
                        <a:lnSpc>
                          <a:spcPct val="100000"/>
                        </a:lnSpc>
                      </a:pPr>
                      <a:r>
                        <a:rPr sz="3200">
                          <a:sym typeface="Proxima Nova"/>
                        </a:rPr>
                        <a:t>Punching wall with closed fist</a:t>
                      </a:r>
                    </a:p>
                  </a:txBody>
                  <a:tcPr marL="50800" marR="50800" marT="50800" marB="50800" anchor="ctr" horzOverflow="overflow">
                    <a:lnB w="12700">
                      <a:miter lim="400000"/>
                    </a:lnB>
                  </a:tcPr>
                </a:tc>
                <a:tc>
                  <a:txBody>
                    <a:bodyPr/>
                    <a:lstStyle/>
                    <a:p>
                      <a:pPr algn="ctr" defTabSz="914400">
                        <a:lnSpc>
                          <a:spcPct val="100000"/>
                        </a:lnSpc>
                      </a:pPr>
                      <a:r>
                        <a:rPr sz="3200">
                          <a:sym typeface="Proxima Nova"/>
                        </a:rPr>
                        <a:t>Verbal redirect paired with space. “Let me know when you are ready.”</a:t>
                      </a:r>
                    </a:p>
                  </a:txBody>
                  <a:tcPr marL="50800" marR="50800" marT="50800" marB="50800" anchor="ctr" horzOverflow="overflow">
                    <a:lnR w="12700">
                      <a:miter lim="400000"/>
                    </a:lnR>
                    <a:lnB w="12700">
                      <a:miter lim="400000"/>
                    </a:lnB>
                  </a:tcPr>
                </a:tc>
                <a:extLst>
                  <a:ext uri="{0D108BD9-81ED-4DB2-BD59-A6C34878D82A}">
                    <a16:rowId xmlns:a16="http://schemas.microsoft.com/office/drawing/2014/main" val="10002"/>
                  </a:ext>
                </a:extLst>
              </a:tr>
            </a:tbl>
          </a:graphicData>
        </a:graphic>
      </p:graphicFrame>
    </p:spTree>
  </p:cSld>
  <p:clrMapOvr>
    <a:masterClrMapping/>
  </p:clrMapOvr>
  <p:transition spd="med"/>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 name="Hypothesis  (have to test it!!)"/>
          <p:cNvSpPr txBox="1">
            <a:spLocks noGrp="1"/>
          </p:cNvSpPr>
          <p:nvPr>
            <p:ph type="title"/>
          </p:nvPr>
        </p:nvSpPr>
        <p:spPr>
          <a:prstGeom prst="rect">
            <a:avLst/>
          </a:prstGeom>
        </p:spPr>
        <p:txBody>
          <a:bodyPr>
            <a:normAutofit fontScale="90000"/>
          </a:bodyPr>
          <a:lstStyle/>
          <a:p>
            <a:r>
              <a:t>Hypothesis  (have to test it!!)</a:t>
            </a:r>
          </a:p>
        </p:txBody>
      </p:sp>
    </p:spTree>
  </p:cSld>
  <p:clrMapOvr>
    <a:masterClrMapping/>
  </p:clrMapOvr>
  <p:transition spd="med"/>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 name="TOP 3 Interventions"/>
          <p:cNvSpPr txBox="1">
            <a:spLocks noGrp="1"/>
          </p:cNvSpPr>
          <p:nvPr>
            <p:ph type="title"/>
          </p:nvPr>
        </p:nvSpPr>
        <p:spPr>
          <a:prstGeom prst="rect">
            <a:avLst/>
          </a:prstGeom>
        </p:spPr>
        <p:txBody>
          <a:bodyPr/>
          <a:lstStyle/>
          <a:p>
            <a:r>
              <a:rPr dirty="0"/>
              <a:t>TOP 3 Interventions</a:t>
            </a:r>
          </a:p>
        </p:txBody>
      </p:sp>
      <p:pic>
        <p:nvPicPr>
          <p:cNvPr id="220" name="extinction.jpeg" descr="extinction.jpeg"/>
          <p:cNvPicPr>
            <a:picLocks noChangeAspect="1"/>
          </p:cNvPicPr>
          <p:nvPr/>
        </p:nvPicPr>
        <p:blipFill>
          <a:blip r:embed="rId3"/>
          <a:stretch>
            <a:fillRect/>
          </a:stretch>
        </p:blipFill>
        <p:spPr>
          <a:xfrm>
            <a:off x="11590399" y="4371974"/>
            <a:ext cx="10982418" cy="7321613"/>
          </a:xfrm>
          <a:prstGeom prst="rect">
            <a:avLst/>
          </a:prstGeom>
          <a:ln w="12700">
            <a:miter lim="400000"/>
          </a:ln>
        </p:spPr>
      </p:pic>
    </p:spTree>
  </p:cSld>
  <p:clrMapOvr>
    <a:masterClrMapping/>
  </p:clrMapOvr>
  <p:transition spd="med"/>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4" name="behaviorgraph.png" descr="behaviorgraph.png"/>
          <p:cNvPicPr>
            <a:picLocks noChangeAspect="1"/>
          </p:cNvPicPr>
          <p:nvPr/>
        </p:nvPicPr>
        <p:blipFill>
          <a:blip r:embed="rId2"/>
          <a:stretch>
            <a:fillRect/>
          </a:stretch>
        </p:blipFill>
        <p:spPr>
          <a:xfrm>
            <a:off x="2293040" y="494894"/>
            <a:ext cx="18431067" cy="12726212"/>
          </a:xfrm>
          <a:prstGeom prst="rect">
            <a:avLst/>
          </a:prstGeom>
          <a:ln w="12700">
            <a:miter lim="400000"/>
          </a:ln>
        </p:spPr>
      </p:pic>
    </p:spTree>
  </p:cSld>
  <p:clrMapOvr>
    <a:masterClrMapping/>
  </p:clrMapOvr>
  <p:transition spd="med"/>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6" name="Basic ABA line graph in excel - How to" descr="Basic ABA line graph in excel - How to"/>
          <p:cNvPicPr>
            <a:picLocks/>
          </p:cNvPicPr>
          <p:nvPr>
            <a:videoFile r:link="rId1"/>
          </p:nvPr>
        </p:nvPicPr>
        <p:blipFill>
          <a:blip r:embed="rId4"/>
          <a:stretch>
            <a:fillRect/>
          </a:stretch>
        </p:blipFill>
        <p:spPr>
          <a:xfrm>
            <a:off x="3518562" y="352921"/>
            <a:ext cx="16658149" cy="12493612"/>
          </a:xfrm>
          <a:prstGeom prst="rect">
            <a:avLst/>
          </a:prstGeom>
        </p:spPr>
      </p:pic>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2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26"/>
                </p:tgtEl>
              </p:cMediaNode>
            </p:video>
            <p:seq concurrent="1" prevAc="none" nextAc="seek">
              <p:cTn id="8" restart="whenNotActive" fill="hold" evtFilter="cancelBubble" nodeType="interactiveSeq">
                <p:stCondLst>
                  <p:cond evt="onClick" delay="0">
                    <p:tgtEl>
                      <p:spTgt spid="22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26"/>
                                        </p:tgtEl>
                                      </p:cBhvr>
                                    </p:cmd>
                                  </p:childTnLst>
                                </p:cTn>
                              </p:par>
                            </p:childTnLst>
                          </p:cTn>
                        </p:par>
                      </p:childTnLst>
                    </p:cTn>
                  </p:par>
                </p:childTnLst>
              </p:cTn>
              <p:nextCondLst>
                <p:cond evt="onClick" delay="0">
                  <p:tgtEl>
                    <p:spTgt spid="226"/>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0" name="Screenshot 2024-02-19 at 11.49.34 AM.png" descr="Screenshot 2024-02-19 at 11.49.34 AM.png"/>
          <p:cNvPicPr>
            <a:picLocks noChangeAspect="1"/>
          </p:cNvPicPr>
          <p:nvPr/>
        </p:nvPicPr>
        <p:blipFill>
          <a:blip r:embed="rId2"/>
          <a:stretch>
            <a:fillRect/>
          </a:stretch>
        </p:blipFill>
        <p:spPr>
          <a:xfrm>
            <a:off x="3232900" y="179605"/>
            <a:ext cx="17234569" cy="13356790"/>
          </a:xfrm>
          <a:prstGeom prst="rect">
            <a:avLst/>
          </a:prstGeom>
          <a:ln w="12700">
            <a:miter lim="400000"/>
          </a:ln>
        </p:spPr>
      </p:pic>
    </p:spTree>
  </p:cSld>
  <p:clrMapOvr>
    <a:masterClrMapping/>
  </p:clrMapOvr>
  <p:transition spd="med"/>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2" name="Screenshot 2024-02-19 at 12.20.01 PM.png" descr="Screenshot 2024-02-19 at 12.20.01 PM.png"/>
          <p:cNvPicPr>
            <a:picLocks noChangeAspect="1"/>
          </p:cNvPicPr>
          <p:nvPr/>
        </p:nvPicPr>
        <p:blipFill>
          <a:blip r:embed="rId2"/>
          <a:stretch>
            <a:fillRect/>
          </a:stretch>
        </p:blipFill>
        <p:spPr>
          <a:xfrm>
            <a:off x="6172200" y="31073"/>
            <a:ext cx="11879529" cy="13684928"/>
          </a:xfrm>
          <a:prstGeom prst="rect">
            <a:avLst/>
          </a:prstGeom>
          <a:ln w="12700">
            <a:miter lim="400000"/>
          </a:ln>
        </p:spPr>
      </p:pic>
    </p:spTree>
  </p:cSld>
  <p:clrMapOvr>
    <a:masterClrMapping/>
  </p:clrMapOvr>
  <p:transition spd="med"/>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4" name="Screenshot 2024-02-20 at 7.34.39 PM.png" descr="Screenshot 2024-02-20 at 7.34.39 PM.png"/>
          <p:cNvPicPr>
            <a:picLocks noChangeAspect="1"/>
          </p:cNvPicPr>
          <p:nvPr/>
        </p:nvPicPr>
        <p:blipFill>
          <a:blip r:embed="rId3"/>
          <a:stretch>
            <a:fillRect/>
          </a:stretch>
        </p:blipFill>
        <p:spPr>
          <a:xfrm>
            <a:off x="5054969" y="678811"/>
            <a:ext cx="16059281" cy="12358378"/>
          </a:xfrm>
          <a:prstGeom prst="rect">
            <a:avLst/>
          </a:prstGeom>
          <a:ln w="12700">
            <a:miter lim="400000"/>
          </a:ln>
        </p:spPr>
      </p:pic>
    </p:spTree>
  </p:cSld>
  <p:clrMapOvr>
    <a:masterClrMapping/>
  </p:clrMapOvr>
  <p:transition spd="med"/>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8" name="Screenshot 2024-02-20 at 7.34.33 PM.png" descr="Screenshot 2024-02-20 at 7.34.33 PM.png"/>
          <p:cNvPicPr>
            <a:picLocks noChangeAspect="1"/>
          </p:cNvPicPr>
          <p:nvPr/>
        </p:nvPicPr>
        <p:blipFill>
          <a:blip r:embed="rId2"/>
          <a:stretch>
            <a:fillRect/>
          </a:stretch>
        </p:blipFill>
        <p:spPr>
          <a:xfrm>
            <a:off x="3436299" y="-34019"/>
            <a:ext cx="18450886" cy="13784038"/>
          </a:xfrm>
          <a:prstGeom prst="rect">
            <a:avLst/>
          </a:prstGeom>
          <a:ln w="12700">
            <a:miter lim="400000"/>
          </a:ln>
        </p:spPr>
      </p:pic>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 name="Husband…"/>
          <p:cNvSpPr txBox="1">
            <a:spLocks noGrp="1"/>
          </p:cNvSpPr>
          <p:nvPr>
            <p:ph type="body" idx="1"/>
          </p:nvPr>
        </p:nvSpPr>
        <p:spPr>
          <a:prstGeom prst="rect">
            <a:avLst/>
          </a:prstGeom>
        </p:spPr>
        <p:txBody>
          <a:bodyPr/>
          <a:lstStyle/>
          <a:p>
            <a:r>
              <a:t>Husband</a:t>
            </a:r>
          </a:p>
          <a:p>
            <a:r>
              <a:t>Father</a:t>
            </a:r>
          </a:p>
          <a:p>
            <a:r>
              <a:t>Pilot</a:t>
            </a:r>
          </a:p>
          <a:p>
            <a:r>
              <a:t>School Psychologist</a:t>
            </a:r>
          </a:p>
          <a:p>
            <a:r>
              <a:t>BCBA</a:t>
            </a:r>
          </a:p>
        </p:txBody>
      </p:sp>
      <p:sp>
        <p:nvSpPr>
          <p:cNvPr id="157" name="Who am I?"/>
          <p:cNvSpPr txBox="1">
            <a:spLocks noGrp="1"/>
          </p:cNvSpPr>
          <p:nvPr>
            <p:ph type="title"/>
          </p:nvPr>
        </p:nvSpPr>
        <p:spPr>
          <a:prstGeom prst="rect">
            <a:avLst/>
          </a:prstGeom>
        </p:spPr>
        <p:txBody>
          <a:bodyPr/>
          <a:lstStyle/>
          <a:p>
            <a:r>
              <a:rPr dirty="0"/>
              <a:t>Who</a:t>
            </a:r>
            <a:r>
              <a:rPr lang="en-US" dirty="0"/>
              <a:t> are we</a:t>
            </a:r>
            <a:r>
              <a:rPr dirty="0"/>
              <a:t>?</a:t>
            </a:r>
          </a:p>
        </p:txBody>
      </p:sp>
      <p:grpSp>
        <p:nvGrpSpPr>
          <p:cNvPr id="160" name="Image Gallery"/>
          <p:cNvGrpSpPr/>
          <p:nvPr/>
        </p:nvGrpSpPr>
        <p:grpSpPr>
          <a:xfrm>
            <a:off x="8254314" y="2842054"/>
            <a:ext cx="15743350" cy="10034412"/>
            <a:chOff x="0" y="0"/>
            <a:chExt cx="16813649" cy="11478131"/>
          </a:xfrm>
        </p:grpSpPr>
        <p:pic>
          <p:nvPicPr>
            <p:cNvPr id="158" name="IMV_7519.JPG" descr="IMV_7519.JPG"/>
            <p:cNvPicPr>
              <a:picLocks noChangeAspect="1"/>
            </p:cNvPicPr>
            <p:nvPr/>
          </p:nvPicPr>
          <p:blipFill>
            <a:blip r:embed="rId3"/>
            <a:srcRect t="14237" b="42446"/>
            <a:stretch>
              <a:fillRect/>
            </a:stretch>
          </p:blipFill>
          <p:spPr>
            <a:xfrm>
              <a:off x="0" y="0"/>
              <a:ext cx="16813650" cy="10919332"/>
            </a:xfrm>
            <a:prstGeom prst="rect">
              <a:avLst/>
            </a:prstGeom>
            <a:ln w="12700" cap="flat">
              <a:noFill/>
              <a:miter lim="400000"/>
            </a:ln>
            <a:effectLst/>
          </p:spPr>
        </p:pic>
        <p:sp>
          <p:nvSpPr>
            <p:cNvPr id="159" name="Caption"/>
            <p:cNvSpPr/>
            <p:nvPr/>
          </p:nvSpPr>
          <p:spPr>
            <a:xfrm>
              <a:off x="0" y="10995531"/>
              <a:ext cx="16813650" cy="482601"/>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p>
              <a:r>
                <a:t>Caption</a:t>
              </a:r>
            </a:p>
          </p:txBody>
        </p:sp>
      </p:grpSp>
    </p:spTree>
  </p:cSld>
  <p:clrMapOvr>
    <a:masterClrMapping/>
  </p:clrMapOvr>
  <p:transition spd="med"/>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0" name="The actual WRITE UP (FBA)"/>
          <p:cNvSpPr txBox="1">
            <a:spLocks noGrp="1"/>
          </p:cNvSpPr>
          <p:nvPr>
            <p:ph type="title"/>
          </p:nvPr>
        </p:nvSpPr>
        <p:spPr>
          <a:prstGeom prst="rect">
            <a:avLst/>
          </a:prstGeom>
        </p:spPr>
        <p:txBody>
          <a:bodyPr/>
          <a:lstStyle/>
          <a:p>
            <a:r>
              <a:t>The actual WRITE UP (FBA)</a:t>
            </a:r>
          </a:p>
        </p:txBody>
      </p:sp>
    </p:spTree>
  </p:cSld>
  <p:clrMapOvr>
    <a:masterClrMapping/>
  </p:clrMapOvr>
  <p:transition spd="med"/>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BIP Time"/>
          <p:cNvSpPr txBox="1">
            <a:spLocks noGrp="1"/>
          </p:cNvSpPr>
          <p:nvPr>
            <p:ph type="title"/>
          </p:nvPr>
        </p:nvSpPr>
        <p:spPr>
          <a:prstGeom prst="rect">
            <a:avLst/>
          </a:prstGeom>
        </p:spPr>
        <p:txBody>
          <a:bodyPr/>
          <a:lstStyle/>
          <a:p>
            <a:r>
              <a:t>BIP Time</a:t>
            </a:r>
          </a:p>
        </p:txBody>
      </p:sp>
      <p:sp>
        <p:nvSpPr>
          <p:cNvPr id="245" name="https://tea.texas.gov/academics/special-student-populations/special-education/behavior-guide-2022.pdf…"/>
          <p:cNvSpPr txBox="1"/>
          <p:nvPr/>
        </p:nvSpPr>
        <p:spPr>
          <a:xfrm>
            <a:off x="1097812" y="4024606"/>
            <a:ext cx="20239515" cy="1444498"/>
          </a:xfrm>
          <a:prstGeom prst="rect">
            <a:avLst/>
          </a:prstGeom>
          <a:ln w="12700">
            <a:miter lim="400000"/>
          </a:ln>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none" lIns="50800" tIns="50800" rIns="50800" bIns="50800" anchor="ctr">
            <a:spAutoFit/>
          </a:bodyPr>
          <a:lstStyle/>
          <a:p>
            <a:pPr marL="685800" indent="-685800" algn="l" defTabSz="584200">
              <a:lnSpc>
                <a:spcPct val="80000"/>
              </a:lnSpc>
              <a:spcBef>
                <a:spcPts val="2400"/>
              </a:spcBef>
              <a:buClr>
                <a:srgbClr val="57BEF0"/>
              </a:buClr>
              <a:buSzPct val="250000"/>
              <a:buChar char="-"/>
              <a:defRPr sz="4200" b="1">
                <a:solidFill>
                  <a:srgbClr val="53585F"/>
                </a:solidFill>
              </a:defRPr>
            </a:pPr>
            <a:r>
              <a:rPr sz="2800" u="sng" dirty="0">
                <a:hlinkClick r:id="rId2"/>
              </a:rPr>
              <a:t>https://tea.texas.gov/academics/special-student-populations/special-education/behavior-guide-2022.pd</a:t>
            </a:r>
            <a:r>
              <a:rPr u="sng" dirty="0">
                <a:hlinkClick r:id="rId2"/>
              </a:rPr>
              <a:t>f</a:t>
            </a:r>
          </a:p>
          <a:p>
            <a:pPr marL="685800" indent="-685800" algn="l" defTabSz="584200">
              <a:lnSpc>
                <a:spcPct val="80000"/>
              </a:lnSpc>
              <a:spcBef>
                <a:spcPts val="2400"/>
              </a:spcBef>
              <a:buClr>
                <a:srgbClr val="57BEF0"/>
              </a:buClr>
              <a:buSzPct val="250000"/>
              <a:buChar char="-"/>
              <a:defRPr sz="4200" b="1">
                <a:solidFill>
                  <a:srgbClr val="53585F"/>
                </a:solidFill>
              </a:defRPr>
            </a:pPr>
            <a:r>
              <a:rPr dirty="0"/>
              <a:t>Pg. 26</a:t>
            </a:r>
          </a:p>
        </p:txBody>
      </p:sp>
    </p:spTree>
  </p:cSld>
  <p:clrMapOvr>
    <a:masterClrMapping/>
  </p:clrMapOvr>
  <p:transition spd="med"/>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8EA4458-569B-E4FA-4C12-035640DB553E}"/>
              </a:ext>
            </a:extLst>
          </p:cNvPr>
          <p:cNvSpPr>
            <a:spLocks noGrp="1"/>
          </p:cNvSpPr>
          <p:nvPr>
            <p:ph type="body" idx="1"/>
          </p:nvPr>
        </p:nvSpPr>
        <p:spPr/>
        <p:txBody>
          <a:bodyPr>
            <a:normAutofit lnSpcReduction="10000"/>
          </a:bodyPr>
          <a:lstStyle/>
          <a:p>
            <a:pPr marL="0" indent="0">
              <a:buNone/>
            </a:pPr>
            <a:endParaRPr lang="en-US" dirty="0"/>
          </a:p>
          <a:p>
            <a:r>
              <a:rPr lang="en-US" dirty="0"/>
              <a:t>Legal Requirements related to BIPs involve two situations:</a:t>
            </a:r>
          </a:p>
          <a:p>
            <a:pPr lvl="1"/>
            <a:r>
              <a:rPr lang="en-US" b="0" dirty="0"/>
              <a:t>IDEA: BIP is </a:t>
            </a:r>
            <a:r>
              <a:rPr lang="en-US" b="0" u="sng" dirty="0"/>
              <a:t>required</a:t>
            </a:r>
            <a:r>
              <a:rPr lang="en-US" b="0" dirty="0"/>
              <a:t> when a </a:t>
            </a:r>
            <a:r>
              <a:rPr lang="en-US" b="0" u="sng" dirty="0"/>
              <a:t>change of placement </a:t>
            </a:r>
            <a:r>
              <a:rPr lang="en-US" b="0" dirty="0"/>
              <a:t>is contemplated, and the ARD committee determines that the </a:t>
            </a:r>
            <a:r>
              <a:rPr lang="en-US" b="0" u="sng" dirty="0"/>
              <a:t>behavior is a manifestation </a:t>
            </a:r>
            <a:r>
              <a:rPr lang="en-US" b="0" dirty="0"/>
              <a:t>of the disability. </a:t>
            </a:r>
          </a:p>
          <a:p>
            <a:pPr lvl="1"/>
            <a:r>
              <a:rPr lang="en-US" b="0" dirty="0"/>
              <a:t>State Law: BIP is </a:t>
            </a:r>
            <a:r>
              <a:rPr lang="en-US" b="0" u="sng" dirty="0"/>
              <a:t>required, as necessary</a:t>
            </a:r>
            <a:r>
              <a:rPr lang="en-US" b="0" dirty="0"/>
              <a:t>, if a school district takes a disciplinary action that constitutes a </a:t>
            </a:r>
            <a:r>
              <a:rPr lang="en-US" b="0" u="sng" dirty="0"/>
              <a:t>change of placement </a:t>
            </a:r>
            <a:r>
              <a:rPr lang="en-US" b="0" dirty="0"/>
              <a:t>under federal law (</a:t>
            </a:r>
            <a:r>
              <a:rPr lang="en-US" b="0" u="sng" dirty="0"/>
              <a:t>regardless of manifestation determination</a:t>
            </a:r>
            <a:r>
              <a:rPr lang="en-US" b="0" dirty="0"/>
              <a:t>). </a:t>
            </a:r>
          </a:p>
          <a:p>
            <a:pPr marL="685800" lvl="1" indent="0">
              <a:buNone/>
            </a:pPr>
            <a:r>
              <a:rPr lang="en-US" b="0" dirty="0"/>
              <a:t>													Thus….</a:t>
            </a:r>
          </a:p>
          <a:p>
            <a:r>
              <a:rPr lang="en-US" b="0" dirty="0"/>
              <a:t>When conduct is a manifestation at the MDR, a BIP is always required. </a:t>
            </a:r>
          </a:p>
          <a:p>
            <a:r>
              <a:rPr lang="en-US" b="0" dirty="0"/>
              <a:t>When conduct is not a manifestation, a BIP is required, as necessary. </a:t>
            </a:r>
          </a:p>
          <a:p>
            <a:pPr lvl="1"/>
            <a:r>
              <a:rPr lang="en-US" b="0" dirty="0"/>
              <a:t>If the behavioral need(s) that led to the disciplinary change of placement is not addressed with a BIP, </a:t>
            </a:r>
            <a:r>
              <a:rPr lang="en-US" b="0" u="sng" dirty="0"/>
              <a:t>you must address the behavior elsewhere in the IEP with positive behavior supports. </a:t>
            </a:r>
          </a:p>
        </p:txBody>
      </p:sp>
      <p:sp>
        <p:nvSpPr>
          <p:cNvPr id="3" name="Title 2">
            <a:extLst>
              <a:ext uri="{FF2B5EF4-FFF2-40B4-BE49-F238E27FC236}">
                <a16:creationId xmlns:a16="http://schemas.microsoft.com/office/drawing/2014/main" id="{442DD098-3227-D610-8B27-CFD7F8EE33FF}"/>
              </a:ext>
            </a:extLst>
          </p:cNvPr>
          <p:cNvSpPr>
            <a:spLocks noGrp="1"/>
          </p:cNvSpPr>
          <p:nvPr>
            <p:ph type="title"/>
          </p:nvPr>
        </p:nvSpPr>
        <p:spPr>
          <a:xfrm>
            <a:off x="1219200" y="1219200"/>
            <a:ext cx="21945600" cy="2189018"/>
          </a:xfrm>
        </p:spPr>
        <p:txBody>
          <a:bodyPr>
            <a:normAutofit/>
          </a:bodyPr>
          <a:lstStyle/>
          <a:p>
            <a:br>
              <a:rPr lang="en-US" sz="8800" dirty="0"/>
            </a:br>
            <a:r>
              <a:rPr lang="en-US" sz="8800" dirty="0"/>
              <a:t>When Must we do a BIP?</a:t>
            </a:r>
          </a:p>
        </p:txBody>
      </p:sp>
    </p:spTree>
    <p:extLst>
      <p:ext uri="{BB962C8B-B14F-4D97-AF65-F5344CB8AC3E}">
        <p14:creationId xmlns:p14="http://schemas.microsoft.com/office/powerpoint/2010/main" val="244910074"/>
      </p:ext>
    </p:extLst>
  </p:cSld>
  <p:clrMapOvr>
    <a:masterClrMapping/>
  </p:clrMapOvr>
  <p:transition spd="med"/>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C09BE16-9D12-6AF4-4322-B15263C6FE89}"/>
              </a:ext>
            </a:extLst>
          </p:cNvPr>
          <p:cNvSpPr>
            <a:spLocks noGrp="1"/>
          </p:cNvSpPr>
          <p:nvPr>
            <p:ph type="body" idx="1"/>
          </p:nvPr>
        </p:nvSpPr>
        <p:spPr/>
        <p:txBody>
          <a:bodyPr/>
          <a:lstStyle/>
          <a:p>
            <a:endParaRPr lang="en-US" dirty="0"/>
          </a:p>
          <a:p>
            <a:r>
              <a:rPr lang="en-US" b="0" dirty="0"/>
              <a:t>The ARD committee must “In the case of a child whose behavior impedes the child’s learning or that of others, consider the use of positive behavioral interventions and supports, and other strategies, to address that behavior.”</a:t>
            </a:r>
          </a:p>
          <a:p>
            <a:endParaRPr lang="en-US" dirty="0"/>
          </a:p>
          <a:p>
            <a:pPr marL="0" indent="0">
              <a:buNone/>
            </a:pPr>
            <a:r>
              <a:rPr lang="en-US" dirty="0"/>
              <a:t>		</a:t>
            </a:r>
            <a:r>
              <a:rPr lang="en-US" b="0" dirty="0"/>
              <a:t>34 C.F.R. </a:t>
            </a:r>
            <a:r>
              <a:rPr lang="en-US" b="0" dirty="0">
                <a:latin typeface="Calibri" panose="020F0502020204030204" pitchFamily="34" charset="0"/>
                <a:ea typeface="Calibri" panose="020F0502020204030204" pitchFamily="34" charset="0"/>
                <a:cs typeface="Calibri" panose="020F0502020204030204" pitchFamily="34" charset="0"/>
              </a:rPr>
              <a:t>§ 300.324(a)(2)(</a:t>
            </a:r>
            <a:r>
              <a:rPr lang="en-US" b="0" dirty="0" err="1">
                <a:latin typeface="Calibri" panose="020F0502020204030204" pitchFamily="34" charset="0"/>
                <a:ea typeface="Calibri" panose="020F0502020204030204" pitchFamily="34" charset="0"/>
                <a:cs typeface="Calibri" panose="020F0502020204030204" pitchFamily="34" charset="0"/>
              </a:rPr>
              <a:t>i</a:t>
            </a:r>
            <a:r>
              <a:rPr lang="en-US" b="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US" b="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US" b="0" dirty="0">
                <a:latin typeface="Calibri" panose="020F0502020204030204" pitchFamily="34" charset="0"/>
                <a:ea typeface="Calibri" panose="020F0502020204030204" pitchFamily="34" charset="0"/>
                <a:cs typeface="Calibri" panose="020F0502020204030204" pitchFamily="34" charset="0"/>
              </a:rPr>
              <a:t>A BIP is one of many strategies to address the student’s behavioral concerns. </a:t>
            </a:r>
            <a:endParaRPr lang="en-US" b="0" dirty="0"/>
          </a:p>
        </p:txBody>
      </p:sp>
      <p:sp>
        <p:nvSpPr>
          <p:cNvPr id="3" name="Title 2">
            <a:extLst>
              <a:ext uri="{FF2B5EF4-FFF2-40B4-BE49-F238E27FC236}">
                <a16:creationId xmlns:a16="http://schemas.microsoft.com/office/drawing/2014/main" id="{42431733-60B4-B697-C300-A6DEFD44FAA3}"/>
              </a:ext>
            </a:extLst>
          </p:cNvPr>
          <p:cNvSpPr>
            <a:spLocks noGrp="1"/>
          </p:cNvSpPr>
          <p:nvPr>
            <p:ph type="title"/>
          </p:nvPr>
        </p:nvSpPr>
        <p:spPr/>
        <p:txBody>
          <a:bodyPr>
            <a:normAutofit/>
          </a:bodyPr>
          <a:lstStyle/>
          <a:p>
            <a:br>
              <a:rPr lang="en-US" sz="8800" dirty="0"/>
            </a:br>
            <a:r>
              <a:rPr lang="en-US" sz="8800" dirty="0"/>
              <a:t>Other Times to consider a </a:t>
            </a:r>
            <a:r>
              <a:rPr lang="en-US" sz="8800" dirty="0" err="1"/>
              <a:t>bip</a:t>
            </a:r>
            <a:r>
              <a:rPr lang="en-US" sz="8800" dirty="0"/>
              <a:t>…</a:t>
            </a:r>
          </a:p>
        </p:txBody>
      </p:sp>
    </p:spTree>
    <p:extLst>
      <p:ext uri="{BB962C8B-B14F-4D97-AF65-F5344CB8AC3E}">
        <p14:creationId xmlns:p14="http://schemas.microsoft.com/office/powerpoint/2010/main" val="3378503869"/>
      </p:ext>
    </p:extLst>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1F6888-FFEF-3D50-802C-E30448229147}"/>
              </a:ext>
            </a:extLst>
          </p:cNvPr>
          <p:cNvSpPr>
            <a:spLocks noGrp="1"/>
          </p:cNvSpPr>
          <p:nvPr>
            <p:ph type="body" idx="1"/>
          </p:nvPr>
        </p:nvSpPr>
        <p:spPr/>
        <p:txBody>
          <a:bodyPr>
            <a:normAutofit/>
          </a:bodyPr>
          <a:lstStyle/>
          <a:p>
            <a:r>
              <a:rPr lang="en-US" b="0" dirty="0"/>
              <a:t>The law does not require any specific license, certificate, or job title to write a BIP. </a:t>
            </a:r>
          </a:p>
          <a:p>
            <a:r>
              <a:rPr lang="en-US" b="0" dirty="0"/>
              <a:t>BIP is not defined by the law. </a:t>
            </a:r>
          </a:p>
          <a:p>
            <a:r>
              <a:rPr lang="en-US" b="0" dirty="0"/>
              <a:t>Other than situations involving a disciplinary change of placement and MDR, neither Texas, nor federal law requires a BIP. </a:t>
            </a:r>
          </a:p>
          <a:p>
            <a:r>
              <a:rPr lang="en-US" b="0" dirty="0"/>
              <a:t>Texas law does provide that the ARD committee </a:t>
            </a:r>
            <a:r>
              <a:rPr lang="en-US" b="0" u="sng" dirty="0"/>
              <a:t>may </a:t>
            </a:r>
            <a:r>
              <a:rPr lang="en-US" b="0" dirty="0"/>
              <a:t>determine that a BIP is appropriate for a student for whom the committee has developed an IEP. </a:t>
            </a:r>
          </a:p>
          <a:p>
            <a:pPr marL="685800" marR="0" lvl="0" indent="-685800" algn="l" defTabSz="584200" rtl="0" eaLnBrk="1" fontAlgn="auto" latinLnBrk="0" hangingPunct="1">
              <a:lnSpc>
                <a:spcPct val="80000"/>
              </a:lnSpc>
              <a:spcBef>
                <a:spcPts val="2400"/>
              </a:spcBef>
              <a:spcAft>
                <a:spcPts val="0"/>
              </a:spcAft>
              <a:buClr>
                <a:srgbClr val="57BEF0"/>
              </a:buClr>
              <a:buSzPct val="250000"/>
              <a:buFontTx/>
              <a:buChar char="-"/>
              <a:tabLst/>
              <a:defRPr/>
            </a:pPr>
            <a:r>
              <a:rPr kumimoji="0" lang="en-US" sz="4200" b="0" i="0" u="none" strike="noStrike" kern="0" cap="none" spc="0" normalizeH="0" baseline="0" noProof="0" dirty="0">
                <a:ln>
                  <a:noFill/>
                </a:ln>
                <a:solidFill>
                  <a:srgbClr val="53585F"/>
                </a:solidFill>
                <a:effectLst/>
                <a:uLnTx/>
                <a:uFillTx/>
                <a:latin typeface="Proxima Nova"/>
                <a:sym typeface="Proxima Nova"/>
              </a:rPr>
              <a:t>A BIP is one option to address the behaviors that “impede the child’s learning or that of others.” This is not limited to the behaviors that are caused by student’s disability.</a:t>
            </a:r>
            <a:endParaRPr lang="en-US" b="0" dirty="0"/>
          </a:p>
          <a:p>
            <a:r>
              <a:rPr lang="en-US" b="0" dirty="0"/>
              <a:t>If developed, the BIP must be included in the IEP… therefore the members of the IEP team should agree on its content and the BIP </a:t>
            </a:r>
            <a:r>
              <a:rPr kumimoji="0" lang="en-US" sz="3900" b="0" i="0" u="none" strike="noStrike" kern="0" cap="none" spc="0" normalizeH="0" baseline="0" noProof="0" dirty="0">
                <a:ln>
                  <a:noFill/>
                </a:ln>
                <a:solidFill>
                  <a:srgbClr val="53585F"/>
                </a:solidFill>
                <a:effectLst/>
                <a:uLnTx/>
                <a:uFillTx/>
                <a:latin typeface="Proxima Nova"/>
                <a:sym typeface="Proxima Nova"/>
              </a:rPr>
              <a:t>be provided to each staff member responsible for educating the student. </a:t>
            </a:r>
            <a:endParaRPr lang="en-US" b="0" dirty="0"/>
          </a:p>
          <a:p>
            <a:pPr marL="0" indent="0">
              <a:buNone/>
            </a:pPr>
            <a:endParaRPr lang="en-US" dirty="0"/>
          </a:p>
        </p:txBody>
      </p:sp>
      <p:sp>
        <p:nvSpPr>
          <p:cNvPr id="3" name="Title 2">
            <a:extLst>
              <a:ext uri="{FF2B5EF4-FFF2-40B4-BE49-F238E27FC236}">
                <a16:creationId xmlns:a16="http://schemas.microsoft.com/office/drawing/2014/main" id="{C2B31F25-9055-19B0-D55B-7EFFD676627D}"/>
              </a:ext>
            </a:extLst>
          </p:cNvPr>
          <p:cNvSpPr>
            <a:spLocks noGrp="1"/>
          </p:cNvSpPr>
          <p:nvPr>
            <p:ph type="title"/>
          </p:nvPr>
        </p:nvSpPr>
        <p:spPr/>
        <p:txBody>
          <a:bodyPr>
            <a:normAutofit/>
          </a:bodyPr>
          <a:lstStyle/>
          <a:p>
            <a:r>
              <a:rPr lang="en-US" sz="9600" dirty="0"/>
              <a:t>Who, what, and when of </a:t>
            </a:r>
            <a:r>
              <a:rPr lang="en-US" sz="9600" dirty="0" err="1"/>
              <a:t>bips</a:t>
            </a:r>
            <a:r>
              <a:rPr lang="en-US" sz="9600" dirty="0"/>
              <a:t>?</a:t>
            </a:r>
          </a:p>
        </p:txBody>
      </p:sp>
    </p:spTree>
    <p:extLst>
      <p:ext uri="{BB962C8B-B14F-4D97-AF65-F5344CB8AC3E}">
        <p14:creationId xmlns:p14="http://schemas.microsoft.com/office/powerpoint/2010/main" val="960403282"/>
      </p:ext>
    </p:extLst>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85A3D38F-92F3-A04E-7935-6FAA9F75C048}"/>
              </a:ext>
            </a:extLst>
          </p:cNvPr>
          <p:cNvSpPr>
            <a:spLocks noGrp="1"/>
          </p:cNvSpPr>
          <p:nvPr>
            <p:ph type="body" idx="1"/>
          </p:nvPr>
        </p:nvSpPr>
        <p:spPr/>
        <p:txBody>
          <a:bodyPr>
            <a:normAutofit/>
          </a:bodyPr>
          <a:lstStyle/>
          <a:p>
            <a:pPr marL="0" indent="0">
              <a:buNone/>
            </a:pPr>
            <a:endParaRPr lang="en-US" dirty="0"/>
          </a:p>
          <a:p>
            <a:r>
              <a:rPr lang="en-US" b="0" dirty="0"/>
              <a:t>Anything that requires or prohibits police involvement;</a:t>
            </a:r>
          </a:p>
          <a:p>
            <a:r>
              <a:rPr lang="en-US" b="0" dirty="0"/>
              <a:t>Prohibitions on the use of physical restraints; </a:t>
            </a:r>
          </a:p>
          <a:p>
            <a:r>
              <a:rPr lang="en-US" b="0" dirty="0"/>
              <a:t>Short Term Suspensions or ISS;</a:t>
            </a:r>
          </a:p>
          <a:p>
            <a:r>
              <a:rPr lang="en-US" b="0" dirty="0"/>
              <a:t>Anything that violates the aversive techniques statute; and</a:t>
            </a:r>
          </a:p>
          <a:p>
            <a:r>
              <a:rPr lang="en-US" b="0" dirty="0"/>
              <a:t>Call parent for pick up.</a:t>
            </a:r>
          </a:p>
          <a:p>
            <a:endParaRPr lang="en-US" dirty="0"/>
          </a:p>
          <a:p>
            <a:endParaRPr lang="en-US" dirty="0"/>
          </a:p>
          <a:p>
            <a:endParaRPr lang="en-US" dirty="0"/>
          </a:p>
        </p:txBody>
      </p:sp>
      <p:sp>
        <p:nvSpPr>
          <p:cNvPr id="3" name="Title 2">
            <a:extLst>
              <a:ext uri="{FF2B5EF4-FFF2-40B4-BE49-F238E27FC236}">
                <a16:creationId xmlns:a16="http://schemas.microsoft.com/office/drawing/2014/main" id="{620BC61D-8CE2-39D3-A47C-412F89207792}"/>
              </a:ext>
            </a:extLst>
          </p:cNvPr>
          <p:cNvSpPr>
            <a:spLocks noGrp="1"/>
          </p:cNvSpPr>
          <p:nvPr>
            <p:ph type="title"/>
          </p:nvPr>
        </p:nvSpPr>
        <p:spPr/>
        <p:txBody>
          <a:bodyPr>
            <a:normAutofit fontScale="90000"/>
          </a:bodyPr>
          <a:lstStyle/>
          <a:p>
            <a:r>
              <a:rPr lang="en-US" dirty="0"/>
              <a:t>What not to include in a </a:t>
            </a:r>
            <a:r>
              <a:rPr lang="en-US" dirty="0" err="1"/>
              <a:t>bip</a:t>
            </a:r>
            <a:r>
              <a:rPr lang="en-US" dirty="0"/>
              <a:t>?</a:t>
            </a:r>
          </a:p>
        </p:txBody>
      </p:sp>
    </p:spTree>
    <p:extLst>
      <p:ext uri="{BB962C8B-B14F-4D97-AF65-F5344CB8AC3E}">
        <p14:creationId xmlns:p14="http://schemas.microsoft.com/office/powerpoint/2010/main" val="2001514924"/>
      </p:ext>
    </p:extLst>
  </p:cSld>
  <p:clrMapOvr>
    <a:masterClrMapping/>
  </p:clrMapOvr>
  <p:transition spd="med"/>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7" name="MY BIP"/>
          <p:cNvSpPr txBox="1">
            <a:spLocks noGrp="1"/>
          </p:cNvSpPr>
          <p:nvPr>
            <p:ph type="title"/>
          </p:nvPr>
        </p:nvSpPr>
        <p:spPr>
          <a:prstGeom prst="rect">
            <a:avLst/>
          </a:prstGeom>
        </p:spPr>
        <p:txBody>
          <a:bodyPr>
            <a:normAutofit fontScale="90000"/>
          </a:bodyPr>
          <a:lstStyle/>
          <a:p>
            <a:r>
              <a:rPr dirty="0"/>
              <a:t>MY BIP</a:t>
            </a:r>
            <a:br>
              <a:rPr lang="en-US" dirty="0"/>
            </a:br>
            <a:br>
              <a:rPr lang="en-US" dirty="0"/>
            </a:br>
            <a:br>
              <a:rPr lang="en-US" dirty="0"/>
            </a:br>
            <a:r>
              <a:rPr lang="en-US" sz="4800" dirty="0"/>
              <a:t>1. Email me at </a:t>
            </a:r>
            <a:r>
              <a:rPr lang="en-US" sz="4800" dirty="0">
                <a:hlinkClick r:id="rId2"/>
              </a:rPr>
              <a:t>korbin.w@gmail.com</a:t>
            </a:r>
            <a:r>
              <a:rPr lang="en-US" sz="4800" dirty="0"/>
              <a:t>, I will send you my </a:t>
            </a:r>
            <a:r>
              <a:rPr lang="en-US" sz="4800" dirty="0" err="1"/>
              <a:t>fba</a:t>
            </a:r>
            <a:r>
              <a:rPr lang="en-US" sz="4800" dirty="0"/>
              <a:t>/</a:t>
            </a:r>
            <a:r>
              <a:rPr lang="en-US" sz="4800" dirty="0" err="1"/>
              <a:t>bip</a:t>
            </a:r>
            <a:r>
              <a:rPr lang="en-US" sz="4800" dirty="0"/>
              <a:t> write up</a:t>
            </a:r>
            <a:endParaRPr dirty="0"/>
          </a:p>
        </p:txBody>
      </p:sp>
    </p:spTree>
  </p:cSld>
  <p:clrMapOvr>
    <a:masterClrMapping/>
  </p:clrMapOvr>
  <p:transition spd="med"/>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 name="Goals"/>
          <p:cNvSpPr txBox="1">
            <a:spLocks noGrp="1"/>
          </p:cNvSpPr>
          <p:nvPr>
            <p:ph type="title"/>
          </p:nvPr>
        </p:nvSpPr>
        <p:spPr>
          <a:prstGeom prst="rect">
            <a:avLst/>
          </a:prstGeom>
        </p:spPr>
        <p:txBody>
          <a:bodyPr/>
          <a:lstStyle/>
          <a:p>
            <a:r>
              <a:t>Goals</a:t>
            </a:r>
          </a:p>
        </p:txBody>
      </p:sp>
      <p:pic>
        <p:nvPicPr>
          <p:cNvPr id="250" name="Screenshot 2024-02-20 at 7.34.13 PM.png" descr="Screenshot 2024-02-20 at 7.34.13 PM.png"/>
          <p:cNvPicPr>
            <a:picLocks noChangeAspect="1"/>
          </p:cNvPicPr>
          <p:nvPr/>
        </p:nvPicPr>
        <p:blipFill>
          <a:blip r:embed="rId2"/>
          <a:stretch>
            <a:fillRect/>
          </a:stretch>
        </p:blipFill>
        <p:spPr>
          <a:xfrm>
            <a:off x="4583770" y="3619513"/>
            <a:ext cx="16788214" cy="8958519"/>
          </a:xfrm>
          <a:prstGeom prst="rect">
            <a:avLst/>
          </a:prstGeom>
          <a:ln w="12700">
            <a:miter lim="400000"/>
          </a:ln>
        </p:spPr>
      </p:pic>
    </p:spTree>
  </p:cSld>
  <p:clrMapOvr>
    <a:masterClrMapping/>
  </p:clrMapOvr>
  <p:transition spd="med"/>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2" name="Screenshot 2024-02-20 at 7.27.37 PM.png" descr="Screenshot 2024-02-20 at 7.27.37 PM.png"/>
          <p:cNvPicPr>
            <a:picLocks noChangeAspect="1"/>
          </p:cNvPicPr>
          <p:nvPr/>
        </p:nvPicPr>
        <p:blipFill>
          <a:blip r:embed="rId2"/>
          <a:stretch>
            <a:fillRect/>
          </a:stretch>
        </p:blipFill>
        <p:spPr>
          <a:xfrm>
            <a:off x="1784971" y="3034333"/>
            <a:ext cx="20814058" cy="6938020"/>
          </a:xfrm>
          <a:prstGeom prst="rect">
            <a:avLst/>
          </a:prstGeom>
          <a:ln w="12700">
            <a:miter lim="400000"/>
          </a:ln>
        </p:spPr>
      </p:pic>
    </p:spTree>
  </p:cSld>
  <p:clrMapOvr>
    <a:masterClrMapping/>
  </p:clrMapOvr>
  <p:transition spd="med"/>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91F6888-FFEF-3D50-802C-E30448229147}"/>
              </a:ext>
            </a:extLst>
          </p:cNvPr>
          <p:cNvSpPr>
            <a:spLocks noGrp="1"/>
          </p:cNvSpPr>
          <p:nvPr>
            <p:ph type="body" idx="1"/>
          </p:nvPr>
        </p:nvSpPr>
        <p:spPr>
          <a:xfrm>
            <a:off x="845127" y="4005262"/>
            <a:ext cx="22319673" cy="8763000"/>
          </a:xfrm>
        </p:spPr>
        <p:txBody>
          <a:bodyPr>
            <a:normAutofit lnSpcReduction="10000"/>
          </a:bodyPr>
          <a:lstStyle/>
          <a:p>
            <a:pPr lvl="1"/>
            <a:r>
              <a:rPr lang="en-US" b="0" dirty="0"/>
              <a:t>The BIP must be reviewed annually, and </a:t>
            </a:r>
          </a:p>
          <a:p>
            <a:pPr lvl="1"/>
            <a:r>
              <a:rPr lang="en-US" b="0" dirty="0"/>
              <a:t>More frequently when:</a:t>
            </a:r>
          </a:p>
          <a:p>
            <a:pPr lvl="2"/>
            <a:r>
              <a:rPr lang="en-US" b="0" dirty="0"/>
              <a:t>When the data indicates the plan is not working (do not forget to revise).</a:t>
            </a:r>
          </a:p>
          <a:p>
            <a:pPr lvl="1"/>
            <a:r>
              <a:rPr kumimoji="0" lang="en-US" b="0" i="0" u="none" strike="noStrike" kern="0" cap="none" spc="0" normalizeH="0" baseline="0" noProof="0" dirty="0">
                <a:ln>
                  <a:noFill/>
                </a:ln>
                <a:solidFill>
                  <a:srgbClr val="53585F"/>
                </a:solidFill>
                <a:effectLst/>
                <a:uLnTx/>
                <a:uFillTx/>
                <a:latin typeface="Proxima Nova"/>
                <a:sym typeface="Proxima Nova"/>
              </a:rPr>
              <a:t>Texas law </a:t>
            </a:r>
            <a:r>
              <a:rPr lang="en-US" b="0" dirty="0"/>
              <a:t>also requires </a:t>
            </a:r>
            <a:r>
              <a:rPr kumimoji="0" lang="en-US" b="0" i="0" u="none" strike="noStrike" kern="0" cap="none" spc="0" normalizeH="0" baseline="0" noProof="0" dirty="0">
                <a:ln>
                  <a:noFill/>
                </a:ln>
                <a:solidFill>
                  <a:srgbClr val="53585F"/>
                </a:solidFill>
                <a:effectLst/>
                <a:uLnTx/>
                <a:uFillTx/>
                <a:latin typeface="Proxima Nova"/>
                <a:sym typeface="Proxima Nova"/>
              </a:rPr>
              <a:t>ARD Committees to review and consider any: </a:t>
            </a:r>
          </a:p>
          <a:p>
            <a:pPr lvl="2"/>
            <a:r>
              <a:rPr lang="en-US" b="0" dirty="0"/>
              <a:t>C</a:t>
            </a:r>
            <a:r>
              <a:rPr kumimoji="0" lang="en-US" b="0" i="0" u="none" strike="noStrike" kern="0" cap="none" spc="0" normalizeH="0" baseline="0" noProof="0" dirty="0" err="1">
                <a:ln>
                  <a:noFill/>
                </a:ln>
                <a:solidFill>
                  <a:srgbClr val="53585F"/>
                </a:solidFill>
                <a:effectLst/>
                <a:uLnTx/>
                <a:uFillTx/>
                <a:latin typeface="Proxima Nova"/>
                <a:sym typeface="Proxima Nova"/>
              </a:rPr>
              <a:t>hanges</a:t>
            </a:r>
            <a:r>
              <a:rPr kumimoji="0" lang="en-US" b="0" i="0" u="none" strike="noStrike" kern="0" cap="none" spc="0" normalizeH="0" baseline="0" noProof="0" dirty="0">
                <a:ln>
                  <a:noFill/>
                </a:ln>
                <a:solidFill>
                  <a:srgbClr val="53585F"/>
                </a:solidFill>
                <a:effectLst/>
                <a:uLnTx/>
                <a:uFillTx/>
                <a:latin typeface="Proxima Nova"/>
                <a:sym typeface="Proxima Nova"/>
              </a:rPr>
              <a:t> in a student’s circumstances that may impact the student’s behavior. (Reflect this is in the ARD meeting deliberations). </a:t>
            </a:r>
          </a:p>
          <a:p>
            <a:pPr lvl="3"/>
            <a:r>
              <a:rPr lang="en-US" b="0" dirty="0"/>
              <a:t>T</a:t>
            </a:r>
            <a:r>
              <a:rPr kumimoji="0" lang="en-US" b="0" i="0" u="none" strike="noStrike" kern="0" cap="none" spc="0" normalizeH="0" baseline="0" noProof="0" dirty="0">
                <a:ln>
                  <a:noFill/>
                </a:ln>
                <a:solidFill>
                  <a:srgbClr val="53585F"/>
                </a:solidFill>
                <a:effectLst/>
                <a:uLnTx/>
                <a:uFillTx/>
                <a:latin typeface="Proxima Nova"/>
                <a:sym typeface="Proxima Nova"/>
              </a:rPr>
              <a:t>he placement of the student in a different educational setting;</a:t>
            </a:r>
          </a:p>
          <a:p>
            <a:pPr lvl="3"/>
            <a:r>
              <a:rPr lang="en-US" b="0" dirty="0"/>
              <a:t>A</a:t>
            </a:r>
            <a:r>
              <a:rPr kumimoji="0" lang="en-US" b="0" i="0" u="none" strike="noStrike" kern="0" cap="none" spc="0" normalizeH="0" baseline="0" noProof="0" dirty="0">
                <a:ln>
                  <a:noFill/>
                </a:ln>
                <a:solidFill>
                  <a:srgbClr val="53585F"/>
                </a:solidFill>
                <a:effectLst/>
                <a:uLnTx/>
                <a:uFillTx/>
                <a:latin typeface="Proxima Nova"/>
                <a:sym typeface="Proxima Nova"/>
              </a:rPr>
              <a:t>n increase or persistence in disciplinary actions taken regarding the student for similar types of behavioral incidents;</a:t>
            </a:r>
          </a:p>
          <a:p>
            <a:pPr lvl="3"/>
            <a:r>
              <a:rPr lang="en-US" b="0" dirty="0"/>
              <a:t>A</a:t>
            </a:r>
            <a:r>
              <a:rPr kumimoji="0" lang="en-US" b="0" i="0" u="none" strike="noStrike" kern="0" cap="none" spc="0" normalizeH="0" baseline="0" noProof="0" dirty="0">
                <a:ln>
                  <a:noFill/>
                </a:ln>
                <a:solidFill>
                  <a:srgbClr val="53585F"/>
                </a:solidFill>
                <a:effectLst/>
                <a:uLnTx/>
                <a:uFillTx/>
                <a:latin typeface="Proxima Nova"/>
                <a:sym typeface="Proxima Nova"/>
              </a:rPr>
              <a:t> pattern of unexcused absences; or</a:t>
            </a:r>
          </a:p>
          <a:p>
            <a:pPr lvl="3"/>
            <a:r>
              <a:rPr lang="en-US" b="0" dirty="0"/>
              <a:t>A</a:t>
            </a:r>
            <a:r>
              <a:rPr kumimoji="0" lang="en-US" b="0" i="0" u="none" strike="noStrike" kern="0" cap="none" spc="0" normalizeH="0" baseline="0" noProof="0" dirty="0">
                <a:ln>
                  <a:noFill/>
                </a:ln>
                <a:solidFill>
                  <a:srgbClr val="53585F"/>
                </a:solidFill>
                <a:effectLst/>
                <a:uLnTx/>
                <a:uFillTx/>
                <a:latin typeface="Proxima Nova"/>
                <a:sym typeface="Proxima Nova"/>
              </a:rPr>
              <a:t>n unauthorized unsupervised departure from an educational setting; or</a:t>
            </a:r>
          </a:p>
          <a:p>
            <a:pPr lvl="2"/>
            <a:r>
              <a:rPr lang="en-US" b="0" dirty="0"/>
              <a:t>The safety of the student or others.</a:t>
            </a:r>
            <a:endParaRPr kumimoji="0" lang="en-US" b="0" i="0" u="none" strike="noStrike" kern="0" cap="none" spc="0" normalizeH="0" baseline="0" noProof="0" dirty="0">
              <a:ln>
                <a:noFill/>
              </a:ln>
              <a:solidFill>
                <a:srgbClr val="53585F"/>
              </a:solidFill>
              <a:effectLst/>
              <a:uLnTx/>
              <a:uFillTx/>
              <a:latin typeface="Proxima Nova"/>
              <a:sym typeface="Proxima Nova"/>
            </a:endParaRPr>
          </a:p>
          <a:p>
            <a:pPr lvl="2"/>
            <a:endParaRPr kumimoji="0" lang="en-US" b="1" i="0" u="none" strike="noStrike" kern="0" cap="none" spc="0" normalizeH="0" baseline="0" noProof="0" dirty="0">
              <a:ln>
                <a:noFill/>
              </a:ln>
              <a:solidFill>
                <a:srgbClr val="53585F"/>
              </a:solidFill>
              <a:effectLst/>
              <a:uLnTx/>
              <a:uFillTx/>
              <a:latin typeface="Proxima Nova"/>
              <a:sym typeface="Proxima Nova"/>
            </a:endParaRPr>
          </a:p>
        </p:txBody>
      </p:sp>
      <p:sp>
        <p:nvSpPr>
          <p:cNvPr id="3" name="Title 2">
            <a:extLst>
              <a:ext uri="{FF2B5EF4-FFF2-40B4-BE49-F238E27FC236}">
                <a16:creationId xmlns:a16="http://schemas.microsoft.com/office/drawing/2014/main" id="{C2B31F25-9055-19B0-D55B-7EFFD676627D}"/>
              </a:ext>
            </a:extLst>
          </p:cNvPr>
          <p:cNvSpPr>
            <a:spLocks noGrp="1"/>
          </p:cNvSpPr>
          <p:nvPr>
            <p:ph type="title"/>
          </p:nvPr>
        </p:nvSpPr>
        <p:spPr/>
        <p:txBody>
          <a:bodyPr>
            <a:normAutofit fontScale="90000"/>
          </a:bodyPr>
          <a:lstStyle/>
          <a:p>
            <a:r>
              <a:rPr lang="en-US" dirty="0"/>
              <a:t>When must a BIP be reviewed and revised?…</a:t>
            </a:r>
          </a:p>
        </p:txBody>
      </p:sp>
    </p:spTree>
    <p:extLst>
      <p:ext uri="{BB962C8B-B14F-4D97-AF65-F5344CB8AC3E}">
        <p14:creationId xmlns:p14="http://schemas.microsoft.com/office/powerpoint/2010/main" val="1237781115"/>
      </p:ext>
    </p:extLst>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 name="Who am I?"/>
          <p:cNvSpPr txBox="1">
            <a:spLocks noGrp="1"/>
          </p:cNvSpPr>
          <p:nvPr>
            <p:ph type="title"/>
          </p:nvPr>
        </p:nvSpPr>
        <p:spPr>
          <a:xfrm>
            <a:off x="1219200" y="1219200"/>
            <a:ext cx="21945600" cy="2298700"/>
          </a:xfrm>
        </p:spPr>
        <p:txBody>
          <a:bodyPr anchor="ctr">
            <a:normAutofit/>
          </a:bodyPr>
          <a:lstStyle/>
          <a:p>
            <a:r>
              <a:rPr dirty="0"/>
              <a:t>Who</a:t>
            </a:r>
            <a:r>
              <a:rPr lang="en-US" dirty="0"/>
              <a:t> are we</a:t>
            </a:r>
            <a:r>
              <a:rPr dirty="0"/>
              <a:t>?</a:t>
            </a:r>
          </a:p>
        </p:txBody>
      </p:sp>
      <p:pic>
        <p:nvPicPr>
          <p:cNvPr id="3" name="Picture 2" descr="Two women taking a selfie&#10;&#10;Description automatically generated">
            <a:extLst>
              <a:ext uri="{FF2B5EF4-FFF2-40B4-BE49-F238E27FC236}">
                <a16:creationId xmlns:a16="http://schemas.microsoft.com/office/drawing/2014/main" id="{72674633-CE31-5656-0728-E2BB8E8BA7EC}"/>
              </a:ext>
            </a:extLst>
          </p:cNvPr>
          <p:cNvPicPr>
            <a:picLocks noChangeAspect="1"/>
          </p:cNvPicPr>
          <p:nvPr/>
        </p:nvPicPr>
        <p:blipFill>
          <a:blip r:embed="rId3">
            <a:extLst>
              <a:ext uri="{28A0092B-C50C-407E-A947-70E740481C1C}">
                <a14:useLocalDpi xmlns:a14="http://schemas.microsoft.com/office/drawing/2010/main" val="0"/>
              </a:ext>
            </a:extLst>
          </a:blip>
          <a:srcRect r="1221" b="1"/>
          <a:stretch/>
        </p:blipFill>
        <p:spPr>
          <a:xfrm>
            <a:off x="1219200" y="3708400"/>
            <a:ext cx="10782300" cy="8705088"/>
          </a:xfrm>
          <a:prstGeom prst="rect">
            <a:avLst/>
          </a:prstGeom>
          <a:noFill/>
          <a:ln w="12700">
            <a:miter lim="400000"/>
          </a:ln>
        </p:spPr>
      </p:pic>
      <p:sp>
        <p:nvSpPr>
          <p:cNvPr id="156" name="Husband…"/>
          <p:cNvSpPr txBox="1">
            <a:spLocks noGrp="1"/>
          </p:cNvSpPr>
          <p:nvPr>
            <p:ph type="body" idx="4294967295"/>
          </p:nvPr>
        </p:nvSpPr>
        <p:spPr>
          <a:xfrm>
            <a:off x="12382500" y="3708400"/>
            <a:ext cx="10782300" cy="8705088"/>
          </a:xfr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chor="t">
            <a:normAutofit/>
          </a:bodyPr>
          <a:lstStyle/>
          <a:p>
            <a:pPr marL="0" indent="0" defTabSz="825500" hangingPunct="0">
              <a:spcBef>
                <a:spcPts val="0"/>
              </a:spcBef>
              <a:spcAft>
                <a:spcPts val="600"/>
              </a:spcAft>
              <a:buClrTx/>
              <a:buSzTx/>
              <a:buNone/>
            </a:pPr>
            <a:r>
              <a:rPr kumimoji="0" lang="en-US" b="0" i="0" u="none" strike="noStrike" cap="none" spc="0" normalizeH="0" baseline="0">
                <a:ln>
                  <a:noFill/>
                </a:ln>
                <a:solidFill>
                  <a:srgbClr val="00BFF3"/>
                </a:solidFill>
                <a:effectLst/>
                <a:uFillTx/>
              </a:rPr>
              <a:t>Wife</a:t>
            </a:r>
          </a:p>
          <a:p>
            <a:pPr marL="0" indent="0" defTabSz="825500" hangingPunct="0">
              <a:spcBef>
                <a:spcPts val="0"/>
              </a:spcBef>
              <a:spcAft>
                <a:spcPts val="600"/>
              </a:spcAft>
              <a:buClrTx/>
              <a:buSzTx/>
              <a:buNone/>
            </a:pPr>
            <a:r>
              <a:rPr kumimoji="0" lang="en-US" b="0" i="0" u="none" strike="noStrike" cap="none" spc="0" normalizeH="0" baseline="0">
                <a:ln>
                  <a:noFill/>
                </a:ln>
                <a:solidFill>
                  <a:srgbClr val="00BFF3"/>
                </a:solidFill>
                <a:effectLst/>
                <a:uFillTx/>
              </a:rPr>
              <a:t>Mother</a:t>
            </a:r>
          </a:p>
          <a:p>
            <a:pPr marL="0" indent="0" defTabSz="825500" hangingPunct="0">
              <a:spcBef>
                <a:spcPts val="0"/>
              </a:spcBef>
              <a:spcAft>
                <a:spcPts val="600"/>
              </a:spcAft>
              <a:buClrTx/>
              <a:buSzTx/>
              <a:buNone/>
            </a:pPr>
            <a:r>
              <a:rPr kumimoji="0" lang="en-US" b="0" i="0" u="none" strike="noStrike" cap="none" spc="0" normalizeH="0" baseline="0">
                <a:ln>
                  <a:noFill/>
                </a:ln>
                <a:solidFill>
                  <a:srgbClr val="00BFF3"/>
                </a:solidFill>
                <a:effectLst/>
                <a:uFillTx/>
              </a:rPr>
              <a:t>Adventurer</a:t>
            </a:r>
          </a:p>
          <a:p>
            <a:pPr marL="0" indent="0" defTabSz="825500" hangingPunct="0">
              <a:spcBef>
                <a:spcPts val="0"/>
              </a:spcBef>
              <a:spcAft>
                <a:spcPts val="600"/>
              </a:spcAft>
              <a:buClrTx/>
              <a:buSzTx/>
              <a:buNone/>
            </a:pPr>
            <a:r>
              <a:rPr kumimoji="0" lang="en-US" b="0" i="0" u="none" strike="noStrike" cap="none" spc="0" normalizeH="0" baseline="0">
                <a:ln>
                  <a:noFill/>
                </a:ln>
                <a:solidFill>
                  <a:srgbClr val="00BFF3"/>
                </a:solidFill>
                <a:effectLst/>
                <a:uFillTx/>
              </a:rPr>
              <a:t>Former Teacher &amp; Administrator</a:t>
            </a:r>
          </a:p>
          <a:p>
            <a:pPr marL="0" indent="0" defTabSz="825500" hangingPunct="0">
              <a:spcBef>
                <a:spcPts val="0"/>
              </a:spcBef>
              <a:spcAft>
                <a:spcPts val="600"/>
              </a:spcAft>
              <a:buClrTx/>
              <a:buSzTx/>
              <a:buNone/>
            </a:pPr>
            <a:r>
              <a:rPr kumimoji="0" lang="en-US" b="0" i="0" u="none" strike="noStrike" cap="none" spc="0" normalizeH="0" baseline="0">
                <a:ln>
                  <a:noFill/>
                </a:ln>
                <a:solidFill>
                  <a:srgbClr val="00BFF3"/>
                </a:solidFill>
                <a:effectLst/>
                <a:uFillTx/>
              </a:rPr>
              <a:t>Attorney</a:t>
            </a:r>
          </a:p>
        </p:txBody>
      </p:sp>
    </p:spTree>
    <p:extLst>
      <p:ext uri="{BB962C8B-B14F-4D97-AF65-F5344CB8AC3E}">
        <p14:creationId xmlns:p14="http://schemas.microsoft.com/office/powerpoint/2010/main" val="2531286298"/>
      </p:ext>
    </p:extLst>
  </p:cSld>
  <p:clrMapOvr>
    <a:masterClrMapping/>
  </p:clrMapOvr>
  <p:transition spd="med"/>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BF04393-4AC5-2D39-CF84-3F7D3E57A472}"/>
              </a:ext>
            </a:extLst>
          </p:cNvPr>
          <p:cNvSpPr>
            <a:spLocks noGrp="1"/>
          </p:cNvSpPr>
          <p:nvPr>
            <p:ph type="body" idx="1"/>
          </p:nvPr>
        </p:nvSpPr>
        <p:spPr/>
        <p:txBody>
          <a:bodyPr>
            <a:normAutofit fontScale="92500" lnSpcReduction="10000"/>
          </a:bodyPr>
          <a:lstStyle/>
          <a:p>
            <a:pPr marL="685800" lvl="1" indent="0">
              <a:buNone/>
            </a:pPr>
            <a:endParaRPr lang="en-US" dirty="0">
              <a:latin typeface="Calibri" panose="020F0502020204030204" pitchFamily="34" charset="0"/>
              <a:ea typeface="Calibri" panose="020F0502020204030204" pitchFamily="34" charset="0"/>
              <a:cs typeface="Calibri" panose="020F0502020204030204" pitchFamily="34" charset="0"/>
            </a:endParaRPr>
          </a:p>
          <a:p>
            <a:pPr lvl="1"/>
            <a:r>
              <a:rPr lang="en-US" sz="6000" b="0" dirty="0">
                <a:latin typeface="Calibri" panose="020F0502020204030204" pitchFamily="34" charset="0"/>
                <a:ea typeface="Calibri" panose="020F0502020204030204" pitchFamily="34" charset="0"/>
                <a:cs typeface="Calibri" panose="020F0502020204030204" pitchFamily="34" charset="0"/>
              </a:rPr>
              <a:t>Time out may only be used in conjunction with an array of positive behavior intervention strategies and techniques that must be included in the student’s IEP and/or BIP if it is utilized on a recurrent basis to increase or decrease a targeted behavior.</a:t>
            </a:r>
          </a:p>
          <a:p>
            <a:pPr marL="0" marR="0" lvl="0" indent="0" algn="l" defTabSz="584200" rtl="0" eaLnBrk="1" fontAlgn="auto" latinLnBrk="0" hangingPunct="1">
              <a:lnSpc>
                <a:spcPct val="80000"/>
              </a:lnSpc>
              <a:spcBef>
                <a:spcPts val="2400"/>
              </a:spcBef>
              <a:spcAft>
                <a:spcPts val="0"/>
              </a:spcAft>
              <a:buClr>
                <a:srgbClr val="57BEF0"/>
              </a:buClr>
              <a:buSzPct val="250000"/>
              <a:buNone/>
              <a:tabLst/>
              <a:defRPr/>
            </a:pPr>
            <a:r>
              <a:rPr kumimoji="0" lang="en-US" sz="4200" b="0" i="0" u="none" strike="noStrike" kern="0" cap="none" spc="0" normalizeH="0" baseline="0" noProof="0" dirty="0">
                <a:ln>
                  <a:noFill/>
                </a:ln>
                <a:solidFill>
                  <a:srgbClr val="53585F"/>
                </a:solidFill>
                <a:effectLst/>
                <a:uLnTx/>
                <a:uFillTx/>
                <a:latin typeface="Proxima Nova"/>
                <a:sym typeface="Proxima Nova"/>
              </a:rPr>
              <a:t>			19 T.A.C. § 89.1053(2) </a:t>
            </a:r>
          </a:p>
          <a:p>
            <a:pPr lvl="1"/>
            <a:r>
              <a:rPr lang="en-US" sz="6000" b="0" dirty="0">
                <a:latin typeface="Calibri" panose="020F0502020204030204" pitchFamily="34" charset="0"/>
                <a:ea typeface="Calibri" panose="020F0502020204030204" pitchFamily="34" charset="0"/>
                <a:cs typeface="Calibri" panose="020F0502020204030204" pitchFamily="34" charset="0"/>
              </a:rPr>
              <a:t> Any other type of removal (student and teacher initiated) from the student’s schedule for behavioral support and instruction.</a:t>
            </a:r>
          </a:p>
          <a:p>
            <a:pPr lvl="2"/>
            <a:r>
              <a:rPr lang="en-US" sz="6000" b="0" dirty="0">
                <a:latin typeface="Calibri" panose="020F0502020204030204" pitchFamily="34" charset="0"/>
                <a:cs typeface="Calibri" panose="020F0502020204030204" pitchFamily="34" charset="0"/>
              </a:rPr>
              <a:t>Example: When student inappropriately responds to peer conflict as demonstrated by _______, either student or teacher may initiate removal to go to ____ to process the events, receive reteaching if necessary, and practice a replacement behavior.</a:t>
            </a:r>
            <a:endParaRPr lang="en-US" sz="6000" b="0" dirty="0"/>
          </a:p>
        </p:txBody>
      </p:sp>
      <p:sp>
        <p:nvSpPr>
          <p:cNvPr id="3" name="Title 2">
            <a:extLst>
              <a:ext uri="{FF2B5EF4-FFF2-40B4-BE49-F238E27FC236}">
                <a16:creationId xmlns:a16="http://schemas.microsoft.com/office/drawing/2014/main" id="{1587643D-9E7E-8AA0-A856-E2A071D32905}"/>
              </a:ext>
            </a:extLst>
          </p:cNvPr>
          <p:cNvSpPr>
            <a:spLocks noGrp="1"/>
          </p:cNvSpPr>
          <p:nvPr>
            <p:ph type="title"/>
          </p:nvPr>
        </p:nvSpPr>
        <p:spPr/>
        <p:txBody>
          <a:bodyPr>
            <a:normAutofit fontScale="90000"/>
          </a:bodyPr>
          <a:lstStyle/>
          <a:p>
            <a:r>
              <a:rPr lang="en-US" dirty="0"/>
              <a:t>What must be documented in the </a:t>
            </a:r>
            <a:r>
              <a:rPr lang="en-US" dirty="0" err="1"/>
              <a:t>iep</a:t>
            </a:r>
            <a:r>
              <a:rPr lang="en-US" dirty="0"/>
              <a:t>/</a:t>
            </a:r>
            <a:r>
              <a:rPr lang="en-US" dirty="0" err="1"/>
              <a:t>bip</a:t>
            </a:r>
            <a:r>
              <a:rPr lang="en-US" dirty="0"/>
              <a:t>?</a:t>
            </a:r>
          </a:p>
        </p:txBody>
      </p:sp>
    </p:spTree>
    <p:extLst>
      <p:ext uri="{BB962C8B-B14F-4D97-AF65-F5344CB8AC3E}">
        <p14:creationId xmlns:p14="http://schemas.microsoft.com/office/powerpoint/2010/main" val="2273505626"/>
      </p:ext>
    </p:extLst>
  </p:cSld>
  <p:clrMapOvr>
    <a:masterClrMapping/>
  </p:clrMapOvr>
  <p:transition spd="med"/>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2B29639-DB47-3464-68CE-7A5060EE4EA3}"/>
              </a:ext>
            </a:extLst>
          </p:cNvPr>
          <p:cNvSpPr>
            <a:spLocks noGrp="1"/>
          </p:cNvSpPr>
          <p:nvPr>
            <p:ph type="body" idx="1"/>
          </p:nvPr>
        </p:nvSpPr>
        <p:spPr/>
        <p:txBody>
          <a:bodyPr/>
          <a:lstStyle/>
          <a:p>
            <a:endParaRPr lang="en-US" dirty="0"/>
          </a:p>
        </p:txBody>
      </p:sp>
      <p:sp>
        <p:nvSpPr>
          <p:cNvPr id="3" name="Title 2">
            <a:extLst>
              <a:ext uri="{FF2B5EF4-FFF2-40B4-BE49-F238E27FC236}">
                <a16:creationId xmlns:a16="http://schemas.microsoft.com/office/drawing/2014/main" id="{15DC563A-800B-4E80-9526-636CCFE5A186}"/>
              </a:ext>
            </a:extLst>
          </p:cNvPr>
          <p:cNvSpPr>
            <a:spLocks noGrp="1"/>
          </p:cNvSpPr>
          <p:nvPr>
            <p:ph type="title"/>
          </p:nvPr>
        </p:nvSpPr>
        <p:spPr>
          <a:xfrm>
            <a:off x="1219200" y="1219199"/>
            <a:ext cx="21945600" cy="8482361"/>
          </a:xfrm>
        </p:spPr>
        <p:txBody>
          <a:bodyPr/>
          <a:lstStyle/>
          <a:p>
            <a:r>
              <a:rPr lang="en-US" dirty="0"/>
              <a:t>								</a:t>
            </a:r>
            <a:br>
              <a:rPr lang="en-US" dirty="0"/>
            </a:br>
            <a:br>
              <a:rPr lang="en-US" dirty="0"/>
            </a:br>
            <a:r>
              <a:rPr lang="en-US" dirty="0"/>
              <a:t>								CASE LAW </a:t>
            </a:r>
          </a:p>
        </p:txBody>
      </p:sp>
    </p:spTree>
    <p:extLst>
      <p:ext uri="{BB962C8B-B14F-4D97-AF65-F5344CB8AC3E}">
        <p14:creationId xmlns:p14="http://schemas.microsoft.com/office/powerpoint/2010/main" val="1840745360"/>
      </p:ext>
    </p:extLst>
  </p:cSld>
  <p:clrMapOvr>
    <a:masterClrMapping/>
  </p:clrMapOvr>
  <p:transition spd="med"/>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9FF64AD6-3263-B082-6A20-9D4341BA1C21}"/>
              </a:ext>
            </a:extLst>
          </p:cNvPr>
          <p:cNvSpPr>
            <a:spLocks noGrp="1"/>
          </p:cNvSpPr>
          <p:nvPr>
            <p:ph type="body" idx="1"/>
          </p:nvPr>
        </p:nvSpPr>
        <p:spPr/>
        <p:txBody>
          <a:bodyPr>
            <a:normAutofit/>
          </a:bodyPr>
          <a:lstStyle/>
          <a:p>
            <a:pPr marL="0" indent="0">
              <a:buNone/>
            </a:pPr>
            <a:r>
              <a:rPr lang="en-US" b="0" dirty="0"/>
              <a:t>The court held that the IEP Team was not required to conduct an FBA and develop a BIP for the student. The court cited the federal regulations that only require “consideration” of a BIP when a student’s behavior impedes learning, but also the state regulations that spelled it out more specifically. They require consideration of a BIP when: </a:t>
            </a:r>
          </a:p>
          <a:p>
            <a:endParaRPr lang="en-US" b="0" dirty="0"/>
          </a:p>
          <a:p>
            <a:r>
              <a:rPr lang="en-US" b="0" dirty="0"/>
              <a:t>(1)	The student exhibits persistent behaviors that impede his or her learning or that of others, despite consistently implemented general school-wide or classroom wide interventions;</a:t>
            </a:r>
          </a:p>
          <a:p>
            <a:r>
              <a:rPr lang="en-US" b="0" dirty="0"/>
              <a:t>(2)	The student’s behavior places the student or others at risk of harm or injury; </a:t>
            </a:r>
          </a:p>
          <a:p>
            <a:r>
              <a:rPr lang="en-US" b="0" dirty="0"/>
              <a:t>(3)	The [IEP Team] is considering more restrictive programs or placements as a result of the student’s behavior; and/or</a:t>
            </a:r>
          </a:p>
          <a:p>
            <a:r>
              <a:rPr lang="en-US" b="0" dirty="0"/>
              <a:t>(4)	As required by [another section of state regulations]. </a:t>
            </a:r>
          </a:p>
          <a:p>
            <a:endParaRPr lang="en-US" dirty="0"/>
          </a:p>
        </p:txBody>
      </p:sp>
      <p:sp>
        <p:nvSpPr>
          <p:cNvPr id="3" name="Title 2">
            <a:extLst>
              <a:ext uri="{FF2B5EF4-FFF2-40B4-BE49-F238E27FC236}">
                <a16:creationId xmlns:a16="http://schemas.microsoft.com/office/drawing/2014/main" id="{3556289A-E414-5F42-3640-96D84BE074E4}"/>
              </a:ext>
            </a:extLst>
          </p:cNvPr>
          <p:cNvSpPr>
            <a:spLocks noGrp="1"/>
          </p:cNvSpPr>
          <p:nvPr>
            <p:ph type="title"/>
          </p:nvPr>
        </p:nvSpPr>
        <p:spPr/>
        <p:txBody>
          <a:bodyPr>
            <a:normAutofit fontScale="90000"/>
          </a:bodyPr>
          <a:lstStyle/>
          <a:p>
            <a:r>
              <a:rPr lang="en-US" sz="8000" dirty="0"/>
              <a:t>L.J.B. v. North Rockland Central School District, 83 IDELR 13 (S.D.N.Y. 2023)</a:t>
            </a:r>
            <a:br>
              <a:rPr lang="en-US" dirty="0"/>
            </a:br>
            <a:endParaRPr lang="en-US" dirty="0"/>
          </a:p>
        </p:txBody>
      </p:sp>
    </p:spTree>
    <p:extLst>
      <p:ext uri="{BB962C8B-B14F-4D97-AF65-F5344CB8AC3E}">
        <p14:creationId xmlns:p14="http://schemas.microsoft.com/office/powerpoint/2010/main" val="193995240"/>
      </p:ext>
    </p:extLst>
  </p:cSld>
  <p:clrMapOvr>
    <a:masterClrMapping/>
  </p:clrMapOvr>
  <p:transition spd="med"/>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1F71AED-4AC7-F0B1-7285-1F524BBB74FC}"/>
              </a:ext>
            </a:extLst>
          </p:cNvPr>
          <p:cNvSpPr>
            <a:spLocks noGrp="1"/>
          </p:cNvSpPr>
          <p:nvPr>
            <p:ph type="body" idx="1"/>
          </p:nvPr>
        </p:nvSpPr>
        <p:spPr/>
        <p:txBody>
          <a:bodyPr/>
          <a:lstStyle/>
          <a:p>
            <a:r>
              <a:rPr lang="en-US" b="0" dirty="0"/>
              <a:t>The Fifth Circuit issues a short opinion that basically says we agree with the decision of the lower court. Northside did nothing wrong. The Court made some key points about FBAs and BIPS:</a:t>
            </a:r>
          </a:p>
          <a:p>
            <a:pPr marL="0" indent="0">
              <a:buNone/>
            </a:pPr>
            <a:endParaRPr lang="en-US" b="0" dirty="0"/>
          </a:p>
          <a:p>
            <a:pPr lvl="1"/>
            <a:r>
              <a:rPr lang="en-US" b="0" dirty="0"/>
              <a:t>The “IDEA provides no explicit requirements for FBAs. Rather, industry standards provide the framework for such an evaluation.”</a:t>
            </a:r>
          </a:p>
          <a:p>
            <a:pPr lvl="1"/>
            <a:r>
              <a:rPr lang="en-US" b="0" dirty="0"/>
              <a:t>FBAs rely on the premise that all behaviors serve a purpose.”</a:t>
            </a:r>
          </a:p>
          <a:p>
            <a:pPr lvl="1"/>
            <a:r>
              <a:rPr lang="en-US" b="0" dirty="0"/>
              <a:t>The purpose of an FBA is to “explore a child’s misbehavior and discover what, if anything, can be done to address it and prevent it from occurring again.”</a:t>
            </a:r>
          </a:p>
          <a:p>
            <a:pPr lvl="1"/>
            <a:r>
              <a:rPr lang="en-US" b="0" dirty="0"/>
              <a:t>An FBA is “an educational evaluation under the IDEA.”</a:t>
            </a:r>
          </a:p>
        </p:txBody>
      </p:sp>
      <p:sp>
        <p:nvSpPr>
          <p:cNvPr id="3" name="Title 2">
            <a:extLst>
              <a:ext uri="{FF2B5EF4-FFF2-40B4-BE49-F238E27FC236}">
                <a16:creationId xmlns:a16="http://schemas.microsoft.com/office/drawing/2014/main" id="{EF3FD006-5CCE-4A5E-AD01-9A8772E35500}"/>
              </a:ext>
            </a:extLst>
          </p:cNvPr>
          <p:cNvSpPr>
            <a:spLocks noGrp="1"/>
          </p:cNvSpPr>
          <p:nvPr>
            <p:ph type="title"/>
          </p:nvPr>
        </p:nvSpPr>
        <p:spPr/>
        <p:txBody>
          <a:bodyPr>
            <a:normAutofit/>
          </a:bodyPr>
          <a:lstStyle/>
          <a:p>
            <a:r>
              <a:rPr lang="en-US" sz="8000" dirty="0"/>
              <a:t>Bruno v. Northside ISD (5</a:t>
            </a:r>
            <a:r>
              <a:rPr lang="en-US" sz="8000" baseline="30000" dirty="0"/>
              <a:t>th</a:t>
            </a:r>
            <a:r>
              <a:rPr lang="en-US" sz="8000" dirty="0"/>
              <a:t>. Cir. 2019)</a:t>
            </a:r>
          </a:p>
        </p:txBody>
      </p:sp>
    </p:spTree>
    <p:extLst>
      <p:ext uri="{BB962C8B-B14F-4D97-AF65-F5344CB8AC3E}">
        <p14:creationId xmlns:p14="http://schemas.microsoft.com/office/powerpoint/2010/main" val="1540118301"/>
      </p:ext>
    </p:extLst>
  </p:cSld>
  <p:clrMapOvr>
    <a:masterClrMapping/>
  </p:clrMapOvr>
  <p:transition spd="med"/>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718FD4-6C56-20A3-9087-B9135EA85AED}"/>
              </a:ext>
            </a:extLst>
          </p:cNvPr>
          <p:cNvSpPr>
            <a:spLocks noGrp="1"/>
          </p:cNvSpPr>
          <p:nvPr>
            <p:ph type="body" idx="1"/>
          </p:nvPr>
        </p:nvSpPr>
        <p:spPr/>
        <p:txBody>
          <a:bodyPr/>
          <a:lstStyle/>
          <a:p>
            <a:endParaRPr lang="en-US" dirty="0"/>
          </a:p>
          <a:p>
            <a:r>
              <a:rPr lang="en-US" b="0" dirty="0"/>
              <a:t>The Court held that the District properly addressed the boy’s behaviors. The ARD committee focused on physical aggression and spitting “because they were most disruptive to his learning and progress when they occurred.” The District charted these behaviors, which allowed it to show that progress was made. </a:t>
            </a:r>
          </a:p>
          <a:p>
            <a:endParaRPr lang="en-US" b="0" dirty="0"/>
          </a:p>
          <a:p>
            <a:endParaRPr lang="en-US" b="0" dirty="0"/>
          </a:p>
          <a:p>
            <a:pPr marL="0" indent="0">
              <a:buNone/>
            </a:pPr>
            <a:endParaRPr lang="en-US" b="0" dirty="0"/>
          </a:p>
          <a:p>
            <a:r>
              <a:rPr lang="en-US" b="0" dirty="0"/>
              <a:t>The Court further noted how the school kept the parents in the loop. There was a daily communication log, and a smart phone app to facilitate communication, a daily behavioral chart and a visual schedule. </a:t>
            </a:r>
          </a:p>
        </p:txBody>
      </p:sp>
      <p:sp>
        <p:nvSpPr>
          <p:cNvPr id="3" name="Title 2">
            <a:extLst>
              <a:ext uri="{FF2B5EF4-FFF2-40B4-BE49-F238E27FC236}">
                <a16:creationId xmlns:a16="http://schemas.microsoft.com/office/drawing/2014/main" id="{6268884F-62CF-9E26-2A80-B39AB6A4290E}"/>
              </a:ext>
            </a:extLst>
          </p:cNvPr>
          <p:cNvSpPr>
            <a:spLocks noGrp="1"/>
          </p:cNvSpPr>
          <p:nvPr>
            <p:ph type="title"/>
          </p:nvPr>
        </p:nvSpPr>
        <p:spPr/>
        <p:txBody>
          <a:bodyPr/>
          <a:lstStyle/>
          <a:p>
            <a:r>
              <a:rPr lang="en-US" sz="9600" dirty="0"/>
              <a:t>Bruno v. Northside ISD (5</a:t>
            </a:r>
            <a:r>
              <a:rPr lang="en-US" sz="9600" baseline="30000" dirty="0"/>
              <a:t>th</a:t>
            </a:r>
            <a:r>
              <a:rPr lang="en-US" sz="9600" dirty="0"/>
              <a:t>. Cir. 2019) continued …</a:t>
            </a:r>
            <a:endParaRPr lang="en-US" dirty="0"/>
          </a:p>
        </p:txBody>
      </p:sp>
    </p:spTree>
    <p:extLst>
      <p:ext uri="{BB962C8B-B14F-4D97-AF65-F5344CB8AC3E}">
        <p14:creationId xmlns:p14="http://schemas.microsoft.com/office/powerpoint/2010/main" val="990382322"/>
      </p:ext>
    </p:extLst>
  </p:cSld>
  <p:clrMapOvr>
    <a:masterClrMapping/>
  </p:clrMapOvr>
  <p:transition spd="med"/>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08F9EC9-E492-5E5A-C1AE-778CF4647B97}"/>
              </a:ext>
            </a:extLst>
          </p:cNvPr>
          <p:cNvSpPr>
            <a:spLocks noGrp="1"/>
          </p:cNvSpPr>
          <p:nvPr>
            <p:ph type="body" idx="1"/>
          </p:nvPr>
        </p:nvSpPr>
        <p:spPr/>
        <p:txBody>
          <a:bodyPr/>
          <a:lstStyle/>
          <a:p>
            <a:endParaRPr lang="en-US" dirty="0"/>
          </a:p>
          <a:p>
            <a:r>
              <a:rPr lang="en-US" b="0" dirty="0"/>
              <a:t>The court held that the district was not required to do an FBA or a BIP to address the student’s attendance issues because the parent failed to show that the attendance problems were caused by the student’s disability.  The court held that the IEP did not sufficiently address the student’s attendance issues, but absent evidence of a connection with a disability, this was not a denial  of FAPE. </a:t>
            </a:r>
          </a:p>
          <a:p>
            <a:r>
              <a:rPr lang="en-US" b="0" dirty="0"/>
              <a:t>I recommend consulting with your attorney before taking this approach. We do not have any case law in the 5</a:t>
            </a:r>
            <a:r>
              <a:rPr lang="en-US" b="0" baseline="30000" dirty="0"/>
              <a:t>th</a:t>
            </a:r>
            <a:r>
              <a:rPr lang="en-US" b="0" dirty="0"/>
              <a:t> circuit with this same finding. </a:t>
            </a:r>
          </a:p>
        </p:txBody>
      </p:sp>
      <p:sp>
        <p:nvSpPr>
          <p:cNvPr id="3" name="Title 2">
            <a:extLst>
              <a:ext uri="{FF2B5EF4-FFF2-40B4-BE49-F238E27FC236}">
                <a16:creationId xmlns:a16="http://schemas.microsoft.com/office/drawing/2014/main" id="{2E5C67C1-0BFF-8EED-B51D-0B9A5BE190FA}"/>
              </a:ext>
            </a:extLst>
          </p:cNvPr>
          <p:cNvSpPr>
            <a:spLocks noGrp="1"/>
          </p:cNvSpPr>
          <p:nvPr>
            <p:ph type="title"/>
          </p:nvPr>
        </p:nvSpPr>
        <p:spPr>
          <a:xfrm>
            <a:off x="1219200" y="936702"/>
            <a:ext cx="21945600" cy="2252547"/>
          </a:xfrm>
        </p:spPr>
        <p:txBody>
          <a:bodyPr>
            <a:normAutofit fontScale="90000"/>
          </a:bodyPr>
          <a:lstStyle/>
          <a:p>
            <a:r>
              <a:rPr lang="en-US" sz="8900" i="1" dirty="0"/>
              <a:t>Lee v. BOE for Prince George’s County</a:t>
            </a:r>
            <a:r>
              <a:rPr lang="en-US" sz="8900" dirty="0"/>
              <a:t>, 124 LRP 3463 (D.C. Md. 2024)</a:t>
            </a:r>
            <a:br>
              <a:rPr lang="en-US" dirty="0"/>
            </a:br>
            <a:br>
              <a:rPr lang="en-US" dirty="0"/>
            </a:br>
            <a:endParaRPr lang="en-US" dirty="0"/>
          </a:p>
        </p:txBody>
      </p:sp>
    </p:spTree>
    <p:extLst>
      <p:ext uri="{BB962C8B-B14F-4D97-AF65-F5344CB8AC3E}">
        <p14:creationId xmlns:p14="http://schemas.microsoft.com/office/powerpoint/2010/main" val="3094015007"/>
      </p:ext>
    </p:extLst>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 name="Challenging Thoughts"/>
          <p:cNvSpPr txBox="1">
            <a:spLocks noGrp="1"/>
          </p:cNvSpPr>
          <p:nvPr>
            <p:ph type="title"/>
          </p:nvPr>
        </p:nvSpPr>
        <p:spPr>
          <a:prstGeom prst="rect">
            <a:avLst/>
          </a:prstGeom>
        </p:spPr>
        <p:txBody>
          <a:bodyPr/>
          <a:lstStyle/>
          <a:p>
            <a:r>
              <a:t>Challenging Thoughts</a:t>
            </a:r>
          </a:p>
        </p:txBody>
      </p:sp>
      <p:grpSp>
        <p:nvGrpSpPr>
          <p:cNvPr id="165" name="Image Gallery"/>
          <p:cNvGrpSpPr/>
          <p:nvPr/>
        </p:nvGrpSpPr>
        <p:grpSpPr>
          <a:xfrm>
            <a:off x="6705600" y="3958572"/>
            <a:ext cx="10972800" cy="8839201"/>
            <a:chOff x="0" y="0"/>
            <a:chExt cx="10972800" cy="8839200"/>
          </a:xfrm>
        </p:grpSpPr>
        <p:pic>
          <p:nvPicPr>
            <p:cNvPr id="163" name="doctorimageFBABIP.jpeg" descr="doctorimageFBABIP.jpeg"/>
            <p:cNvPicPr>
              <a:picLocks noChangeAspect="1"/>
            </p:cNvPicPr>
            <p:nvPr/>
          </p:nvPicPr>
          <p:blipFill>
            <a:blip r:embed="rId3"/>
            <a:srcRect l="9049" r="2607"/>
            <a:stretch>
              <a:fillRect/>
            </a:stretch>
          </p:blipFill>
          <p:spPr>
            <a:xfrm>
              <a:off x="0" y="0"/>
              <a:ext cx="10972800" cy="8280400"/>
            </a:xfrm>
            <a:prstGeom prst="rect">
              <a:avLst/>
            </a:prstGeom>
            <a:ln w="12700" cap="flat">
              <a:noFill/>
              <a:miter lim="400000"/>
            </a:ln>
            <a:effectLst/>
          </p:spPr>
        </p:pic>
        <p:sp>
          <p:nvSpPr>
            <p:cNvPr id="164" name="I’m not a doctor."/>
            <p:cNvSpPr/>
            <p:nvPr/>
          </p:nvSpPr>
          <p:spPr>
            <a:xfrm>
              <a:off x="0" y="8356600"/>
              <a:ext cx="10972800" cy="482600"/>
            </a:xfrm>
            <a:prstGeom prst="rect">
              <a:avLst/>
            </a:prstGeom>
            <a:noFill/>
            <a:ln w="12700" cap="flat">
              <a:noFill/>
              <a:miter lim="400000"/>
            </a:ln>
            <a:effectLst/>
            <a:extLst>
              <a:ext uri="{C572A759-6A51-4108-AA02-DFA0A04FC94B}">
                <ma14:wrappingTextBoxFlag xmlns="" xmlns:m="http://schemas.openxmlformats.org/officeDocument/2006/math" xmlns:a14="http://schemas.microsoft.com/office/drawing/2010/main" xmlns:ma14="http://schemas.microsoft.com/office/mac/drawingml/2011/main" val="1"/>
              </a:ext>
            </a:extLst>
          </p:spPr>
          <p:txBody>
            <a:bodyPr wrap="square" lIns="76200" tIns="76200" rIns="76200" bIns="76200" numCol="1" anchor="t">
              <a:noAutofit/>
            </a:bodyPr>
            <a:lstStyle/>
            <a:p>
              <a:r>
                <a:t>I’m not a doctor.</a:t>
              </a:r>
            </a:p>
          </p:txBody>
        </p:sp>
      </p:grpSp>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Challenge your approach to FBA’s and BIP’s…"/>
          <p:cNvSpPr txBox="1">
            <a:spLocks noGrp="1"/>
          </p:cNvSpPr>
          <p:nvPr>
            <p:ph type="body" idx="1"/>
          </p:nvPr>
        </p:nvSpPr>
        <p:spPr>
          <a:prstGeom prst="rect">
            <a:avLst/>
          </a:prstGeom>
        </p:spPr>
        <p:txBody>
          <a:bodyPr/>
          <a:lstStyle/>
          <a:p>
            <a:r>
              <a:t>Challenge your approach to FBA’s and BIP’s</a:t>
            </a:r>
          </a:p>
          <a:p>
            <a:r>
              <a:t>Explain my approach in depth. Beginning to End.</a:t>
            </a:r>
          </a:p>
          <a:p>
            <a:r>
              <a:t>For you to learn one new thing. Not a million. One. </a:t>
            </a:r>
          </a:p>
          <a:p>
            <a:r>
              <a:t>Learn from you. I plan to take one NEW skill or view home with me after our group break out sessions. </a:t>
            </a:r>
          </a:p>
        </p:txBody>
      </p:sp>
      <p:sp>
        <p:nvSpPr>
          <p:cNvPr id="168" name="My goalS for today"/>
          <p:cNvSpPr txBox="1">
            <a:spLocks noGrp="1"/>
          </p:cNvSpPr>
          <p:nvPr>
            <p:ph type="title"/>
          </p:nvPr>
        </p:nvSpPr>
        <p:spPr>
          <a:prstGeom prst="rect">
            <a:avLst/>
          </a:prstGeom>
        </p:spPr>
        <p:txBody>
          <a:bodyPr/>
          <a:lstStyle/>
          <a:p>
            <a:r>
              <a:rPr lang="en-US" dirty="0"/>
              <a:t>our</a:t>
            </a:r>
            <a:r>
              <a:rPr dirty="0"/>
              <a:t> </a:t>
            </a:r>
            <a:r>
              <a:rPr dirty="0" err="1"/>
              <a:t>goalS</a:t>
            </a:r>
            <a:r>
              <a:rPr dirty="0"/>
              <a:t> for today</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67">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67">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67">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67">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67">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7" grpId="1" build="p" bldLvl="5"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 name="Starting an FBA. My approach.…"/>
          <p:cNvSpPr txBox="1">
            <a:spLocks noGrp="1"/>
          </p:cNvSpPr>
          <p:nvPr>
            <p:ph type="body" idx="1"/>
          </p:nvPr>
        </p:nvSpPr>
        <p:spPr>
          <a:prstGeom prst="rect">
            <a:avLst/>
          </a:prstGeom>
        </p:spPr>
        <p:txBody>
          <a:bodyPr/>
          <a:lstStyle/>
          <a:p>
            <a:pPr marL="521208" indent="-521208" defTabSz="443991">
              <a:spcBef>
                <a:spcPts val="1800"/>
              </a:spcBef>
              <a:defRPr sz="3192"/>
            </a:pPr>
            <a:r>
              <a:rPr dirty="0"/>
              <a:t>Starting an FBA. My approach. </a:t>
            </a:r>
          </a:p>
          <a:p>
            <a:pPr marL="521208" indent="-521208" defTabSz="443991">
              <a:spcBef>
                <a:spcPts val="1800"/>
              </a:spcBef>
              <a:defRPr sz="3192"/>
            </a:pPr>
            <a:r>
              <a:rPr dirty="0"/>
              <a:t>Groups (Plan your FBA based on the scenarios provided)</a:t>
            </a:r>
          </a:p>
          <a:p>
            <a:pPr marL="1042416" lvl="1" indent="-521208" defTabSz="443991">
              <a:spcBef>
                <a:spcPts val="1800"/>
              </a:spcBef>
              <a:defRPr sz="3192"/>
            </a:pPr>
            <a:r>
              <a:rPr dirty="0"/>
              <a:t>Plan it</a:t>
            </a:r>
          </a:p>
          <a:p>
            <a:pPr marL="1042416" lvl="1" indent="-521208" defTabSz="443991">
              <a:spcBef>
                <a:spcPts val="1800"/>
              </a:spcBef>
              <a:defRPr sz="3192"/>
            </a:pPr>
            <a:r>
              <a:rPr dirty="0"/>
              <a:t>How will you complete the FBA?</a:t>
            </a:r>
          </a:p>
          <a:p>
            <a:pPr marL="1563623" lvl="2" indent="-521208" defTabSz="443991">
              <a:spcBef>
                <a:spcPts val="1800"/>
              </a:spcBef>
              <a:defRPr sz="3192"/>
            </a:pPr>
            <a:r>
              <a:rPr dirty="0"/>
              <a:t>1st</a:t>
            </a:r>
          </a:p>
          <a:p>
            <a:pPr marL="1563623" lvl="2" indent="-521208" defTabSz="443991">
              <a:spcBef>
                <a:spcPts val="1800"/>
              </a:spcBef>
              <a:defRPr sz="3192"/>
            </a:pPr>
            <a:r>
              <a:rPr dirty="0"/>
              <a:t>2nd</a:t>
            </a:r>
          </a:p>
          <a:p>
            <a:pPr marL="1563623" lvl="2" indent="-521208" defTabSz="443991">
              <a:spcBef>
                <a:spcPts val="1800"/>
              </a:spcBef>
              <a:defRPr sz="3192"/>
            </a:pPr>
            <a:r>
              <a:rPr dirty="0"/>
              <a:t>3rd</a:t>
            </a:r>
          </a:p>
          <a:p>
            <a:pPr marL="521208" indent="-521208" defTabSz="443991">
              <a:spcBef>
                <a:spcPts val="1800"/>
              </a:spcBef>
              <a:defRPr sz="3192"/>
            </a:pPr>
            <a:r>
              <a:rPr dirty="0"/>
              <a:t>Break</a:t>
            </a:r>
          </a:p>
          <a:p>
            <a:pPr marL="521208" indent="-521208" defTabSz="443991">
              <a:spcBef>
                <a:spcPts val="1800"/>
              </a:spcBef>
              <a:defRPr sz="3192"/>
            </a:pPr>
            <a:r>
              <a:rPr dirty="0"/>
              <a:t>Why the FBA “is” the BIP</a:t>
            </a:r>
          </a:p>
          <a:p>
            <a:pPr marL="1042416" lvl="1" indent="-521208" defTabSz="443991">
              <a:spcBef>
                <a:spcPts val="1800"/>
              </a:spcBef>
              <a:defRPr sz="3192"/>
            </a:pPr>
            <a:r>
              <a:rPr dirty="0"/>
              <a:t>Where is the guidance?</a:t>
            </a:r>
          </a:p>
          <a:p>
            <a:pPr marL="1042416" lvl="1" indent="-521208" defTabSz="443991">
              <a:spcBef>
                <a:spcPts val="1800"/>
              </a:spcBef>
              <a:defRPr sz="3192"/>
            </a:pPr>
            <a:r>
              <a:rPr dirty="0"/>
              <a:t>What’s required?</a:t>
            </a:r>
          </a:p>
          <a:p>
            <a:pPr marL="1042416" lvl="1" indent="-521208" defTabSz="443991">
              <a:spcBef>
                <a:spcPts val="1800"/>
              </a:spcBef>
              <a:defRPr sz="3192"/>
            </a:pPr>
            <a:r>
              <a:rPr dirty="0"/>
              <a:t>My approach</a:t>
            </a:r>
          </a:p>
          <a:p>
            <a:pPr marL="521208" indent="-521208" defTabSz="443991">
              <a:spcBef>
                <a:spcPts val="1800"/>
              </a:spcBef>
              <a:defRPr sz="3192"/>
            </a:pPr>
            <a:r>
              <a:rPr dirty="0"/>
              <a:t>BIPs and Group </a:t>
            </a:r>
          </a:p>
        </p:txBody>
      </p:sp>
      <p:sp>
        <p:nvSpPr>
          <p:cNvPr id="171" name="Schedule"/>
          <p:cNvSpPr txBox="1">
            <a:spLocks noGrp="1"/>
          </p:cNvSpPr>
          <p:nvPr>
            <p:ph type="title"/>
          </p:nvPr>
        </p:nvSpPr>
        <p:spPr>
          <a:prstGeom prst="rect">
            <a:avLst/>
          </a:prstGeom>
        </p:spPr>
        <p:txBody>
          <a:bodyPr/>
          <a:lstStyle/>
          <a:p>
            <a:r>
              <a:t>Schedule</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1" presetClass="entr" presetSubtype="0" fill="hold" grpId="1" nodeType="clickEffect">
                                  <p:stCondLst>
                                    <p:cond delay="0"/>
                                  </p:stCondLst>
                                  <p:iterate>
                                    <p:tmAbs val="0"/>
                                  </p:iterate>
                                  <p:childTnLst>
                                    <p:set>
                                      <p:cBhvr>
                                        <p:cTn id="6" fill="hold"/>
                                        <p:tgtEl>
                                          <p:spTgt spid="170">
                                            <p:bg/>
                                          </p:spTgt>
                                        </p:tgtEl>
                                        <p:attrNameLst>
                                          <p:attrName>style.visibility</p:attrName>
                                        </p:attrNameLst>
                                      </p:cBhvr>
                                      <p:to>
                                        <p:strVal val="visible"/>
                                      </p:to>
                                    </p:set>
                                  </p:childTnLst>
                                </p:cTn>
                              </p:par>
                              <p:par>
                                <p:cTn id="7" presetID="1" presetClass="entr" presetSubtype="0" fill="hold" grpId="1" nodeType="withEffect">
                                  <p:stCondLst>
                                    <p:cond delay="0"/>
                                  </p:stCondLst>
                                  <p:iterate>
                                    <p:tmAbs val="0"/>
                                  </p:iterate>
                                  <p:childTnLst>
                                    <p:set>
                                      <p:cBhvr>
                                        <p:cTn id="8" fill="hold"/>
                                        <p:tgtEl>
                                          <p:spTgt spid="170">
                                            <p:txEl>
                                              <p:pRg st="0" end="0"/>
                                            </p:txEl>
                                          </p:spTgt>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1" nodeType="clickEffect">
                                  <p:stCondLst>
                                    <p:cond delay="0"/>
                                  </p:stCondLst>
                                  <p:iterate>
                                    <p:tmAbs val="0"/>
                                  </p:iterate>
                                  <p:childTnLst>
                                    <p:set>
                                      <p:cBhvr>
                                        <p:cTn id="12" fill="hold"/>
                                        <p:tgtEl>
                                          <p:spTgt spid="170">
                                            <p:txEl>
                                              <p:pRg st="1" end="1"/>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1" nodeType="clickEffect">
                                  <p:stCondLst>
                                    <p:cond delay="0"/>
                                  </p:stCondLst>
                                  <p:iterate>
                                    <p:tmAbs val="0"/>
                                  </p:iterate>
                                  <p:childTnLst>
                                    <p:set>
                                      <p:cBhvr>
                                        <p:cTn id="16" fill="hold"/>
                                        <p:tgtEl>
                                          <p:spTgt spid="170">
                                            <p:txEl>
                                              <p:pRg st="2" end="2"/>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1" nodeType="clickEffect">
                                  <p:stCondLst>
                                    <p:cond delay="0"/>
                                  </p:stCondLst>
                                  <p:iterate>
                                    <p:tmAbs val="0"/>
                                  </p:iterate>
                                  <p:childTnLst>
                                    <p:set>
                                      <p:cBhvr>
                                        <p:cTn id="20" fill="hold"/>
                                        <p:tgtEl>
                                          <p:spTgt spid="170">
                                            <p:txEl>
                                              <p:pRg st="3" end="3"/>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1" nodeType="clickEffect">
                                  <p:stCondLst>
                                    <p:cond delay="0"/>
                                  </p:stCondLst>
                                  <p:iterate>
                                    <p:tmAbs val="0"/>
                                  </p:iterate>
                                  <p:childTnLst>
                                    <p:set>
                                      <p:cBhvr>
                                        <p:cTn id="24" fill="hold"/>
                                        <p:tgtEl>
                                          <p:spTgt spid="170">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1" nodeType="clickEffect">
                                  <p:stCondLst>
                                    <p:cond delay="0"/>
                                  </p:stCondLst>
                                  <p:iterate>
                                    <p:tmAbs val="0"/>
                                  </p:iterate>
                                  <p:childTnLst>
                                    <p:set>
                                      <p:cBhvr>
                                        <p:cTn id="28" fill="hold"/>
                                        <p:tgtEl>
                                          <p:spTgt spid="170">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1" nodeType="clickEffect">
                                  <p:stCondLst>
                                    <p:cond delay="0"/>
                                  </p:stCondLst>
                                  <p:iterate>
                                    <p:tmAbs val="0"/>
                                  </p:iterate>
                                  <p:childTnLst>
                                    <p:set>
                                      <p:cBhvr>
                                        <p:cTn id="32" fill="hold"/>
                                        <p:tgtEl>
                                          <p:spTgt spid="170">
                                            <p:txEl>
                                              <p:pRg st="6" end="6"/>
                                            </p:txEl>
                                          </p:spTgt>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1" nodeType="clickEffect">
                                  <p:stCondLst>
                                    <p:cond delay="0"/>
                                  </p:stCondLst>
                                  <p:iterate>
                                    <p:tmAbs val="0"/>
                                  </p:iterate>
                                  <p:childTnLst>
                                    <p:set>
                                      <p:cBhvr>
                                        <p:cTn id="36" fill="hold"/>
                                        <p:tgtEl>
                                          <p:spTgt spid="170">
                                            <p:txEl>
                                              <p:pRg st="7" end="7"/>
                                            </p:txEl>
                                          </p:spTgt>
                                        </p:tgtEl>
                                        <p:attrNameLst>
                                          <p:attrName>style.visibility</p:attrName>
                                        </p:attrNameLst>
                                      </p:cBhvr>
                                      <p:to>
                                        <p:strVal val="visible"/>
                                      </p:to>
                                    </p:set>
                                  </p:childTnLst>
                                </p:cTn>
                              </p:par>
                            </p:childTnLst>
                          </p:cTn>
                        </p:par>
                      </p:childTnLst>
                    </p:cTn>
                  </p:par>
                  <p:par>
                    <p:cTn id="37" fill="hold">
                      <p:stCondLst>
                        <p:cond delay="indefinite"/>
                      </p:stCondLst>
                      <p:childTnLst>
                        <p:par>
                          <p:cTn id="38" fill="hold">
                            <p:stCondLst>
                              <p:cond delay="0"/>
                            </p:stCondLst>
                            <p:childTnLst>
                              <p:par>
                                <p:cTn id="39" presetID="1" presetClass="entr" presetSubtype="0" fill="hold" grpId="1" nodeType="clickEffect">
                                  <p:stCondLst>
                                    <p:cond delay="0"/>
                                  </p:stCondLst>
                                  <p:iterate>
                                    <p:tmAbs val="0"/>
                                  </p:iterate>
                                  <p:childTnLst>
                                    <p:set>
                                      <p:cBhvr>
                                        <p:cTn id="40" fill="hold"/>
                                        <p:tgtEl>
                                          <p:spTgt spid="170">
                                            <p:txEl>
                                              <p:pRg st="8" end="8"/>
                                            </p:txEl>
                                          </p:spTgt>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1" nodeType="clickEffect">
                                  <p:stCondLst>
                                    <p:cond delay="0"/>
                                  </p:stCondLst>
                                  <p:iterate>
                                    <p:tmAbs val="0"/>
                                  </p:iterate>
                                  <p:childTnLst>
                                    <p:set>
                                      <p:cBhvr>
                                        <p:cTn id="44" fill="hold"/>
                                        <p:tgtEl>
                                          <p:spTgt spid="170">
                                            <p:txEl>
                                              <p:pRg st="9" end="9"/>
                                            </p:txEl>
                                          </p:spTgt>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1" nodeType="clickEffect">
                                  <p:stCondLst>
                                    <p:cond delay="0"/>
                                  </p:stCondLst>
                                  <p:iterate>
                                    <p:tmAbs val="0"/>
                                  </p:iterate>
                                  <p:childTnLst>
                                    <p:set>
                                      <p:cBhvr>
                                        <p:cTn id="48" fill="hold"/>
                                        <p:tgtEl>
                                          <p:spTgt spid="170">
                                            <p:txEl>
                                              <p:pRg st="10" end="10"/>
                                            </p:txEl>
                                          </p:spTgt>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1" nodeType="clickEffect">
                                  <p:stCondLst>
                                    <p:cond delay="0"/>
                                  </p:stCondLst>
                                  <p:iterate>
                                    <p:tmAbs val="0"/>
                                  </p:iterate>
                                  <p:childTnLst>
                                    <p:set>
                                      <p:cBhvr>
                                        <p:cTn id="52" fill="hold"/>
                                        <p:tgtEl>
                                          <p:spTgt spid="170">
                                            <p:txEl>
                                              <p:pRg st="11" end="11"/>
                                            </p:txEl>
                                          </p:spTgt>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1" nodeType="clickEffect">
                                  <p:stCondLst>
                                    <p:cond delay="0"/>
                                  </p:stCondLst>
                                  <p:iterate>
                                    <p:tmAbs val="0"/>
                                  </p:iterate>
                                  <p:childTnLst>
                                    <p:set>
                                      <p:cBhvr>
                                        <p:cTn id="56" fill="hold"/>
                                        <p:tgtEl>
                                          <p:spTgt spid="170">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0" grpId="1" build="p" bldLvl="5" animBg="1" advAuto="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3" name="https://tea.texas.gov/academics/special-student-populations/special-education/behavior-guide-2022.pdf…"/>
          <p:cNvSpPr txBox="1">
            <a:spLocks noGrp="1"/>
          </p:cNvSpPr>
          <p:nvPr>
            <p:ph type="body" idx="1"/>
          </p:nvPr>
        </p:nvSpPr>
        <p:spPr>
          <a:xfrm>
            <a:off x="1219200" y="4041214"/>
            <a:ext cx="21945600" cy="8763001"/>
          </a:xfrm>
          <a:prstGeom prst="rect">
            <a:avLst/>
          </a:prstGeom>
        </p:spPr>
        <p:txBody>
          <a:bodyPr/>
          <a:lstStyle/>
          <a:p>
            <a:r>
              <a:rPr u="sng" dirty="0">
                <a:hlinkClick r:id="rId3"/>
              </a:rPr>
              <a:t>https://tea.texas.gov/academics/special-student-populations/special-education/behavior-guide-2022.pdf</a:t>
            </a:r>
          </a:p>
          <a:p>
            <a:r>
              <a:rPr dirty="0"/>
              <a:t>Pg. 19</a:t>
            </a:r>
          </a:p>
        </p:txBody>
      </p:sp>
      <p:sp>
        <p:nvSpPr>
          <p:cNvPr id="174" name="SAVE THIS ON YOUR DESKTOP"/>
          <p:cNvSpPr txBox="1">
            <a:spLocks noGrp="1"/>
          </p:cNvSpPr>
          <p:nvPr>
            <p:ph type="title"/>
          </p:nvPr>
        </p:nvSpPr>
        <p:spPr>
          <a:prstGeom prst="rect">
            <a:avLst/>
          </a:prstGeom>
        </p:spPr>
        <p:txBody>
          <a:bodyPr>
            <a:normAutofit fontScale="90000"/>
          </a:bodyPr>
          <a:lstStyle/>
          <a:p>
            <a:r>
              <a:rPr dirty="0"/>
              <a:t>SAVE THIS ON YOUR </a:t>
            </a:r>
            <a:r>
              <a:rPr lang="en-US" dirty="0"/>
              <a:t>computer</a:t>
            </a:r>
            <a:r>
              <a:rPr dirty="0"/>
              <a:t> </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05F98E6E-7970-6B5B-0F56-B769FFF9848A}"/>
              </a:ext>
            </a:extLst>
          </p:cNvPr>
          <p:cNvSpPr>
            <a:spLocks noGrp="1"/>
          </p:cNvSpPr>
          <p:nvPr>
            <p:ph type="body" idx="1"/>
          </p:nvPr>
        </p:nvSpPr>
        <p:spPr/>
        <p:txBody>
          <a:bodyPr/>
          <a:lstStyle/>
          <a:p>
            <a:pPr marL="0" indent="0">
              <a:buNone/>
            </a:pPr>
            <a:endParaRPr lang="en-US" dirty="0"/>
          </a:p>
          <a:p>
            <a:pPr marL="0" indent="0">
              <a:buNone/>
            </a:pPr>
            <a:r>
              <a:rPr lang="en-US" b="0" dirty="0"/>
              <a:t>The Department of Education provided that an FBA focuses on identifying the function or purpose behind a child’s behavior. Typically, the process involves looking closely at a wide range of child specific facts (e.g., social, affective, environmental). Knowing why a child misbehaves is directly helpful to the IEP Team in developing a BIP that will reduce or eliminate the misbehavior. </a:t>
            </a:r>
          </a:p>
          <a:p>
            <a:pPr marL="0" indent="0">
              <a:buNone/>
            </a:pPr>
            <a:endParaRPr lang="en-US" b="0" dirty="0"/>
          </a:p>
          <a:p>
            <a:pPr marL="0" indent="0">
              <a:buNone/>
            </a:pPr>
            <a:r>
              <a:rPr lang="en-US" b="0" dirty="0"/>
              <a:t>		</a:t>
            </a:r>
            <a:r>
              <a:rPr lang="en-US" b="0" i="1" dirty="0"/>
              <a:t>See Questions and Answers on Discipline Procedures</a:t>
            </a:r>
            <a:r>
              <a:rPr lang="en-US" b="0" dirty="0"/>
              <a:t>, Q &amp; A E2 (Revised June 2009). </a:t>
            </a:r>
          </a:p>
          <a:p>
            <a:endParaRPr lang="en-US" dirty="0"/>
          </a:p>
          <a:p>
            <a:pPr marL="0" indent="0">
              <a:buNone/>
            </a:pPr>
            <a:endParaRPr lang="en-US" dirty="0"/>
          </a:p>
        </p:txBody>
      </p:sp>
      <p:sp>
        <p:nvSpPr>
          <p:cNvPr id="3" name="Title 2">
            <a:extLst>
              <a:ext uri="{FF2B5EF4-FFF2-40B4-BE49-F238E27FC236}">
                <a16:creationId xmlns:a16="http://schemas.microsoft.com/office/drawing/2014/main" id="{100AAFF3-3846-E658-18DF-A5A956F39FC5}"/>
              </a:ext>
            </a:extLst>
          </p:cNvPr>
          <p:cNvSpPr>
            <a:spLocks noGrp="1"/>
          </p:cNvSpPr>
          <p:nvPr>
            <p:ph type="title"/>
          </p:nvPr>
        </p:nvSpPr>
        <p:spPr/>
        <p:txBody>
          <a:bodyPr>
            <a:normAutofit fontScale="90000"/>
          </a:bodyPr>
          <a:lstStyle/>
          <a:p>
            <a:r>
              <a:rPr lang="en-US" dirty="0"/>
              <a:t>Department of Education</a:t>
            </a:r>
            <a:br>
              <a:rPr lang="en-US" dirty="0"/>
            </a:br>
            <a:r>
              <a:rPr lang="en-US" dirty="0"/>
              <a:t>								Guidance</a:t>
            </a:r>
          </a:p>
        </p:txBody>
      </p:sp>
    </p:spTree>
    <p:extLst>
      <p:ext uri="{BB962C8B-B14F-4D97-AF65-F5344CB8AC3E}">
        <p14:creationId xmlns:p14="http://schemas.microsoft.com/office/powerpoint/2010/main" val="1890276951"/>
      </p:ext>
    </p:extLst>
  </p:cSld>
  <p:clrMapOvr>
    <a:masterClrMapping/>
  </p:clrMapOvr>
  <p:transition spd="med"/>
</p:sld>
</file>

<file path=ppt/theme/theme1.xml><?xml version="1.0" encoding="utf-8"?>
<a:theme xmlns:a="http://schemas.openxmlformats.org/drawingml/2006/main" name="25_BoldColor">
  <a:themeElements>
    <a:clrScheme name="25_BoldColor">
      <a:dk1>
        <a:srgbClr val="000000"/>
      </a:dk1>
      <a:lt1>
        <a:srgbClr val="00BFF3"/>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Druk Medium"/>
        <a:ea typeface="Druk Medium"/>
        <a:cs typeface="Druk Medium"/>
      </a:majorFont>
      <a:minorFont>
        <a:latin typeface="Druk Medium"/>
        <a:ea typeface="Druk Medium"/>
        <a:cs typeface="Druk Medium"/>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25_BoldColor">
  <a:themeElements>
    <a:clrScheme name="25_BoldColor">
      <a:dk1>
        <a:srgbClr val="000000"/>
      </a:dk1>
      <a:lt1>
        <a:srgbClr val="FFFFFF"/>
      </a:lt1>
      <a:dk2>
        <a:srgbClr val="5E5E5E"/>
      </a:dk2>
      <a:lt2>
        <a:srgbClr val="D6D5D5"/>
      </a:lt2>
      <a:accent1>
        <a:srgbClr val="01BFF4"/>
      </a:accent1>
      <a:accent2>
        <a:srgbClr val="43E9CB"/>
      </a:accent2>
      <a:accent3>
        <a:srgbClr val="BC80FF"/>
      </a:accent3>
      <a:accent4>
        <a:srgbClr val="FFC618"/>
      </a:accent4>
      <a:accent5>
        <a:srgbClr val="FF4000"/>
      </a:accent5>
      <a:accent6>
        <a:srgbClr val="FF87BB"/>
      </a:accent6>
      <a:hlink>
        <a:srgbClr val="0000FF"/>
      </a:hlink>
      <a:folHlink>
        <a:srgbClr val="FF00FF"/>
      </a:folHlink>
    </a:clrScheme>
    <a:fontScheme name="25_BoldColor">
      <a:majorFont>
        <a:latin typeface="Druk Medium"/>
        <a:ea typeface="Druk Medium"/>
        <a:cs typeface="Druk Medium"/>
      </a:majorFont>
      <a:minorFont>
        <a:latin typeface="Druk Medium"/>
        <a:ea typeface="Druk Medium"/>
        <a:cs typeface="Druk Medium"/>
      </a:minorFont>
    </a:fontScheme>
    <a:fmtScheme name="25_BoldColor">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20000"/>
          </a:lnSpc>
          <a:spcBef>
            <a:spcPts val="0"/>
          </a:spcBef>
          <a:spcAft>
            <a:spcPts val="0"/>
          </a:spcAft>
          <a:buClrTx/>
          <a:buSzTx/>
          <a:buFontTx/>
          <a:buNone/>
          <a:tabLst/>
          <a:defRPr kumimoji="0" sz="3000" b="0" i="0" u="none" strike="noStrike" cap="all" spc="0" normalizeH="0" baseline="0">
            <a:ln>
              <a:noFill/>
            </a:ln>
            <a:solidFill>
              <a:srgbClr val="FFFFFF"/>
            </a:solidFill>
            <a:effectLst/>
            <a:uFillTx/>
            <a:latin typeface="Proxima Nova Extrabold"/>
            <a:ea typeface="Proxima Nova Extrabold"/>
            <a:cs typeface="Proxima Nova Extrabold"/>
            <a:sym typeface="Proxima Nova Extrabold"/>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2200" b="0" i="0" u="none" strike="noStrike" cap="none" spc="0" normalizeH="0" baseline="0">
            <a:ln>
              <a:noFill/>
            </a:ln>
            <a:solidFill>
              <a:srgbClr val="000000"/>
            </a:solidFill>
            <a:effectLst/>
            <a:uFillTx/>
            <a:latin typeface="Proxima Nova"/>
            <a:ea typeface="Proxima Nova"/>
            <a:cs typeface="Proxima Nova"/>
            <a:sym typeface="Proxima Nova"/>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312</TotalTime>
  <Words>3197</Words>
  <Application>Microsoft Macintosh PowerPoint</Application>
  <PresentationFormat>Custom</PresentationFormat>
  <Paragraphs>270</Paragraphs>
  <Slides>45</Slides>
  <Notes>16</Notes>
  <HiddenSlides>0</HiddenSlides>
  <MMClips>2</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45</vt:i4>
      </vt:variant>
    </vt:vector>
  </HeadingPairs>
  <TitlesOfParts>
    <vt:vector size="54" baseType="lpstr">
      <vt:lpstr>Calibri</vt:lpstr>
      <vt:lpstr>Druk Medium</vt:lpstr>
      <vt:lpstr>Helvetica Neue</vt:lpstr>
      <vt:lpstr>Proxima Nova</vt:lpstr>
      <vt:lpstr>Proxima Nova Extrabold</vt:lpstr>
      <vt:lpstr>Proxima Nova Medium</vt:lpstr>
      <vt:lpstr>Proxima Nova Semibold</vt:lpstr>
      <vt:lpstr>Times New Roman</vt:lpstr>
      <vt:lpstr>25_BoldColor</vt:lpstr>
      <vt:lpstr>FBA’s &amp; BIP’s: The Magic Pill</vt:lpstr>
      <vt:lpstr>Who are you?</vt:lpstr>
      <vt:lpstr>Who are we?</vt:lpstr>
      <vt:lpstr>Who are we?</vt:lpstr>
      <vt:lpstr>Challenging Thoughts</vt:lpstr>
      <vt:lpstr>our goalS for today</vt:lpstr>
      <vt:lpstr>Schedule</vt:lpstr>
      <vt:lpstr>SAVE THIS ON YOUR computer </vt:lpstr>
      <vt:lpstr>Department of Education         Guidance</vt:lpstr>
      <vt:lpstr> Functional Behavior Assessment </vt:lpstr>
      <vt:lpstr>More Specifically</vt:lpstr>
      <vt:lpstr>WHAT DOES THIS MEAN?</vt:lpstr>
      <vt:lpstr>Who can Conduct FBAs and is Consent required?</vt:lpstr>
      <vt:lpstr>FBA: Step 1</vt:lpstr>
      <vt:lpstr>PowerPoint Presentation</vt:lpstr>
      <vt:lpstr>FBA: Step 1</vt:lpstr>
      <vt:lpstr>FBA STEP 1: GROUP TIME </vt:lpstr>
      <vt:lpstr>FBA STEP 2:</vt:lpstr>
      <vt:lpstr>FBA Step 2 : </vt:lpstr>
      <vt:lpstr>PowerPoint Presentation</vt:lpstr>
      <vt:lpstr>PowerPoint Presentation</vt:lpstr>
      <vt:lpstr>Hypothesis  (have to test it!!)</vt:lpstr>
      <vt:lpstr>TOP 3 Interventions</vt:lpstr>
      <vt:lpstr>PowerPoint Presentation</vt:lpstr>
      <vt:lpstr>PowerPoint Presentation</vt:lpstr>
      <vt:lpstr>PowerPoint Presentation</vt:lpstr>
      <vt:lpstr>PowerPoint Presentation</vt:lpstr>
      <vt:lpstr>PowerPoint Presentation</vt:lpstr>
      <vt:lpstr>PowerPoint Presentation</vt:lpstr>
      <vt:lpstr>The actual WRITE UP (FBA)</vt:lpstr>
      <vt:lpstr>BIP Time</vt:lpstr>
      <vt:lpstr> When Must we do a BIP?</vt:lpstr>
      <vt:lpstr> Other Times to consider a bip…</vt:lpstr>
      <vt:lpstr>Who, what, and when of bips?</vt:lpstr>
      <vt:lpstr>What not to include in a bip?</vt:lpstr>
      <vt:lpstr>MY BIP   1. Email me at korbin.w@gmail.com, I will send you my fba/bip write up</vt:lpstr>
      <vt:lpstr>Goals</vt:lpstr>
      <vt:lpstr>PowerPoint Presentation</vt:lpstr>
      <vt:lpstr>When must a BIP be reviewed and revised?…</vt:lpstr>
      <vt:lpstr>What must be documented in the iep/bip?</vt:lpstr>
      <vt:lpstr>                  CASE LAW </vt:lpstr>
      <vt:lpstr>L.J.B. v. North Rockland Central School District, 83 IDELR 13 (S.D.N.Y. 2023) </vt:lpstr>
      <vt:lpstr>Bruno v. Northside ISD (5th. Cir. 2019)</vt:lpstr>
      <vt:lpstr>Bruno v. Northside ISD (5th. Cir. 2019) continued …</vt:lpstr>
      <vt:lpstr>Lee v. BOE for Prince George’s County, 124 LRP 3463 (D.C. Md. 2024)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FBA’s &amp; BIP’s: The Magic Pill</dc:title>
  <dc:creator>Eileen Costello</dc:creator>
  <cp:lastModifiedBy>Korbin Williams</cp:lastModifiedBy>
  <cp:revision>12</cp:revision>
  <dcterms:modified xsi:type="dcterms:W3CDTF">2024-11-08T14:39:15Z</dcterms:modified>
</cp:coreProperties>
</file>